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343" r:id="rId2"/>
    <p:sldId id="257" r:id="rId3"/>
    <p:sldId id="258" r:id="rId4"/>
    <p:sldId id="260" r:id="rId5"/>
    <p:sldId id="265" r:id="rId6"/>
    <p:sldId id="266" r:id="rId7"/>
    <p:sldId id="267" r:id="rId8"/>
    <p:sldId id="268" r:id="rId9"/>
    <p:sldId id="263" r:id="rId10"/>
    <p:sldId id="262" r:id="rId11"/>
    <p:sldId id="261" r:id="rId12"/>
    <p:sldId id="271" r:id="rId13"/>
    <p:sldId id="272" r:id="rId14"/>
    <p:sldId id="274" r:id="rId15"/>
    <p:sldId id="273" r:id="rId16"/>
    <p:sldId id="276" r:id="rId17"/>
    <p:sldId id="275"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320" r:id="rId40"/>
    <p:sldId id="321" r:id="rId41"/>
    <p:sldId id="322"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23" r:id="rId55"/>
    <p:sldId id="325" r:id="rId56"/>
    <p:sldId id="324" r:id="rId57"/>
    <p:sldId id="326" r:id="rId58"/>
    <p:sldId id="327" r:id="rId59"/>
    <p:sldId id="328" r:id="rId60"/>
    <p:sldId id="329" r:id="rId61"/>
    <p:sldId id="330" r:id="rId62"/>
    <p:sldId id="331" r:id="rId63"/>
    <p:sldId id="332" r:id="rId64"/>
    <p:sldId id="333" r:id="rId65"/>
    <p:sldId id="334" r:id="rId66"/>
    <p:sldId id="335" r:id="rId67"/>
    <p:sldId id="336" r:id="rId68"/>
    <p:sldId id="337" r:id="rId69"/>
    <p:sldId id="338" r:id="rId70"/>
    <p:sldId id="339" r:id="rId71"/>
    <p:sldId id="340" r:id="rId72"/>
    <p:sldId id="341" r:id="rId73"/>
    <p:sldId id="342" r:id="rId7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72"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8C1B7-4E84-42E0-860F-EE4E70E39FDD}" type="datetimeFigureOut">
              <a:rPr lang="en-US" smtClean="0"/>
              <a:pPr/>
              <a:t>8/23/2022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D54683-0D58-4243-8EFA-BA495A097F7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AD651C-E59C-4131-A5A8-E52E491D7110}" type="slidenum">
              <a:rPr lang="en-US"/>
              <a:pPr/>
              <a:t>39</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290CE-30A7-4D7E-AB56-C8CCCA0127B9}" type="slidenum">
              <a:rPr lang="en-US"/>
              <a:pPr/>
              <a:t>40</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3F6203-4D7D-4428-AB38-1E65191E14F1}" type="slidenum">
              <a:rPr lang="en-US"/>
              <a:pPr/>
              <a:t>41</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D54683-0D58-4243-8EFA-BA495A097F71}" type="slidenum">
              <a:rPr lang="en-US" smtClean="0"/>
              <a:pPr/>
              <a:t>56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F27410-A92C-49A7-93A8-DB62640B9528}"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27410-A92C-49A7-93A8-DB62640B9528}"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27410-A92C-49A7-93A8-DB62640B9528}"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F27410-A92C-49A7-93A8-DB62640B9528}"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27410-A92C-49A7-93A8-DB62640B9528}" type="datetimeFigureOut">
              <a:rPr lang="en-US" smtClean="0"/>
              <a:pPr/>
              <a:t>8/23/2022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F27410-A92C-49A7-93A8-DB62640B9528}"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F27410-A92C-49A7-93A8-DB62640B9528}" type="datetimeFigureOut">
              <a:rPr lang="en-US" smtClean="0"/>
              <a:pPr/>
              <a:t>8/23/2022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F27410-A92C-49A7-93A8-DB62640B9528}" type="datetimeFigureOut">
              <a:rPr lang="en-US" smtClean="0"/>
              <a:pPr/>
              <a:t>8/23/2022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F27410-A92C-49A7-93A8-DB62640B9528}" type="datetimeFigureOut">
              <a:rPr lang="en-US" smtClean="0"/>
              <a:pPr/>
              <a:t>8/23/2022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27410-A92C-49A7-93A8-DB62640B9528}"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F27410-A92C-49A7-93A8-DB62640B9528}" type="datetimeFigureOut">
              <a:rPr lang="en-US" smtClean="0"/>
              <a:pPr/>
              <a:t>8/23/2022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4C561-E2EF-4A88-94B4-1A97679256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F27410-A92C-49A7-93A8-DB62640B9528}" type="datetimeFigureOut">
              <a:rPr lang="en-US" smtClean="0"/>
              <a:pPr/>
              <a:t>8/23/2022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C561-E2EF-4A88-94B4-1A976792563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w3schools.com/tags/ref_httpmessages.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UNIT 5</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RAILS &amp; AJAX</a:t>
            </a:r>
            <a:b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en-US" dirty="0"/>
          </a:p>
        </p:txBody>
      </p:sp>
      <p:sp>
        <p:nvSpPr>
          <p:cNvPr id="4" name="Rectangle 3"/>
          <p:cNvSpPr/>
          <p:nvPr/>
        </p:nvSpPr>
        <p:spPr>
          <a:xfrm>
            <a:off x="4419600" y="4648200"/>
            <a:ext cx="4572000" cy="1015663"/>
          </a:xfrm>
          <a:prstGeom prst="rect">
            <a:avLst/>
          </a:prstGeom>
        </p:spPr>
        <p:txBody>
          <a:bodyPr>
            <a:spAutoFit/>
          </a:bodyPr>
          <a:lstStyle/>
          <a:p>
            <a:r>
              <a:rPr lang="en-US" dirty="0" smtClean="0"/>
              <a:t> </a:t>
            </a:r>
            <a:r>
              <a:rPr lang="en-US" sz="2000" dirty="0" smtClean="0"/>
              <a:t>by   </a:t>
            </a:r>
          </a:p>
          <a:p>
            <a:r>
              <a:rPr lang="en-US" sz="2000" dirty="0" err="1" smtClean="0"/>
              <a:t>Ranjani.B</a:t>
            </a:r>
            <a:r>
              <a:rPr lang="en-US" sz="2000" dirty="0" smtClean="0"/>
              <a:t>,</a:t>
            </a:r>
          </a:p>
          <a:p>
            <a:r>
              <a:rPr lang="en-US" sz="2000" dirty="0" smtClean="0"/>
              <a:t> AP/CSE, EGSPEC</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534400" cy="1938992"/>
          </a:xfrm>
          <a:prstGeom prst="rect">
            <a:avLst/>
          </a:prstGeom>
        </p:spPr>
        <p:txBody>
          <a:bodyPr wrap="square">
            <a:spAutoFit/>
          </a:bodyPr>
          <a:lstStyle/>
          <a:p>
            <a:r>
              <a:rPr lang="en-US" sz="2000" b="1" dirty="0" smtClean="0"/>
              <a:t>Rails Console</a:t>
            </a:r>
          </a:p>
          <a:p>
            <a:pPr algn="just"/>
            <a:r>
              <a:rPr lang="en-US" sz="2000" dirty="0" smtClean="0"/>
              <a:t>The Rails console is as command line utility which runs Rails application from the command line. The Rails console is an extension of Ruby </a:t>
            </a:r>
            <a:r>
              <a:rPr lang="en-US" sz="2000" dirty="0" err="1" smtClean="0"/>
              <a:t>irb</a:t>
            </a:r>
            <a:r>
              <a:rPr lang="en-US" sz="2000" dirty="0" smtClean="0"/>
              <a:t>. It provides all the features of </a:t>
            </a:r>
            <a:r>
              <a:rPr lang="en-US" sz="2000" dirty="0" err="1" smtClean="0"/>
              <a:t>irb</a:t>
            </a:r>
            <a:r>
              <a:rPr lang="en-US" sz="2000" dirty="0" smtClean="0"/>
              <a:t> along with the ability to auto-load Rails application environment, including all its classes and components. It helps you to walk through your application step-by-step.</a:t>
            </a:r>
            <a:endParaRPr lang="en-US" sz="2000" dirty="0"/>
          </a:p>
        </p:txBody>
      </p:sp>
      <p:sp>
        <p:nvSpPr>
          <p:cNvPr id="3" name="Rectangle 2"/>
          <p:cNvSpPr/>
          <p:nvPr/>
        </p:nvSpPr>
        <p:spPr>
          <a:xfrm>
            <a:off x="457200" y="3124200"/>
            <a:ext cx="8382000" cy="2246769"/>
          </a:xfrm>
          <a:prstGeom prst="rect">
            <a:avLst/>
          </a:prstGeom>
        </p:spPr>
        <p:txBody>
          <a:bodyPr wrap="square">
            <a:spAutoFit/>
          </a:bodyPr>
          <a:lstStyle/>
          <a:p>
            <a:r>
              <a:rPr lang="en-US" sz="2000" b="1" dirty="0" err="1" smtClean="0"/>
              <a:t>WEBrick</a:t>
            </a:r>
            <a:r>
              <a:rPr lang="en-US" sz="2000" b="1" dirty="0" smtClean="0"/>
              <a:t> Web server</a:t>
            </a:r>
          </a:p>
          <a:p>
            <a:pPr algn="just"/>
            <a:r>
              <a:rPr lang="en-US" sz="2000" dirty="0" smtClean="0"/>
              <a:t>Rails is configured to automatically use </a:t>
            </a:r>
            <a:r>
              <a:rPr lang="en-US" sz="2000" dirty="0" err="1" smtClean="0"/>
              <a:t>WEBrick</a:t>
            </a:r>
            <a:r>
              <a:rPr lang="en-US" sz="2000" dirty="0" smtClean="0"/>
              <a:t> server. This server is written in pure Ruby and supports almost all platforms like Windows, Mac or Unix. Alternatively, if you have Mongrel or light </a:t>
            </a:r>
            <a:r>
              <a:rPr lang="en-US" sz="2000" dirty="0" err="1" smtClean="0"/>
              <a:t>tpd</a:t>
            </a:r>
            <a:r>
              <a:rPr lang="en-US" sz="2000" dirty="0" smtClean="0"/>
              <a:t> server installed in your system, Rails uses either of those servers.</a:t>
            </a:r>
          </a:p>
          <a:p>
            <a:pPr algn="just"/>
            <a:r>
              <a:rPr lang="en-US" sz="2000" dirty="0" smtClean="0"/>
              <a:t>All the three Rails servers feature automatic reloading of code. It means, when you change your source code, you do not need to restart the server.</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382000" cy="4401205"/>
          </a:xfrm>
          <a:prstGeom prst="rect">
            <a:avLst/>
          </a:prstGeom>
        </p:spPr>
        <p:txBody>
          <a:bodyPr wrap="square">
            <a:spAutoFit/>
          </a:bodyPr>
          <a:lstStyle/>
          <a:p>
            <a:r>
              <a:rPr lang="en-US" sz="2000" b="1" dirty="0" smtClean="0"/>
              <a:t>Generators</a:t>
            </a:r>
          </a:p>
          <a:p>
            <a:pPr algn="just"/>
            <a:r>
              <a:rPr lang="en-US" sz="2000" dirty="0" smtClean="0"/>
              <a:t>The Rails include code generation scripts, which are used to automatically generate model and controller classes for an application. Code generation increases your productivity when developing Web applications. By running generator command, skeleton files for all your model and controller classes will be generated. It also generates, database migration files for each model it generates.</a:t>
            </a:r>
          </a:p>
          <a:p>
            <a:endParaRPr lang="en-US" sz="2000" dirty="0" smtClean="0"/>
          </a:p>
          <a:p>
            <a:r>
              <a:rPr lang="en-US" sz="2000" b="1" dirty="0" smtClean="0"/>
              <a:t>Migrations</a:t>
            </a:r>
          </a:p>
          <a:p>
            <a:pPr algn="just"/>
            <a:r>
              <a:rPr lang="en-US" sz="2000" dirty="0" smtClean="0"/>
              <a:t>Migrations bring Rails DRY feature to life. It is a pure Ruby code that define the structure of a database. You don't have to use SQL to write your code while using migration.</a:t>
            </a:r>
          </a:p>
          <a:p>
            <a:pPr algn="just"/>
            <a:r>
              <a:rPr lang="en-US" sz="2000" dirty="0" smtClean="0"/>
              <a:t>The changes you make to your database schema is isolated in a separate migration file, which has a method to implement or reverse the change.</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Ruby on Rails Directory Structure</a:t>
            </a:r>
            <a:endParaRPr lang="en-US" dirty="0"/>
          </a:p>
        </p:txBody>
      </p:sp>
      <p:sp>
        <p:nvSpPr>
          <p:cNvPr id="3" name="Content Placeholder 2"/>
          <p:cNvSpPr>
            <a:spLocks noGrp="1"/>
          </p:cNvSpPr>
          <p:nvPr>
            <p:ph idx="1"/>
          </p:nvPr>
        </p:nvSpPr>
        <p:spPr/>
        <p:txBody>
          <a:bodyPr/>
          <a:lstStyle/>
          <a:p>
            <a:pPr algn="just"/>
            <a:r>
              <a:rPr lang="en-US" dirty="0" smtClean="0"/>
              <a:t>On creating a Rails application, the entire Rails directory structure is created. We will explain Rails 5 directory structure here.</a:t>
            </a:r>
          </a:p>
          <a:p>
            <a:pPr algn="just"/>
            <a:r>
              <a:rPr lang="en-US" dirty="0" smtClean="0"/>
              <a:t>The </a:t>
            </a:r>
            <a:r>
              <a:rPr lang="en-US" b="1" dirty="0" err="1" smtClean="0"/>
              <a:t>jtp</a:t>
            </a:r>
            <a:r>
              <a:rPr lang="en-US" dirty="0" smtClean="0"/>
              <a:t> directory (shown below) has a number of auto-generated files and folders that comprises the structure of Rails application.</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en-US" dirty="0" smtClean="0"/>
              <a:t>Ruby on Rails - Framework</a:t>
            </a:r>
            <a:endParaRPr lang="en-US" dirty="0"/>
          </a:p>
        </p:txBody>
      </p:sp>
      <p:sp>
        <p:nvSpPr>
          <p:cNvPr id="3" name="Content Placeholder 2"/>
          <p:cNvSpPr>
            <a:spLocks noGrp="1"/>
          </p:cNvSpPr>
          <p:nvPr>
            <p:ph idx="1"/>
          </p:nvPr>
        </p:nvSpPr>
        <p:spPr>
          <a:xfrm>
            <a:off x="457200" y="1066800"/>
            <a:ext cx="8229600" cy="5410200"/>
          </a:xfrm>
        </p:spPr>
        <p:txBody>
          <a:bodyPr>
            <a:normAutofit fontScale="62500" lnSpcReduction="20000"/>
          </a:bodyPr>
          <a:lstStyle/>
          <a:p>
            <a:pPr algn="just"/>
            <a:r>
              <a:rPr lang="en-US" dirty="0" smtClean="0"/>
              <a:t>A framework is a program, set of programs, and/or code library that writes most of your application for you. When you use a framework, your job is to write the parts of the application that make it do the specific things you want.</a:t>
            </a:r>
          </a:p>
          <a:p>
            <a:pPr algn="just"/>
            <a:r>
              <a:rPr lang="en-US" dirty="0" smtClean="0"/>
              <a:t>When you set out to write a Rails application, leaving aside the configuration and other housekeeping chores, you have to perform three primary tasks −</a:t>
            </a:r>
          </a:p>
          <a:p>
            <a:pPr algn="just"/>
            <a:r>
              <a:rPr lang="en-US" b="1" dirty="0" smtClean="0"/>
              <a:t>Describe and model your application's domain</a:t>
            </a:r>
            <a:r>
              <a:rPr lang="en-US" dirty="0" smtClean="0"/>
              <a:t> − The domain is the universe of your application. The domain may be a music store, a university, a dating service, an address book, or a hardware inventory. So here you have to figure out what's in it, what entities exist in this universe and how the items in it relate to each other. This is equivalent to modeling a database structure to keep the entities and their relationship.</a:t>
            </a:r>
          </a:p>
          <a:p>
            <a:pPr algn="just"/>
            <a:r>
              <a:rPr lang="en-US" b="1" dirty="0" smtClean="0"/>
              <a:t>Specify what can happen in this domain</a:t>
            </a:r>
            <a:r>
              <a:rPr lang="en-US" dirty="0" smtClean="0"/>
              <a:t> − The domain model is static; you have to make it dynamic. Addresses can be added to an address book. Musical scores can be purchased from music stores. Users can log in to a dating service. Students can register for classes at a university. You need to identify all the possible scenarios or actions that the elements of your domain can participate 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248399"/>
          </a:xfrm>
        </p:spPr>
        <p:txBody>
          <a:bodyPr>
            <a:noAutofit/>
          </a:bodyPr>
          <a:lstStyle/>
          <a:p>
            <a:pPr algn="just"/>
            <a:r>
              <a:rPr lang="en-US" sz="2000" b="1" dirty="0" smtClean="0"/>
              <a:t>Choose and design the publicly available views of the domain</a:t>
            </a:r>
            <a:r>
              <a:rPr lang="en-US" sz="2000" dirty="0" smtClean="0"/>
              <a:t> − At this point, you can start thinking in Web-browser terms. Once you've decided that your domain has students, and that they can register for classes, you can envision a welcome page, a registration page, and a confirmation page, etc. Each of these pages, or views, shows the user how things stand at a certain point.</a:t>
            </a:r>
          </a:p>
          <a:p>
            <a:pPr marL="0" indent="0" algn="just">
              <a:buNone/>
              <a:tabLst>
                <a:tab pos="60325" algn="l"/>
              </a:tabLst>
            </a:pPr>
            <a:r>
              <a:rPr lang="en-US" sz="2000" dirty="0" smtClean="0"/>
              <a:t>Based on the above three tasks, Ruby on Rails deals with a Model/View/Controller (MVC) framework.</a:t>
            </a:r>
          </a:p>
          <a:p>
            <a:pPr marL="0" indent="0" algn="just">
              <a:buNone/>
              <a:tabLst>
                <a:tab pos="60325" algn="l"/>
              </a:tabLst>
            </a:pPr>
            <a:r>
              <a:rPr lang="en-US" sz="2000" b="1" dirty="0" smtClean="0"/>
              <a:t>Ruby on Rails MVC Framework</a:t>
            </a:r>
          </a:p>
          <a:p>
            <a:pPr marL="0" indent="0" algn="just">
              <a:buNone/>
            </a:pPr>
            <a:r>
              <a:rPr lang="en-US" sz="2000" dirty="0" smtClean="0"/>
              <a:t>The </a:t>
            </a:r>
            <a:r>
              <a:rPr lang="en-US" sz="2000" b="1" u="sng" dirty="0" smtClean="0"/>
              <a:t>M</a:t>
            </a:r>
            <a:r>
              <a:rPr lang="en-US" sz="2000" dirty="0" smtClean="0"/>
              <a:t>odel </a:t>
            </a:r>
            <a:r>
              <a:rPr lang="en-US" sz="2000" b="1" u="sng" dirty="0" smtClean="0"/>
              <a:t>V</a:t>
            </a:r>
            <a:r>
              <a:rPr lang="en-US" sz="2000" dirty="0" smtClean="0"/>
              <a:t>iew </a:t>
            </a:r>
            <a:r>
              <a:rPr lang="en-US" sz="2000" b="1" u="sng" dirty="0" smtClean="0"/>
              <a:t>C</a:t>
            </a:r>
            <a:r>
              <a:rPr lang="en-US" sz="2000" dirty="0" smtClean="0"/>
              <a:t>ontroller principle divides the work of an application into three separate but closely cooperative subsystems.</a:t>
            </a:r>
          </a:p>
          <a:p>
            <a:pPr marL="344488" indent="-344488" algn="just">
              <a:buNone/>
            </a:pPr>
            <a:r>
              <a:rPr lang="en-US" sz="2000" dirty="0" smtClean="0"/>
              <a:t>	</a:t>
            </a:r>
            <a:r>
              <a:rPr lang="en-US" sz="2000" b="1" dirty="0" smtClean="0"/>
              <a:t>Model (</a:t>
            </a:r>
            <a:r>
              <a:rPr lang="en-US" sz="2000" b="1" dirty="0" err="1" smtClean="0"/>
              <a:t>ActiveRecord</a:t>
            </a:r>
            <a:r>
              <a:rPr lang="en-US" sz="2000" b="1" dirty="0" smtClean="0"/>
              <a:t> )</a:t>
            </a:r>
          </a:p>
          <a:p>
            <a:pPr lvl="1" algn="just"/>
            <a:r>
              <a:rPr lang="en-US" sz="2000" dirty="0" smtClean="0"/>
              <a:t>It maintains the relationship between the objects and the database and handles validation, association, transactions, and more.</a:t>
            </a:r>
          </a:p>
          <a:p>
            <a:pPr lvl="1" algn="just"/>
            <a:r>
              <a:rPr lang="en-US" sz="2000" dirty="0" smtClean="0"/>
              <a:t>This subsystem is implemented in Active Record library, which provides an interface and binding between the tables in a relational database and the Ruby program code that manipulates database records. Ruby method names are automatically generated from the field names of database tables.</a:t>
            </a:r>
          </a:p>
          <a:p>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324600"/>
          </a:xfrm>
        </p:spPr>
        <p:txBody>
          <a:bodyPr>
            <a:normAutofit fontScale="85000" lnSpcReduction="20000"/>
          </a:bodyPr>
          <a:lstStyle/>
          <a:p>
            <a:pPr>
              <a:buNone/>
            </a:pPr>
            <a:r>
              <a:rPr lang="en-US" sz="3600" dirty="0" smtClean="0"/>
              <a:t>	</a:t>
            </a:r>
            <a:r>
              <a:rPr lang="en-US" sz="3600" b="1" dirty="0" smtClean="0"/>
              <a:t>View ( </a:t>
            </a:r>
            <a:r>
              <a:rPr lang="en-US" sz="3600" b="1" dirty="0" err="1" smtClean="0"/>
              <a:t>ActionView</a:t>
            </a:r>
            <a:r>
              <a:rPr lang="en-US" sz="3600" b="1" dirty="0" smtClean="0"/>
              <a:t> )</a:t>
            </a:r>
          </a:p>
          <a:p>
            <a:pPr lvl="1" algn="just"/>
            <a:r>
              <a:rPr lang="en-US" dirty="0" smtClean="0"/>
              <a:t>It is a presentation of data in a particular format, triggered by a controller's decision to present the data. They are script-based template systems like JSP, ASP, PHP, and very easy to integrate with AJAX technology.</a:t>
            </a:r>
          </a:p>
          <a:p>
            <a:pPr lvl="1" algn="just"/>
            <a:r>
              <a:rPr lang="en-US" dirty="0" smtClean="0"/>
              <a:t>This subsystem is implemented in Action View library, which is an Embedded Ruby (</a:t>
            </a:r>
            <a:r>
              <a:rPr lang="en-US" dirty="0" err="1" smtClean="0"/>
              <a:t>ERb</a:t>
            </a:r>
            <a:r>
              <a:rPr lang="en-US" dirty="0" smtClean="0"/>
              <a:t>) based system for defining presentation templates for data presentation. Every Web connection to a Rails application results in the displaying of a view.</a:t>
            </a:r>
          </a:p>
          <a:p>
            <a:pPr>
              <a:buNone/>
            </a:pPr>
            <a:r>
              <a:rPr lang="en-US" sz="3600" dirty="0" smtClean="0"/>
              <a:t>	</a:t>
            </a:r>
            <a:r>
              <a:rPr lang="en-US" sz="3600" b="1" dirty="0" smtClean="0"/>
              <a:t>Controller ( </a:t>
            </a:r>
            <a:r>
              <a:rPr lang="en-US" sz="3600" b="1" dirty="0" err="1" smtClean="0"/>
              <a:t>ActionController</a:t>
            </a:r>
            <a:r>
              <a:rPr lang="en-US" sz="3600" b="1" dirty="0" smtClean="0"/>
              <a:t> )</a:t>
            </a:r>
          </a:p>
          <a:p>
            <a:pPr lvl="1" algn="just"/>
            <a:r>
              <a:rPr lang="en-US" dirty="0" smtClean="0"/>
              <a:t>The facility within the application that directs traffic, on the one hand, querying the models for specific data, and on the other hand, organizing that data (searching, sorting, messaging it) into a form that fits the needs of a given view.</a:t>
            </a:r>
          </a:p>
          <a:p>
            <a:pPr lvl="1" algn="just"/>
            <a:r>
              <a:rPr lang="en-US" dirty="0" smtClean="0"/>
              <a:t>This subsystem is implemented in </a:t>
            </a:r>
            <a:r>
              <a:rPr lang="en-US" dirty="0" err="1" smtClean="0"/>
              <a:t>ActionController</a:t>
            </a:r>
            <a:r>
              <a:rPr lang="en-US" dirty="0" smtClean="0"/>
              <a:t>, which is a data broker sitting between </a:t>
            </a:r>
            <a:r>
              <a:rPr lang="en-US" dirty="0" err="1" smtClean="0"/>
              <a:t>ActiveRecord</a:t>
            </a:r>
            <a:r>
              <a:rPr lang="en-US" dirty="0" smtClean="0"/>
              <a:t> (the database interface) and </a:t>
            </a:r>
            <a:r>
              <a:rPr lang="en-US" dirty="0" err="1" smtClean="0"/>
              <a:t>ActionView</a:t>
            </a:r>
            <a:r>
              <a:rPr lang="en-US" dirty="0" smtClean="0"/>
              <a:t> (the presentation engine).</a:t>
            </a:r>
          </a:p>
          <a:p>
            <a:pPr marL="0" indent="0" algn="just">
              <a:buNone/>
              <a:tabLst>
                <a:tab pos="60325" algn="l"/>
              </a:tabLst>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dirty="0" smtClean="0"/>
              <a:t>Pictorial Representation of MVC Framework</a:t>
            </a:r>
            <a:br>
              <a:rPr lang="en-US" dirty="0" smtClean="0"/>
            </a:b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609600" y="1371600"/>
            <a:ext cx="8153400" cy="5257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324600"/>
          </a:xfrm>
        </p:spPr>
        <p:txBody>
          <a:bodyPr>
            <a:normAutofit fontScale="92500"/>
          </a:bodyPr>
          <a:lstStyle/>
          <a:p>
            <a:pPr algn="just"/>
            <a:r>
              <a:rPr lang="en-US" dirty="0" smtClean="0"/>
              <a:t>When you use the Rails helper script to create your application, it creates the entire directory structure for the application. Rails knows where to find things it needs within this structure, so you don't have to provide any input.</a:t>
            </a:r>
          </a:p>
          <a:p>
            <a:pPr algn="just"/>
            <a:r>
              <a:rPr lang="en-US" dirty="0" smtClean="0"/>
              <a:t>Here is a top-level view of a directory tree created by the helper script at the time of application creation. Except for minor changes between releases, every Rails project will have the same structure, with the same naming conventions. This consistency gives you a tremendous advantage; you can quickly move between Rails projects without relearning the project's organization.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fontScale="92500"/>
          </a:bodyPr>
          <a:lstStyle/>
          <a:p>
            <a:r>
              <a:rPr lang="en-US" dirty="0" smtClean="0"/>
              <a:t>Active Record</a:t>
            </a:r>
          </a:p>
          <a:p>
            <a:pPr lvl="1" algn="just"/>
            <a:r>
              <a:rPr lang="en-US" dirty="0" smtClean="0"/>
              <a:t>Data structures are represented by a hierarchy of classes. Data is mostly stored in relational database tables. There is an essential mismatch between your program's object view and database's relational data view. To remove this mismatch, many attempts have been tried. One way to resolve this mismatch was through the use of Object-relational-mapping (ORM) tools. ORM is the mapping of relational database tables to object-oriented classes.</a:t>
            </a:r>
          </a:p>
          <a:p>
            <a:pPr lvl="1" algn="just"/>
            <a:r>
              <a:rPr lang="en-US" dirty="0" smtClean="0"/>
              <a:t>A perfect ORM hides the details of a database's relational data behind the object hierarchy. In Rails, ORM is implemented by Active Record which is one of the most important components of the Rails library.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2895600"/>
          </a:xfrm>
        </p:spPr>
        <p:txBody>
          <a:bodyPr>
            <a:normAutofit fontScale="77500" lnSpcReduction="20000"/>
          </a:bodyPr>
          <a:lstStyle/>
          <a:p>
            <a:pPr algn="just"/>
            <a:r>
              <a:rPr lang="en-US" dirty="0" smtClean="0"/>
              <a:t>An ORM provides a mapping layer between how a database handles its data and how an object-oriented application handles its data. It maps database tables to classes, database table rows to objects, and database tables columns to object attributes. Active Record mainly carries out the mapping process for you. While using Active Record, you have to no longer deal with database constructs like tables, rows or columns. Your application only deals with classes, attributes and objects.</a:t>
            </a:r>
            <a:endParaRPr lang="en-US" dirty="0"/>
          </a:p>
        </p:txBody>
      </p:sp>
      <p:pic>
        <p:nvPicPr>
          <p:cNvPr id="2050" name="Picture 2" descr="Ruby Active record"/>
          <p:cNvPicPr>
            <a:picLocks noChangeAspect="1" noChangeArrowheads="1"/>
          </p:cNvPicPr>
          <p:nvPr/>
        </p:nvPicPr>
        <p:blipFill>
          <a:blip r:embed="rId2" cstate="print"/>
          <a:srcRect/>
          <a:stretch>
            <a:fillRect/>
          </a:stretch>
        </p:blipFill>
        <p:spPr bwMode="auto">
          <a:xfrm>
            <a:off x="990600" y="3429000"/>
            <a:ext cx="7553325" cy="303847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lstStyle/>
          <a:p>
            <a:r>
              <a:rPr lang="en-US" dirty="0" smtClean="0">
                <a:solidFill>
                  <a:srgbClr val="C00000"/>
                </a:solidFill>
              </a:rPr>
              <a:t>CONTENTS</a:t>
            </a:r>
            <a:endParaRPr lang="en-US" dirty="0">
              <a:solidFill>
                <a:srgbClr val="C00000"/>
              </a:solidFill>
            </a:endParaRPr>
          </a:p>
        </p:txBody>
      </p:sp>
      <p:sp>
        <p:nvSpPr>
          <p:cNvPr id="3" name="Content Placeholder 2"/>
          <p:cNvSpPr>
            <a:spLocks noGrp="1"/>
          </p:cNvSpPr>
          <p:nvPr>
            <p:ph idx="1"/>
          </p:nvPr>
        </p:nvSpPr>
        <p:spPr/>
        <p:txBody>
          <a:bodyPr/>
          <a:lstStyle/>
          <a:p>
            <a:pPr>
              <a:buNone/>
            </a:pPr>
            <a:endParaRPr lang="en-US" dirty="0" smtClean="0"/>
          </a:p>
          <a:p>
            <a:pPr>
              <a:buNone/>
            </a:pPr>
            <a:r>
              <a:rPr lang="en-US" dirty="0" smtClean="0"/>
              <a:t>RAILS </a:t>
            </a:r>
            <a:r>
              <a:rPr lang="en-US" dirty="0"/>
              <a:t>- Overview of Rails- Document Requests- Processing Forms- Rails Application with Databases – </a:t>
            </a:r>
            <a:r>
              <a:rPr lang="en-US" dirty="0" smtClean="0"/>
              <a:t>Layouts </a:t>
            </a:r>
          </a:p>
          <a:p>
            <a:pPr>
              <a:buNone/>
            </a:pPr>
            <a:r>
              <a:rPr lang="en-US" dirty="0" smtClean="0"/>
              <a:t>AJAX </a:t>
            </a:r>
            <a:r>
              <a:rPr lang="en-US" dirty="0"/>
              <a:t>- Ajax Overview of Ajax – Basics of Ajax – Rails with Ajax.</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20000"/>
          </a:bodyPr>
          <a:lstStyle/>
          <a:p>
            <a:pPr algn="just"/>
            <a:r>
              <a:rPr lang="en-US" dirty="0" smtClean="0"/>
              <a:t>Active Record is based on a design pattern created by Martin Fowler. From this design pattern only, the Active Record got its name. Its code works very well even with less number of lines. It is quite easy to use. Active Record Rails application does not need any configuration at all, if proper naming schemes is followed in your database and classes.</a:t>
            </a:r>
          </a:p>
          <a:p>
            <a:pPr algn="just"/>
            <a:r>
              <a:rPr lang="en-US" dirty="0" smtClean="0"/>
              <a:t>There is one more feature of Active Record that makes your work easy, the implementation of a domain-specific-language (DSL). A DSL is a programming language intended to use in a specific problem domain. It allows you to use dynamically generated methods, like to retrieve a record, method </a:t>
            </a:r>
            <a:r>
              <a:rPr lang="en-US" dirty="0" err="1" smtClean="0"/>
              <a:t>find_by_first_name</a:t>
            </a:r>
            <a:r>
              <a:rPr lang="en-US" dirty="0" smtClean="0"/>
              <a:t> is used.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Active Record Basics</a:t>
            </a:r>
            <a:endParaRPr lang="en-US" dirty="0"/>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pPr algn="just"/>
            <a:r>
              <a:rPr lang="en-US" dirty="0" smtClean="0"/>
              <a:t>Some of the basics of Active Record are classes, objects and naming conventions.</a:t>
            </a:r>
          </a:p>
          <a:p>
            <a:pPr algn="just"/>
            <a:r>
              <a:rPr lang="en-US" b="1" dirty="0" smtClean="0"/>
              <a:t>Active Record Classes and Objects</a:t>
            </a:r>
            <a:endParaRPr lang="en-US" dirty="0" smtClean="0"/>
          </a:p>
          <a:p>
            <a:pPr lvl="1" algn="just"/>
            <a:r>
              <a:rPr lang="en-US" dirty="0" smtClean="0"/>
              <a:t>Each table in a database is generally represented by a class that extends Active Record base class. By extending Active Record base classes, model objects inherit a lot of functionalities.</a:t>
            </a:r>
          </a:p>
          <a:p>
            <a:pPr lvl="1" algn="just"/>
            <a:r>
              <a:rPr lang="en-US" dirty="0" smtClean="0"/>
              <a:t>While using Active Records, you don't have to set up any database connections. It manages all the database connections for an </a:t>
            </a:r>
            <a:r>
              <a:rPr lang="en-US" dirty="0" err="1" smtClean="0"/>
              <a:t>appication</a:t>
            </a:r>
            <a:r>
              <a:rPr lang="en-US" dirty="0" smtClean="0"/>
              <a:t>. It adds attributes to your class for each of the columns in the database.</a:t>
            </a:r>
          </a:p>
          <a:p>
            <a:pPr algn="just"/>
            <a:r>
              <a:rPr lang="en-US" b="1" dirty="0" smtClean="0"/>
              <a:t>Active Record naming conventions</a:t>
            </a:r>
            <a:endParaRPr lang="en-US" dirty="0" smtClean="0"/>
          </a:p>
          <a:p>
            <a:pPr lvl="1" algn="just"/>
            <a:r>
              <a:rPr lang="en-US" dirty="0" smtClean="0"/>
              <a:t>Active Record uses the </a:t>
            </a:r>
            <a:r>
              <a:rPr lang="en-US" dirty="0" err="1" smtClean="0"/>
              <a:t>CoC</a:t>
            </a:r>
            <a:r>
              <a:rPr lang="en-US" dirty="0" smtClean="0"/>
              <a:t> (convention over configuration) principle. On following naming convention, you can take advantage of many dynamic features of Active Record without any configuration.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t>Class and Database</a:t>
            </a:r>
            <a:endParaRPr lang="en-US" dirty="0"/>
          </a:p>
        </p:txBody>
      </p:sp>
      <p:sp>
        <p:nvSpPr>
          <p:cNvPr id="3" name="Content Placeholder 2"/>
          <p:cNvSpPr>
            <a:spLocks noGrp="1"/>
          </p:cNvSpPr>
          <p:nvPr>
            <p:ph idx="1"/>
          </p:nvPr>
        </p:nvSpPr>
        <p:spPr>
          <a:xfrm>
            <a:off x="457200" y="1371600"/>
            <a:ext cx="8229600" cy="5257800"/>
          </a:xfrm>
        </p:spPr>
        <p:txBody>
          <a:bodyPr>
            <a:normAutofit fontScale="77500" lnSpcReduction="20000"/>
          </a:bodyPr>
          <a:lstStyle/>
          <a:p>
            <a:pPr algn="just"/>
            <a:r>
              <a:rPr lang="en-US" dirty="0" smtClean="0"/>
              <a:t>Database table should be named in the plural form and in lowercase of your model classes. For example, if a model class name is </a:t>
            </a:r>
            <a:r>
              <a:rPr lang="en-US" b="1" dirty="0" smtClean="0"/>
              <a:t>Student</a:t>
            </a:r>
            <a:r>
              <a:rPr lang="en-US" dirty="0" smtClean="0"/>
              <a:t>, then corresponding table name will be </a:t>
            </a:r>
            <a:r>
              <a:rPr lang="en-US" b="1" dirty="0" smtClean="0"/>
              <a:t>students</a:t>
            </a:r>
            <a:r>
              <a:rPr lang="en-US" dirty="0" smtClean="0"/>
              <a:t>. With the help of this convention, Rails will automatically find the corresponding table to your model class without any configuration code. It even supports plural nouns such as 'people' as the plural of 'person'.</a:t>
            </a:r>
          </a:p>
          <a:p>
            <a:pPr algn="just"/>
            <a:r>
              <a:rPr lang="en-US" dirty="0" smtClean="0"/>
              <a:t>Rails provides a facility where you can add plurals for a model. To define your own </a:t>
            </a:r>
            <a:r>
              <a:rPr lang="en-US" dirty="0" err="1" smtClean="0"/>
              <a:t>pluralization</a:t>
            </a:r>
            <a:r>
              <a:rPr lang="en-US" dirty="0" smtClean="0"/>
              <a:t>, add code to the </a:t>
            </a:r>
            <a:r>
              <a:rPr lang="en-US" dirty="0" err="1" smtClean="0"/>
              <a:t>config</a:t>
            </a:r>
            <a:r>
              <a:rPr lang="en-US" dirty="0" smtClean="0"/>
              <a:t>/</a:t>
            </a:r>
            <a:r>
              <a:rPr lang="en-US" dirty="0" err="1" smtClean="0"/>
              <a:t>environment.rb</a:t>
            </a:r>
            <a:r>
              <a:rPr lang="en-US" dirty="0" smtClean="0"/>
              <a:t> using </a:t>
            </a:r>
            <a:r>
              <a:rPr lang="en-US" b="1" dirty="0" smtClean="0"/>
              <a:t>Inflector.</a:t>
            </a:r>
            <a:endParaRPr lang="en-US" dirty="0" smtClean="0"/>
          </a:p>
          <a:p>
            <a:pPr algn="just"/>
            <a:r>
              <a:rPr lang="en-US" dirty="0" smtClean="0"/>
              <a:t>In some case, if you don't want to name your database in the plural form, Rails can be configured with singular-named database tables by adding following line to the </a:t>
            </a:r>
            <a:r>
              <a:rPr lang="en-US" dirty="0" err="1" smtClean="0"/>
              <a:t>config</a:t>
            </a:r>
            <a:r>
              <a:rPr lang="en-US" dirty="0" smtClean="0"/>
              <a:t>/</a:t>
            </a:r>
            <a:r>
              <a:rPr lang="en-US" dirty="0" err="1" smtClean="0"/>
              <a:t>environment.rb</a:t>
            </a:r>
            <a:r>
              <a:rPr lang="en-US" dirty="0" smtClean="0"/>
              <a:t> :</a:t>
            </a:r>
          </a:p>
          <a:p>
            <a:pPr algn="just">
              <a:buNone/>
            </a:pPr>
            <a:r>
              <a:rPr lang="en-US" dirty="0" smtClean="0"/>
              <a:t>		</a:t>
            </a:r>
            <a:r>
              <a:rPr lang="en-US" dirty="0" err="1" smtClean="0"/>
              <a:t>ActiveRecord</a:t>
            </a:r>
            <a:r>
              <a:rPr lang="en-US" dirty="0" smtClean="0"/>
              <a:t>::</a:t>
            </a:r>
            <a:r>
              <a:rPr lang="en-US" dirty="0" err="1" smtClean="0"/>
              <a:t>Base.pluralize_table_names</a:t>
            </a:r>
            <a:r>
              <a:rPr lang="en-US" dirty="0" smtClean="0"/>
              <a:t> = </a:t>
            </a:r>
            <a:r>
              <a:rPr lang="en-US" b="1" dirty="0" smtClean="0"/>
              <a:t>false</a:t>
            </a:r>
            <a:r>
              <a:rPr lang="en-US" dirty="0" smtClean="0"/>
              <a:t>  </a:t>
            </a:r>
          </a:p>
          <a:p>
            <a:pPr algn="just">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Ruby on Rails Migrations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Migrations are a way to alter database schema over time in a consistent and organized manner. They use a Ruby DSL through which there is no need to write SQL by hand.</a:t>
            </a:r>
          </a:p>
          <a:p>
            <a:pPr algn="just"/>
            <a:r>
              <a:rPr lang="en-US" dirty="0" smtClean="0"/>
              <a:t>SQL fragments can be edited by hand but then you have to tell other developers about the changes you made and then run them. You need to keep track of changes that need to be run against production machines next time you deploy.</a:t>
            </a:r>
          </a:p>
          <a:p>
            <a:pPr algn="just"/>
            <a:r>
              <a:rPr lang="en-US" dirty="0" smtClean="0"/>
              <a:t>Each migration is a new version of the database. Each migration modifies database by adding or removing tables, </a:t>
            </a:r>
            <a:r>
              <a:rPr lang="en-US" dirty="0" err="1" smtClean="0"/>
              <a:t>columnns</a:t>
            </a:r>
            <a:r>
              <a:rPr lang="en-US" dirty="0" smtClean="0"/>
              <a:t> or entries. Active record will update your db/</a:t>
            </a:r>
            <a:r>
              <a:rPr lang="en-US" dirty="0" err="1" smtClean="0"/>
              <a:t>schema.rb</a:t>
            </a:r>
            <a:r>
              <a:rPr lang="en-US" dirty="0" smtClean="0"/>
              <a:t> file to match up-to-date structure of your database.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92500" lnSpcReduction="20000"/>
          </a:bodyPr>
          <a:lstStyle/>
          <a:p>
            <a:pPr>
              <a:buNone/>
            </a:pPr>
            <a:r>
              <a:rPr lang="en-US" b="1" dirty="0" smtClean="0"/>
              <a:t>Purpose of Migrations</a:t>
            </a:r>
          </a:p>
          <a:p>
            <a:pPr algn="just"/>
            <a:r>
              <a:rPr lang="en-US" dirty="0" smtClean="0"/>
              <a:t>It is important to know the purpose of migration before using it. Database is used in all web applications.</a:t>
            </a:r>
          </a:p>
          <a:p>
            <a:pPr algn="just"/>
            <a:r>
              <a:rPr lang="en-US" dirty="0" smtClean="0"/>
              <a:t>Generally, a SQL statement is used to run database queries to create, modify, read or delete columns of a database.</a:t>
            </a:r>
          </a:p>
          <a:p>
            <a:pPr algn="just"/>
            <a:r>
              <a:rPr lang="en-US" dirty="0" smtClean="0"/>
              <a:t>Migration file contains a specific set of instructions for how a database should be created. When this file is run, Rails will make changes in the database automatically. Gradually, the migration file will act as a versioned history of how database has changed. It implies that you will be able to recreate the database from the set of instructions file.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a:normAutofit fontScale="92500" lnSpcReduction="10000"/>
          </a:bodyPr>
          <a:lstStyle/>
          <a:p>
            <a:pPr>
              <a:buNone/>
            </a:pPr>
            <a:r>
              <a:rPr lang="en-US" b="1" dirty="0" smtClean="0"/>
              <a:t>Creating Migration file</a:t>
            </a:r>
          </a:p>
          <a:p>
            <a:pPr>
              <a:buNone/>
            </a:pPr>
            <a:r>
              <a:rPr lang="en-US" dirty="0" smtClean="0"/>
              <a:t>Syntax to create a migration file:</a:t>
            </a:r>
          </a:p>
          <a:p>
            <a:pPr>
              <a:buNone/>
            </a:pPr>
            <a:r>
              <a:rPr lang="en-US" sz="2400" dirty="0" smtClean="0"/>
              <a:t>		</a:t>
            </a:r>
            <a:r>
              <a:rPr lang="en-US" sz="2400" dirty="0" err="1" smtClean="0"/>
              <a:t>application_dir</a:t>
            </a:r>
            <a:r>
              <a:rPr lang="en-US" sz="2400" dirty="0" smtClean="0"/>
              <a:t>&gt; rails generate migration </a:t>
            </a:r>
            <a:r>
              <a:rPr lang="en-US" sz="2400" dirty="0" err="1" smtClean="0"/>
              <a:t>table_name</a:t>
            </a:r>
            <a:r>
              <a:rPr lang="en-US" sz="2400" dirty="0" smtClean="0"/>
              <a:t> </a:t>
            </a:r>
            <a:r>
              <a:rPr lang="en-US" dirty="0" smtClean="0"/>
              <a:t> </a:t>
            </a:r>
          </a:p>
          <a:p>
            <a:pPr algn="just"/>
            <a:r>
              <a:rPr lang="en-US" dirty="0" smtClean="0"/>
              <a:t>This will create a file with the name db/migrate/001_table_name.rb. A migration file contains basic data structure of a database table.</a:t>
            </a:r>
          </a:p>
          <a:p>
            <a:pPr algn="just"/>
            <a:r>
              <a:rPr lang="en-US" dirty="0" smtClean="0"/>
              <a:t>It is advisable that before running the migration generator, clean the existing migrations generated by model generators.</a:t>
            </a:r>
          </a:p>
          <a:p>
            <a:pPr algn="just">
              <a:buNone/>
            </a:pPr>
            <a:r>
              <a:rPr lang="en-US" b="1" dirty="0" smtClean="0"/>
              <a:t>Example:</a:t>
            </a:r>
            <a:endParaRPr lang="en-US" dirty="0" smtClean="0"/>
          </a:p>
          <a:p>
            <a:pPr algn="just"/>
            <a:r>
              <a:rPr lang="en-US" dirty="0" smtClean="0"/>
              <a:t>Let us create a migration called </a:t>
            </a:r>
            <a:r>
              <a:rPr lang="en-US" b="1" dirty="0" smtClean="0"/>
              <a:t>java</a:t>
            </a:r>
            <a:r>
              <a:rPr lang="en-US" dirty="0" smtClean="0"/>
              <a:t> in the application </a:t>
            </a:r>
            <a:r>
              <a:rPr lang="en-US" b="1" dirty="0" smtClean="0"/>
              <a:t>tutorials.</a:t>
            </a:r>
          </a:p>
          <a:p>
            <a:pPr algn="just">
              <a:buNone/>
            </a:pPr>
            <a:r>
              <a:rPr lang="en-US" sz="2600" dirty="0" smtClean="0"/>
              <a:t>		rails generate migration java</a:t>
            </a:r>
            <a:r>
              <a:rPr lang="en-US" dirty="0" smtClean="0"/>
              <a:t>  </a:t>
            </a:r>
          </a:p>
          <a:p>
            <a:pPr algn="just"/>
            <a:endParaRPr lang="en-US" dirty="0" smtClean="0"/>
          </a:p>
          <a:p>
            <a:pPr>
              <a:buNone/>
            </a:pPr>
            <a:endParaRPr lang="en-US" dirty="0" smtClean="0"/>
          </a:p>
          <a:p>
            <a:pPr>
              <a:buNone/>
            </a:pPr>
            <a:endParaRPr lang="en-US" b="1" dirty="0" smtClean="0"/>
          </a:p>
          <a:p>
            <a:pPr>
              <a:buNone/>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82000" cy="1524000"/>
          </a:xfrm>
        </p:spPr>
        <p:txBody>
          <a:bodyPr>
            <a:normAutofit fontScale="85000" lnSpcReduction="10000"/>
          </a:bodyPr>
          <a:lstStyle/>
          <a:p>
            <a:pPr>
              <a:buNone/>
            </a:pPr>
            <a:r>
              <a:rPr lang="en-US" b="1" dirty="0" smtClean="0"/>
              <a:t>Editing Code</a:t>
            </a:r>
          </a:p>
          <a:p>
            <a:pPr algn="just"/>
            <a:r>
              <a:rPr lang="en-US" dirty="0" smtClean="0"/>
              <a:t>Go to db/migrate directory in the tutorials application. Write the following code in the present file 001_java.rb,</a:t>
            </a:r>
          </a:p>
          <a:p>
            <a:endParaRPr lang="en-US" dirty="0"/>
          </a:p>
        </p:txBody>
      </p:sp>
      <p:sp>
        <p:nvSpPr>
          <p:cNvPr id="4" name="Rectangle 3"/>
          <p:cNvSpPr/>
          <p:nvPr/>
        </p:nvSpPr>
        <p:spPr>
          <a:xfrm>
            <a:off x="990600" y="1676400"/>
            <a:ext cx="7315200" cy="5016758"/>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r>
              <a:rPr lang="en-US" sz="2000" b="1" dirty="0" smtClean="0"/>
              <a:t>class</a:t>
            </a:r>
            <a:r>
              <a:rPr lang="en-US" sz="2000" dirty="0" smtClean="0"/>
              <a:t> Java &lt; </a:t>
            </a:r>
            <a:r>
              <a:rPr lang="en-US" sz="2000" dirty="0" err="1" smtClean="0"/>
              <a:t>ActiveRecord</a:t>
            </a:r>
            <a:r>
              <a:rPr lang="en-US" sz="2000" dirty="0" smtClean="0"/>
              <a:t>::Migration   </a:t>
            </a:r>
          </a:p>
          <a:p>
            <a:r>
              <a:rPr lang="en-US" sz="2000" dirty="0" smtClean="0"/>
              <a:t>     </a:t>
            </a:r>
          </a:p>
          <a:p>
            <a:r>
              <a:rPr lang="en-US" sz="2000" dirty="0" smtClean="0"/>
              <a:t>   </a:t>
            </a:r>
            <a:r>
              <a:rPr lang="en-US" sz="2000" b="1" dirty="0" smtClean="0"/>
              <a:t>def</a:t>
            </a:r>
            <a:r>
              <a:rPr lang="en-US" sz="2000" dirty="0" smtClean="0"/>
              <a:t> </a:t>
            </a:r>
            <a:r>
              <a:rPr lang="en-US" sz="2000" b="1" dirty="0" err="1" smtClean="0"/>
              <a:t>self</a:t>
            </a:r>
            <a:r>
              <a:rPr lang="en-US" sz="2000" dirty="0" err="1" smtClean="0"/>
              <a:t>.up</a:t>
            </a:r>
            <a:r>
              <a:rPr lang="en-US" sz="2000" dirty="0" smtClean="0"/>
              <a:t>   </a:t>
            </a:r>
          </a:p>
          <a:p>
            <a:r>
              <a:rPr lang="en-US" sz="2000" dirty="0" smtClean="0"/>
              <a:t>      </a:t>
            </a:r>
            <a:r>
              <a:rPr lang="en-US" sz="2000" dirty="0" err="1" smtClean="0"/>
              <a:t>create_table</a:t>
            </a:r>
            <a:r>
              <a:rPr lang="en-US" sz="2000" dirty="0" smtClean="0"/>
              <a:t> :java </a:t>
            </a:r>
            <a:r>
              <a:rPr lang="en-US" sz="2000" b="1" dirty="0" smtClean="0"/>
              <a:t>do</a:t>
            </a:r>
            <a:r>
              <a:rPr lang="en-US" sz="2000" dirty="0" smtClean="0"/>
              <a:t> |t|   </a:t>
            </a:r>
          </a:p>
          <a:p>
            <a:r>
              <a:rPr lang="en-US" sz="2000" dirty="0" smtClean="0"/>
              <a:t>         </a:t>
            </a:r>
            <a:r>
              <a:rPr lang="en-US" sz="2000" dirty="0" err="1" smtClean="0"/>
              <a:t>t.column</a:t>
            </a:r>
            <a:r>
              <a:rPr lang="en-US" sz="2000" dirty="0" smtClean="0"/>
              <a:t> :title, :string, :limit =&gt; 32, :null =&gt; </a:t>
            </a:r>
            <a:r>
              <a:rPr lang="en-US" sz="2000" b="1" dirty="0" smtClean="0"/>
              <a:t>false</a:t>
            </a:r>
            <a:r>
              <a:rPr lang="en-US" sz="2000" dirty="0" smtClean="0"/>
              <a:t>   </a:t>
            </a:r>
          </a:p>
          <a:p>
            <a:r>
              <a:rPr lang="en-US" sz="2000" dirty="0" smtClean="0"/>
              <a:t>         </a:t>
            </a:r>
            <a:r>
              <a:rPr lang="en-US" sz="2000" dirty="0" err="1" smtClean="0"/>
              <a:t>t.column</a:t>
            </a:r>
            <a:r>
              <a:rPr lang="en-US" sz="2000" dirty="0" smtClean="0"/>
              <a:t> :fee, :float   </a:t>
            </a:r>
          </a:p>
          <a:p>
            <a:r>
              <a:rPr lang="en-US" sz="2000" dirty="0" smtClean="0"/>
              <a:t>         </a:t>
            </a:r>
            <a:r>
              <a:rPr lang="en-US" sz="2000" dirty="0" err="1" smtClean="0"/>
              <a:t>t.column</a:t>
            </a:r>
            <a:r>
              <a:rPr lang="en-US" sz="2000" dirty="0" smtClean="0"/>
              <a:t> :duration, :integer   </a:t>
            </a:r>
          </a:p>
          <a:p>
            <a:r>
              <a:rPr lang="en-US" sz="2000" dirty="0" smtClean="0"/>
              <a:t>         </a:t>
            </a:r>
            <a:r>
              <a:rPr lang="en-US" sz="2000" dirty="0" err="1" smtClean="0"/>
              <a:t>t.column</a:t>
            </a:r>
            <a:r>
              <a:rPr lang="en-US" sz="2000" dirty="0" smtClean="0"/>
              <a:t> :index, :string   </a:t>
            </a:r>
          </a:p>
          <a:p>
            <a:r>
              <a:rPr lang="en-US" sz="2000" dirty="0" smtClean="0"/>
              <a:t>         </a:t>
            </a:r>
            <a:r>
              <a:rPr lang="en-US" sz="2000" dirty="0" err="1" smtClean="0"/>
              <a:t>t.column</a:t>
            </a:r>
            <a:r>
              <a:rPr lang="en-US" sz="2000" dirty="0" smtClean="0"/>
              <a:t> :</a:t>
            </a:r>
            <a:r>
              <a:rPr lang="en-US" sz="2000" dirty="0" err="1" smtClean="0"/>
              <a:t>created_at</a:t>
            </a:r>
            <a:r>
              <a:rPr lang="en-US" sz="2000" dirty="0" smtClean="0"/>
              <a:t>, :timestamp   </a:t>
            </a:r>
          </a:p>
          <a:p>
            <a:r>
              <a:rPr lang="en-US" sz="2000" dirty="0" smtClean="0"/>
              <a:t>      </a:t>
            </a:r>
            <a:r>
              <a:rPr lang="en-US" sz="2000" b="1" dirty="0" smtClean="0"/>
              <a:t>end</a:t>
            </a:r>
            <a:r>
              <a:rPr lang="en-US" sz="2000" dirty="0" smtClean="0"/>
              <a:t>   </a:t>
            </a:r>
          </a:p>
          <a:p>
            <a:r>
              <a:rPr lang="en-US" sz="2000" dirty="0" smtClean="0"/>
              <a:t>   </a:t>
            </a:r>
            <a:r>
              <a:rPr lang="en-US" sz="2000" b="1" dirty="0" smtClean="0"/>
              <a:t>end</a:t>
            </a:r>
            <a:r>
              <a:rPr lang="en-US" sz="2000" dirty="0" smtClean="0"/>
              <a:t>   </a:t>
            </a:r>
          </a:p>
          <a:p>
            <a:r>
              <a:rPr lang="en-US" sz="2000" dirty="0" smtClean="0"/>
              <a:t>  </a:t>
            </a:r>
          </a:p>
          <a:p>
            <a:r>
              <a:rPr lang="en-US" sz="2000" dirty="0" smtClean="0"/>
              <a:t>   </a:t>
            </a:r>
            <a:r>
              <a:rPr lang="en-US" sz="2000" b="1" dirty="0" smtClean="0"/>
              <a:t>def</a:t>
            </a:r>
            <a:r>
              <a:rPr lang="en-US" sz="2000" dirty="0" smtClean="0"/>
              <a:t> </a:t>
            </a:r>
            <a:r>
              <a:rPr lang="en-US" sz="2000" b="1" dirty="0" err="1" smtClean="0"/>
              <a:t>self</a:t>
            </a:r>
            <a:r>
              <a:rPr lang="en-US" sz="2000" dirty="0" err="1" smtClean="0"/>
              <a:t>.down</a:t>
            </a:r>
            <a:r>
              <a:rPr lang="en-US" sz="2000" dirty="0" smtClean="0"/>
              <a:t>   </a:t>
            </a:r>
          </a:p>
          <a:p>
            <a:r>
              <a:rPr lang="en-US" sz="2000" dirty="0" smtClean="0"/>
              <a:t>      </a:t>
            </a:r>
            <a:r>
              <a:rPr lang="en-US" sz="2000" dirty="0" err="1" smtClean="0"/>
              <a:t>drop_table</a:t>
            </a:r>
            <a:r>
              <a:rPr lang="en-US" sz="2000" dirty="0" smtClean="0"/>
              <a:t> :java   </a:t>
            </a:r>
          </a:p>
          <a:p>
            <a:r>
              <a:rPr lang="en-US" sz="2000" dirty="0" smtClean="0"/>
              <a:t>   </a:t>
            </a:r>
            <a:r>
              <a:rPr lang="en-US" sz="2000" b="1" dirty="0" smtClean="0"/>
              <a:t>end</a:t>
            </a:r>
            <a:r>
              <a:rPr lang="en-US" sz="2000" dirty="0" smtClean="0"/>
              <a:t>   </a:t>
            </a:r>
          </a:p>
          <a:p>
            <a:r>
              <a:rPr lang="en-US" sz="2000" b="1" dirty="0" smtClean="0"/>
              <a:t>end</a:t>
            </a:r>
            <a:r>
              <a:rPr lang="en-US" sz="2000" dirty="0" smtClean="0"/>
              <a:t> </a:t>
            </a:r>
            <a:endParaRPr lang="en-US"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fontScale="85000" lnSpcReduction="20000"/>
          </a:bodyPr>
          <a:lstStyle/>
          <a:p>
            <a:pPr algn="just"/>
            <a:r>
              <a:rPr lang="en-US" sz="3300" dirty="0" smtClean="0"/>
              <a:t>The method </a:t>
            </a:r>
            <a:r>
              <a:rPr lang="en-US" sz="3300" b="1" dirty="0" err="1" smtClean="0"/>
              <a:t>self.up</a:t>
            </a:r>
            <a:r>
              <a:rPr lang="en-US" sz="3300" dirty="0" smtClean="0"/>
              <a:t> is used during migrating to a new version and </a:t>
            </a:r>
            <a:r>
              <a:rPr lang="en-US" sz="3300" b="1" dirty="0" err="1" smtClean="0"/>
              <a:t>self.down</a:t>
            </a:r>
            <a:r>
              <a:rPr lang="en-US" sz="3300" dirty="0" smtClean="0"/>
              <a:t> is used to roll back any changes if needed.</a:t>
            </a:r>
          </a:p>
          <a:p>
            <a:pPr algn="just">
              <a:buNone/>
            </a:pPr>
            <a:r>
              <a:rPr lang="en-US" sz="3300" b="1" dirty="0" smtClean="0"/>
              <a:t>Run Migration</a:t>
            </a:r>
          </a:p>
          <a:p>
            <a:pPr algn="just"/>
            <a:r>
              <a:rPr lang="en-US" sz="3300" dirty="0" smtClean="0"/>
              <a:t>After creating all the required migration files you need to execute them. To execute migration file against database, run the following code:</a:t>
            </a:r>
          </a:p>
          <a:p>
            <a:pPr lvl="1" algn="just">
              <a:buNone/>
            </a:pPr>
            <a:r>
              <a:rPr lang="en-US" sz="3300" dirty="0" smtClean="0"/>
              <a:t>		</a:t>
            </a:r>
            <a:r>
              <a:rPr lang="en-US" dirty="0" smtClean="0"/>
              <a:t>rake </a:t>
            </a:r>
            <a:r>
              <a:rPr lang="en-US" dirty="0" err="1" smtClean="0"/>
              <a:t>db:migrate</a:t>
            </a:r>
            <a:r>
              <a:rPr lang="en-US" dirty="0" smtClean="0"/>
              <a:t> </a:t>
            </a:r>
          </a:p>
          <a:p>
            <a:pPr algn="just"/>
            <a:r>
              <a:rPr lang="en-US" sz="3300" dirty="0" smtClean="0"/>
              <a:t>It will create a "</a:t>
            </a:r>
            <a:r>
              <a:rPr lang="en-US" sz="3300" dirty="0" err="1" smtClean="0"/>
              <a:t>schema_info</a:t>
            </a:r>
            <a:r>
              <a:rPr lang="en-US" sz="3300" dirty="0" smtClean="0"/>
              <a:t>" table if doesn't exist. It tracks the current version of the database.</a:t>
            </a:r>
          </a:p>
          <a:p>
            <a:pPr algn="just"/>
            <a:r>
              <a:rPr lang="en-US" sz="3300" dirty="0" smtClean="0"/>
              <a:t>If new migration will be created then that will be a new version for the database.</a:t>
            </a:r>
          </a:p>
          <a:p>
            <a:pPr lvl="1" algn="just">
              <a:buNone/>
            </a:pPr>
            <a:endParaRPr lang="en-US" sz="2000" dirty="0" smtClean="0"/>
          </a:p>
          <a:p>
            <a:pPr algn="just">
              <a:buNone/>
            </a:pP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Rails Layout</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20000"/>
          </a:bodyPr>
          <a:lstStyle/>
          <a:p>
            <a:pPr algn="just"/>
            <a:r>
              <a:rPr lang="en-US" dirty="0" smtClean="0"/>
              <a:t>In Rails, layouts are pieces that fit together (for example header, footer, menus, etc) to make a complete view. An application may have as many layouts as you want. Rails use convention over configuration to automatically pair up layouts with respective controllers having same name.</a:t>
            </a:r>
          </a:p>
          <a:p>
            <a:pPr algn="just"/>
            <a:r>
              <a:rPr lang="en-US" dirty="0" smtClean="0"/>
              <a:t>Rails layouts basically work on Don't Repeat Yourself principle (DRY).</a:t>
            </a:r>
          </a:p>
          <a:p>
            <a:pPr algn="just"/>
            <a:r>
              <a:rPr lang="en-US" dirty="0" smtClean="0"/>
              <a:t>In Rails, layouts are enabled by default. Whenever you generate a new Rails application, a layout is automatically generated for you in app/views/layouts.</a:t>
            </a:r>
          </a:p>
          <a:p>
            <a:pPr algn="just"/>
            <a:r>
              <a:rPr lang="en-US" dirty="0" smtClean="0"/>
              <a:t>First we need to define a layout template and then define the path for controller to know that layout exists.</a:t>
            </a:r>
          </a:p>
          <a:p>
            <a:pPr algn="just"/>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a:buNone/>
            </a:pPr>
            <a:r>
              <a:rPr lang="en-US" b="1" dirty="0" smtClean="0"/>
              <a:t>Creating Responses</a:t>
            </a:r>
          </a:p>
          <a:p>
            <a:pPr algn="just"/>
            <a:r>
              <a:rPr lang="en-US" dirty="0" smtClean="0"/>
              <a:t>There are three ways to create an HTTP response from the controller's point of view:</a:t>
            </a:r>
          </a:p>
          <a:p>
            <a:pPr algn="just"/>
            <a:r>
              <a:rPr lang="en-US" dirty="0" smtClean="0"/>
              <a:t>Call render to create a full response to send back to the browser</a:t>
            </a:r>
          </a:p>
          <a:p>
            <a:pPr algn="just"/>
            <a:r>
              <a:rPr lang="en-US" dirty="0" smtClean="0"/>
              <a:t>Call </a:t>
            </a:r>
            <a:r>
              <a:rPr lang="en-US" dirty="0" err="1" smtClean="0"/>
              <a:t>redirect_to</a:t>
            </a:r>
            <a:r>
              <a:rPr lang="en-US" dirty="0" smtClean="0"/>
              <a:t> to send an HTTP redirect status code to the browser</a:t>
            </a:r>
          </a:p>
          <a:p>
            <a:pPr algn="just"/>
            <a:r>
              <a:rPr lang="en-US" dirty="0" smtClean="0"/>
              <a:t>Call head to create a response to end back to the browser</a:t>
            </a:r>
          </a:p>
          <a:p>
            <a:pPr algn="just"/>
            <a:r>
              <a:rPr lang="en-US" dirty="0" smtClean="0"/>
              <a:t>Importance of yield statement</a:t>
            </a:r>
          </a:p>
          <a:p>
            <a:pPr algn="just"/>
            <a:r>
              <a:rPr lang="en-US" dirty="0" smtClean="0"/>
              <a:t>The yield statement in Rails decides where to render the content for the action in layout. If there is no yield statement in the layout, the layout file itself will be rendered but additional content into the action templates will not be correctly placed within the layout.</a:t>
            </a:r>
          </a:p>
          <a:p>
            <a:pPr algn="just"/>
            <a:r>
              <a:rPr lang="en-US" dirty="0" smtClean="0"/>
              <a:t>Hence, a yield statement is necessary to add in a layout file.</a:t>
            </a:r>
          </a:p>
          <a:p>
            <a:pPr algn="just">
              <a:buNone/>
            </a:pPr>
            <a:r>
              <a:rPr lang="en-US" dirty="0" smtClean="0"/>
              <a:t>		&lt;%= </a:t>
            </a:r>
            <a:r>
              <a:rPr lang="en-US" b="1" dirty="0" smtClean="0"/>
              <a:t>yield</a:t>
            </a:r>
            <a:r>
              <a:rPr lang="en-US" dirty="0" smtClean="0"/>
              <a:t> %&gt;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Rails - Overview</a:t>
            </a:r>
            <a:endParaRPr lang="en-US" dirty="0">
              <a:solidFill>
                <a:srgbClr val="C00000"/>
              </a:solidFill>
            </a:endParaRPr>
          </a:p>
        </p:txBody>
      </p:sp>
      <p:sp>
        <p:nvSpPr>
          <p:cNvPr id="3" name="Content Placeholder 2"/>
          <p:cNvSpPr>
            <a:spLocks noGrp="1"/>
          </p:cNvSpPr>
          <p:nvPr>
            <p:ph idx="1"/>
          </p:nvPr>
        </p:nvSpPr>
        <p:spPr>
          <a:xfrm>
            <a:off x="457200" y="1447800"/>
            <a:ext cx="8229600" cy="4525963"/>
          </a:xfrm>
        </p:spPr>
        <p:txBody>
          <a:bodyPr>
            <a:noAutofit/>
          </a:bodyPr>
          <a:lstStyle/>
          <a:p>
            <a:pPr algn="just">
              <a:lnSpc>
                <a:spcPct val="120000"/>
              </a:lnSpc>
            </a:pPr>
            <a:r>
              <a:rPr lang="en-US" sz="1600" dirty="0">
                <a:latin typeface="Times New Roman" pitchFamily="18" charset="0"/>
                <a:cs typeface="Times New Roman" pitchFamily="18" charset="0"/>
              </a:rPr>
              <a:t>Rails is a web application development framework written in the Ruby programming language. It is designed to make programming web applications easier by making assumptions about what every developer needs to get started. It allows you to write less code while accomplishing more than many other languages and frameworks. </a:t>
            </a:r>
            <a:endParaRPr lang="en-US" sz="1600" dirty="0" smtClean="0">
              <a:latin typeface="Times New Roman" pitchFamily="18" charset="0"/>
              <a:cs typeface="Times New Roman" pitchFamily="18" charset="0"/>
            </a:endParaRPr>
          </a:p>
          <a:p>
            <a:pPr algn="just">
              <a:lnSpc>
                <a:spcPct val="120000"/>
              </a:lnSpc>
            </a:pPr>
            <a:r>
              <a:rPr lang="en-US" sz="1600" dirty="0">
                <a:latin typeface="Times New Roman" pitchFamily="18" charset="0"/>
                <a:cs typeface="Times New Roman" pitchFamily="18" charset="0"/>
              </a:rPr>
              <a:t>Rails combines the Ruby programming language with HTML, CSS, and JavaScript to create a </a:t>
            </a:r>
            <a:r>
              <a:rPr lang="en-US" sz="1600" dirty="0" smtClean="0">
                <a:latin typeface="Times New Roman" pitchFamily="18" charset="0"/>
                <a:cs typeface="Times New Roman" pitchFamily="18" charset="0"/>
              </a:rPr>
              <a:t>web application</a:t>
            </a:r>
            <a:r>
              <a:rPr lang="en-US" sz="1600" dirty="0">
                <a:latin typeface="Times New Roman" pitchFamily="18" charset="0"/>
                <a:cs typeface="Times New Roman" pitchFamily="18" charset="0"/>
              </a:rPr>
              <a:t> that runs on a web server. Because it runs on a web server, Rails is considered a server-side, or “back end,” </a:t>
            </a:r>
            <a:r>
              <a:rPr lang="en-US" sz="1600" dirty="0" smtClean="0">
                <a:latin typeface="Times New Roman" pitchFamily="18" charset="0"/>
                <a:cs typeface="Times New Roman" pitchFamily="18" charset="0"/>
              </a:rPr>
              <a:t>web application development platform</a:t>
            </a:r>
            <a:r>
              <a:rPr lang="en-US" sz="1600" dirty="0">
                <a:latin typeface="Times New Roman" pitchFamily="18" charset="0"/>
                <a:cs typeface="Times New Roman" pitchFamily="18" charset="0"/>
              </a:rPr>
              <a:t> (the web browser is the “front end”).</a:t>
            </a:r>
          </a:p>
          <a:p>
            <a:pPr algn="just">
              <a:lnSpc>
                <a:spcPct val="120000"/>
              </a:lnSpc>
            </a:pP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Rails philosophy includes two major guiding principles:</a:t>
            </a:r>
          </a:p>
          <a:p>
            <a:pPr lvl="1" algn="just">
              <a:lnSpc>
                <a:spcPct val="120000"/>
              </a:lnSpc>
            </a:pPr>
            <a:r>
              <a:rPr lang="en-US" sz="1600" b="1" dirty="0">
                <a:latin typeface="Times New Roman" pitchFamily="18" charset="0"/>
                <a:cs typeface="Times New Roman" pitchFamily="18" charset="0"/>
              </a:rPr>
              <a:t>Don't Repeat Yourself:</a:t>
            </a:r>
            <a:r>
              <a:rPr lang="en-US" sz="1600" dirty="0">
                <a:latin typeface="Times New Roman" pitchFamily="18" charset="0"/>
                <a:cs typeface="Times New Roman" pitchFamily="18" charset="0"/>
              </a:rPr>
              <a:t> DRY is a principle of software development which states that "Every piece of knowledge must have a single, unambiguous, authoritative representation within a system". By not writing the same information over and over again, our code is more maintainable, more </a:t>
            </a:r>
            <a:r>
              <a:rPr lang="en-US" sz="1600" dirty="0" smtClean="0">
                <a:latin typeface="Times New Roman" pitchFamily="18" charset="0"/>
                <a:cs typeface="Times New Roman" pitchFamily="18" charset="0"/>
              </a:rPr>
              <a:t>extensible and </a:t>
            </a:r>
            <a:r>
              <a:rPr lang="en-US" sz="1600" dirty="0">
                <a:latin typeface="Times New Roman" pitchFamily="18" charset="0"/>
                <a:cs typeface="Times New Roman" pitchFamily="18" charset="0"/>
              </a:rPr>
              <a:t>less buggy.</a:t>
            </a:r>
          </a:p>
          <a:p>
            <a:pPr lvl="1" algn="just">
              <a:lnSpc>
                <a:spcPct val="120000"/>
              </a:lnSpc>
            </a:pPr>
            <a:r>
              <a:rPr lang="en-US" sz="1600" b="1" dirty="0">
                <a:latin typeface="Times New Roman" pitchFamily="18" charset="0"/>
                <a:cs typeface="Times New Roman" pitchFamily="18" charset="0"/>
              </a:rPr>
              <a:t>Convention Over Configuration:</a:t>
            </a:r>
            <a:r>
              <a:rPr lang="en-US" sz="1600" dirty="0">
                <a:latin typeface="Times New Roman" pitchFamily="18" charset="0"/>
                <a:cs typeface="Times New Roman" pitchFamily="18" charset="0"/>
              </a:rPr>
              <a:t> Rails has opinions about the best way to do many things in a web application, and defaults to this set of conventions, rather than require that you specify minutiae through endless configuration files.</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799"/>
          </a:xfrm>
        </p:spPr>
        <p:txBody>
          <a:bodyPr>
            <a:normAutofit fontScale="77500" lnSpcReduction="20000"/>
          </a:bodyPr>
          <a:lstStyle/>
          <a:p>
            <a:pPr algn="just">
              <a:buNone/>
            </a:pPr>
            <a:r>
              <a:rPr lang="en-US" b="1" dirty="0" smtClean="0"/>
              <a:t>Relation between Rails Layouts and Templates</a:t>
            </a:r>
          </a:p>
          <a:p>
            <a:pPr algn="just"/>
            <a:r>
              <a:rPr lang="en-US" dirty="0" smtClean="0"/>
              <a:t>When a request is made in an application, following process occur:</a:t>
            </a:r>
          </a:p>
          <a:p>
            <a:pPr algn="just"/>
            <a:r>
              <a:rPr lang="en-US" dirty="0" smtClean="0"/>
              <a:t>First of all, Rails find a template for corresponding action to render method in your controllers action.</a:t>
            </a:r>
          </a:p>
          <a:p>
            <a:pPr algn="just"/>
            <a:r>
              <a:rPr lang="en-US" dirty="0" smtClean="0"/>
              <a:t>Then finds correct layout to use.</a:t>
            </a:r>
          </a:p>
          <a:p>
            <a:pPr algn="just"/>
            <a:r>
              <a:rPr lang="en-US" dirty="0" smtClean="0"/>
              <a:t>It uses action template to generate a content specific to the action.</a:t>
            </a:r>
          </a:p>
          <a:p>
            <a:pPr algn="just"/>
            <a:r>
              <a:rPr lang="en-US" dirty="0" smtClean="0"/>
              <a:t>Finally it looks for the layout's yield statement and insert action's template here.</a:t>
            </a:r>
          </a:p>
          <a:p>
            <a:pPr algn="just">
              <a:buNone/>
            </a:pPr>
            <a:r>
              <a:rPr lang="en-US" b="1" dirty="0" smtClean="0"/>
              <a:t>Finding correct layout</a:t>
            </a:r>
          </a:p>
          <a:p>
            <a:pPr algn="just"/>
            <a:r>
              <a:rPr lang="en-US" dirty="0" smtClean="0"/>
              <a:t>Rails searches for the layout with same name in the app/layouts directory as the controllers name.</a:t>
            </a:r>
          </a:p>
          <a:p>
            <a:pPr algn="just"/>
            <a:r>
              <a:rPr lang="en-US" dirty="0" smtClean="0"/>
              <a:t>For example, if you have a controller called </a:t>
            </a:r>
            <a:r>
              <a:rPr lang="en-US" b="1" dirty="0" err="1" smtClean="0"/>
              <a:t>GioController</a:t>
            </a:r>
            <a:r>
              <a:rPr lang="en-US" dirty="0" smtClean="0"/>
              <a:t>, then rails will search for </a:t>
            </a:r>
            <a:r>
              <a:rPr lang="en-US" b="1" dirty="0" smtClean="0"/>
              <a:t>layouts/</a:t>
            </a:r>
            <a:r>
              <a:rPr lang="en-US" b="1" dirty="0" err="1" smtClean="0"/>
              <a:t>gio.html.erb</a:t>
            </a:r>
            <a:r>
              <a:rPr lang="en-US" dirty="0" smtClean="0"/>
              <a:t> layout. It no layout with the same name is present, then it will use the default layout </a:t>
            </a:r>
            <a:r>
              <a:rPr lang="en-US" b="1" dirty="0" smtClean="0"/>
              <a:t>app/views/layouts/</a:t>
            </a:r>
            <a:r>
              <a:rPr lang="en-US" b="1" dirty="0" err="1" smtClean="0"/>
              <a:t>appplication.html.erb</a:t>
            </a:r>
            <a:endParaRPr lang="en-US" dirty="0" smtClean="0"/>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a:bodyPr>
          <a:lstStyle/>
          <a:p>
            <a:pPr>
              <a:buNone/>
            </a:pPr>
            <a:r>
              <a:rPr lang="en-US" b="1" dirty="0" smtClean="0"/>
              <a:t>Rails Filters</a:t>
            </a:r>
          </a:p>
          <a:p>
            <a:r>
              <a:rPr lang="en-US" dirty="0" smtClean="0"/>
              <a:t>Rails filters are methods that run before or after a controller's action method is executed. They are helpful when you want to ensure that a given block of code runs with whatever action method is called.</a:t>
            </a:r>
          </a:p>
          <a:p>
            <a:endParaRPr lang="en-US" dirty="0" smtClean="0"/>
          </a:p>
          <a:p>
            <a:r>
              <a:rPr lang="en-US" dirty="0" smtClean="0"/>
              <a:t>Rails support three types of filter methods:</a:t>
            </a:r>
          </a:p>
          <a:p>
            <a:pPr lvl="1"/>
            <a:r>
              <a:rPr lang="en-US" dirty="0" smtClean="0"/>
              <a:t>Before filters</a:t>
            </a:r>
          </a:p>
          <a:p>
            <a:pPr lvl="1"/>
            <a:r>
              <a:rPr lang="en-US" dirty="0" smtClean="0"/>
              <a:t>After filters</a:t>
            </a:r>
          </a:p>
          <a:p>
            <a:pPr lvl="1"/>
            <a:r>
              <a:rPr lang="en-US" dirty="0" smtClean="0"/>
              <a:t>Around filters</a:t>
            </a:r>
          </a:p>
          <a:p>
            <a:pPr lvl="1">
              <a:buNone/>
            </a:pP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8229600" cy="2362200"/>
          </a:xfrm>
        </p:spPr>
        <p:txBody>
          <a:bodyPr>
            <a:normAutofit fontScale="85000" lnSpcReduction="10000"/>
          </a:bodyPr>
          <a:lstStyle/>
          <a:p>
            <a:pPr>
              <a:buNone/>
            </a:pPr>
            <a:r>
              <a:rPr lang="en-US" b="1" dirty="0" smtClean="0"/>
              <a:t>Before Filters</a:t>
            </a:r>
          </a:p>
          <a:p>
            <a:pPr algn="just"/>
            <a:r>
              <a:rPr lang="en-US" dirty="0" smtClean="0"/>
              <a:t>Rails before filters are executed before the code in action controller is executed. The before filters are defined at the top of a controller class that calls them. To set it up, you need to call </a:t>
            </a:r>
            <a:r>
              <a:rPr lang="en-US" dirty="0" err="1" smtClean="0"/>
              <a:t>before_filter</a:t>
            </a:r>
            <a:r>
              <a:rPr lang="en-US" dirty="0" smtClean="0"/>
              <a:t> method.</a:t>
            </a:r>
          </a:p>
          <a:p>
            <a:endParaRPr lang="en-US" dirty="0"/>
          </a:p>
        </p:txBody>
      </p:sp>
      <p:sp>
        <p:nvSpPr>
          <p:cNvPr id="4" name="Rectangle 3"/>
          <p:cNvSpPr/>
          <p:nvPr/>
        </p:nvSpPr>
        <p:spPr>
          <a:xfrm>
            <a:off x="2057400" y="2743200"/>
            <a:ext cx="4572000" cy="1754326"/>
          </a:xfrm>
          <a:prstGeom prst="rect">
            <a:avLst/>
          </a:prstGeom>
        </p:spPr>
        <p:style>
          <a:lnRef idx="3">
            <a:schemeClr val="lt1"/>
          </a:lnRef>
          <a:fillRef idx="1">
            <a:schemeClr val="dk1"/>
          </a:fillRef>
          <a:effectRef idx="1">
            <a:schemeClr val="dk1"/>
          </a:effectRef>
          <a:fontRef idx="minor">
            <a:schemeClr val="lt1"/>
          </a:fontRef>
        </p:style>
        <p:txBody>
          <a:bodyPr>
            <a:spAutoFit/>
          </a:bodyPr>
          <a:lstStyle/>
          <a:p>
            <a:r>
              <a:rPr lang="en-US" b="1" dirty="0" smtClean="0"/>
              <a:t>class</a:t>
            </a:r>
            <a:r>
              <a:rPr lang="en-US" dirty="0" smtClean="0"/>
              <a:t> </a:t>
            </a:r>
            <a:r>
              <a:rPr lang="en-US" dirty="0" err="1" smtClean="0"/>
              <a:t>UserController</a:t>
            </a:r>
            <a:r>
              <a:rPr lang="en-US" dirty="0" smtClean="0"/>
              <a:t> &lt; </a:t>
            </a:r>
            <a:r>
              <a:rPr lang="en-US" dirty="0" err="1" smtClean="0"/>
              <a:t>ApplicationController</a:t>
            </a:r>
            <a:r>
              <a:rPr lang="en-US" dirty="0" smtClean="0"/>
              <a:t>   </a:t>
            </a:r>
          </a:p>
          <a:p>
            <a:r>
              <a:rPr lang="en-US" dirty="0" err="1" smtClean="0"/>
              <a:t>before_filter</a:t>
            </a:r>
            <a:r>
              <a:rPr lang="en-US" dirty="0" smtClean="0"/>
              <a:t> :</a:t>
            </a:r>
            <a:r>
              <a:rPr lang="en-US" dirty="0" err="1" smtClean="0"/>
              <a:t>verify_password</a:t>
            </a:r>
            <a:r>
              <a:rPr lang="en-US" dirty="0" smtClean="0"/>
              <a:t>  </a:t>
            </a:r>
          </a:p>
          <a:p>
            <a:r>
              <a:rPr lang="en-US" b="1" dirty="0" smtClean="0"/>
              <a:t>def</a:t>
            </a:r>
            <a:r>
              <a:rPr lang="en-US" dirty="0" smtClean="0"/>
              <a:t> </a:t>
            </a:r>
            <a:r>
              <a:rPr lang="en-US" dirty="0" err="1" smtClean="0"/>
              <a:t>verify_password</a:t>
            </a:r>
            <a:r>
              <a:rPr lang="en-US" dirty="0" smtClean="0"/>
              <a:t>  </a:t>
            </a:r>
          </a:p>
          <a:p>
            <a:r>
              <a:rPr lang="en-US" dirty="0" smtClean="0"/>
              <a:t>...   </a:t>
            </a:r>
          </a:p>
          <a:p>
            <a:r>
              <a:rPr lang="en-US" b="1" dirty="0" smtClean="0"/>
              <a:t>end</a:t>
            </a:r>
            <a:r>
              <a:rPr lang="en-US" dirty="0" smtClean="0"/>
              <a:t>   </a:t>
            </a:r>
          </a:p>
          <a:p>
            <a:r>
              <a:rPr lang="en-US" b="1" dirty="0" smtClean="0"/>
              <a:t>end</a:t>
            </a:r>
            <a:r>
              <a:rPr lang="en-US" dirty="0" smtClean="0"/>
              <a:t>  </a:t>
            </a:r>
            <a:endParaRPr lang="en-US" dirty="0"/>
          </a:p>
        </p:txBody>
      </p:sp>
      <p:sp>
        <p:nvSpPr>
          <p:cNvPr id="5" name="Rectangle 4"/>
          <p:cNvSpPr/>
          <p:nvPr/>
        </p:nvSpPr>
        <p:spPr>
          <a:xfrm>
            <a:off x="762000" y="4800600"/>
            <a:ext cx="7924800" cy="1384995"/>
          </a:xfrm>
          <a:prstGeom prst="rect">
            <a:avLst/>
          </a:prstGeom>
        </p:spPr>
        <p:txBody>
          <a:bodyPr wrap="square">
            <a:spAutoFit/>
          </a:bodyPr>
          <a:lstStyle/>
          <a:p>
            <a:pPr algn="just"/>
            <a:r>
              <a:rPr lang="en-US" sz="2800" dirty="0" smtClean="0"/>
              <a:t>In this example, method </a:t>
            </a:r>
            <a:r>
              <a:rPr lang="en-US" sz="2800" dirty="0" err="1" smtClean="0"/>
              <a:t>verify_password</a:t>
            </a:r>
            <a:r>
              <a:rPr lang="en-US" sz="2800" dirty="0" smtClean="0"/>
              <a:t> is applied as a before filter. Before any action method will be called, </a:t>
            </a:r>
            <a:r>
              <a:rPr lang="en-US" sz="2800" dirty="0" err="1" smtClean="0"/>
              <a:t>verify_password</a:t>
            </a:r>
            <a:r>
              <a:rPr lang="en-US" sz="2800" dirty="0" smtClean="0"/>
              <a:t> method is called.</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362200"/>
          </a:xfrm>
        </p:spPr>
        <p:txBody>
          <a:bodyPr>
            <a:normAutofit fontScale="85000" lnSpcReduction="20000"/>
          </a:bodyPr>
          <a:lstStyle/>
          <a:p>
            <a:pPr algn="just">
              <a:buNone/>
            </a:pPr>
            <a:r>
              <a:rPr lang="en-US" b="1" dirty="0" smtClean="0"/>
              <a:t>After Filters</a:t>
            </a:r>
          </a:p>
          <a:p>
            <a:pPr algn="just"/>
            <a:r>
              <a:rPr lang="en-US" dirty="0" smtClean="0"/>
              <a:t>Rails after filters are executed after the code in action controller is executed. Just like before filters, after filters are also defined at the top of a controller class that calls them. To set it up, you need to call </a:t>
            </a:r>
            <a:r>
              <a:rPr lang="en-US" dirty="0" err="1" smtClean="0"/>
              <a:t>after_filter</a:t>
            </a:r>
            <a:r>
              <a:rPr lang="en-US" dirty="0" smtClean="0"/>
              <a:t> method.</a:t>
            </a:r>
            <a:endParaRPr lang="en-US" dirty="0"/>
          </a:p>
        </p:txBody>
      </p:sp>
      <p:sp>
        <p:nvSpPr>
          <p:cNvPr id="4" name="Rectangle 3"/>
          <p:cNvSpPr/>
          <p:nvPr/>
        </p:nvSpPr>
        <p:spPr>
          <a:xfrm>
            <a:off x="2209800" y="2819400"/>
            <a:ext cx="4572000" cy="1754326"/>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r>
              <a:rPr lang="en-US" b="1" dirty="0" smtClean="0"/>
              <a:t>class</a:t>
            </a:r>
            <a:r>
              <a:rPr lang="en-US" dirty="0" smtClean="0"/>
              <a:t> </a:t>
            </a:r>
            <a:r>
              <a:rPr lang="en-US" dirty="0" err="1" smtClean="0"/>
              <a:t>PhotoController</a:t>
            </a:r>
            <a:r>
              <a:rPr lang="en-US" dirty="0" smtClean="0"/>
              <a:t> &lt; </a:t>
            </a:r>
            <a:r>
              <a:rPr lang="en-US" dirty="0" err="1" smtClean="0"/>
              <a:t>ApplicationController</a:t>
            </a:r>
            <a:r>
              <a:rPr lang="en-US" dirty="0" smtClean="0"/>
              <a:t>   </a:t>
            </a:r>
          </a:p>
          <a:p>
            <a:r>
              <a:rPr lang="en-US" dirty="0" err="1" smtClean="0"/>
              <a:t>after_filter</a:t>
            </a:r>
            <a:r>
              <a:rPr lang="en-US" dirty="0" smtClean="0"/>
              <a:t> :</a:t>
            </a:r>
            <a:r>
              <a:rPr lang="en-US" dirty="0" err="1" smtClean="0"/>
              <a:t>resize_photo</a:t>
            </a:r>
            <a:r>
              <a:rPr lang="en-US" dirty="0" smtClean="0"/>
              <a:t>   </a:t>
            </a:r>
          </a:p>
          <a:p>
            <a:r>
              <a:rPr lang="en-US" b="1" dirty="0" smtClean="0"/>
              <a:t>def</a:t>
            </a:r>
            <a:r>
              <a:rPr lang="en-US" dirty="0" smtClean="0"/>
              <a:t> </a:t>
            </a:r>
            <a:r>
              <a:rPr lang="en-US" dirty="0" err="1" smtClean="0"/>
              <a:t>resize_photo</a:t>
            </a:r>
            <a:r>
              <a:rPr lang="en-US" dirty="0" smtClean="0"/>
              <a:t>   </a:t>
            </a:r>
          </a:p>
          <a:p>
            <a:r>
              <a:rPr lang="en-US" dirty="0" smtClean="0"/>
              <a:t>...   </a:t>
            </a:r>
          </a:p>
          <a:p>
            <a:r>
              <a:rPr lang="en-US" b="1" dirty="0" smtClean="0"/>
              <a:t>end</a:t>
            </a:r>
            <a:r>
              <a:rPr lang="en-US" dirty="0" smtClean="0"/>
              <a:t>   </a:t>
            </a:r>
          </a:p>
          <a:p>
            <a:r>
              <a:rPr lang="en-US" b="1" dirty="0" smtClean="0"/>
              <a:t>end</a:t>
            </a:r>
            <a:r>
              <a:rPr lang="en-US" dirty="0" smtClean="0"/>
              <a:t> </a:t>
            </a:r>
            <a:endParaRPr lang="en-US" dirty="0"/>
          </a:p>
        </p:txBody>
      </p:sp>
      <p:sp>
        <p:nvSpPr>
          <p:cNvPr id="5" name="Rectangle 4"/>
          <p:cNvSpPr/>
          <p:nvPr/>
        </p:nvSpPr>
        <p:spPr>
          <a:xfrm>
            <a:off x="914400" y="4953000"/>
            <a:ext cx="7772400" cy="954107"/>
          </a:xfrm>
          <a:prstGeom prst="rect">
            <a:avLst/>
          </a:prstGeom>
        </p:spPr>
        <p:txBody>
          <a:bodyPr wrap="square">
            <a:spAutoFit/>
          </a:bodyPr>
          <a:lstStyle/>
          <a:p>
            <a:r>
              <a:rPr lang="en-US" sz="2800" dirty="0" smtClean="0"/>
              <a:t>In this example, method </a:t>
            </a:r>
            <a:r>
              <a:rPr lang="en-US" sz="2800" dirty="0" err="1" smtClean="0"/>
              <a:t>resize_photo</a:t>
            </a:r>
            <a:r>
              <a:rPr lang="en-US" sz="2800" dirty="0" smtClean="0"/>
              <a:t> is applied as an after filter.</a:t>
            </a:r>
            <a:endParaRPr lang="en-US"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2133600"/>
          </a:xfrm>
        </p:spPr>
        <p:txBody>
          <a:bodyPr>
            <a:normAutofit fontScale="70000" lnSpcReduction="20000"/>
          </a:bodyPr>
          <a:lstStyle/>
          <a:p>
            <a:pPr>
              <a:buNone/>
            </a:pPr>
            <a:r>
              <a:rPr lang="en-US" b="1" dirty="0" smtClean="0"/>
              <a:t>Around Filters</a:t>
            </a:r>
          </a:p>
          <a:p>
            <a:pPr algn="just"/>
            <a:r>
              <a:rPr lang="en-US" dirty="0" smtClean="0"/>
              <a:t>Rails around filters contain codes that are executed both before and after controller's code is executed. They are generally used when you need both before and after filter. Its implementation is little bit different and more complex than other two filters. It is generally defined by a common class which contains both before and after methods.</a:t>
            </a:r>
          </a:p>
          <a:p>
            <a:endParaRPr lang="en-US" dirty="0"/>
          </a:p>
        </p:txBody>
      </p:sp>
      <p:sp>
        <p:nvSpPr>
          <p:cNvPr id="4" name="Rectangle 3"/>
          <p:cNvSpPr/>
          <p:nvPr/>
        </p:nvSpPr>
        <p:spPr>
          <a:xfrm>
            <a:off x="914400" y="2590800"/>
            <a:ext cx="4572000" cy="3970318"/>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r>
              <a:rPr lang="en-US" b="1" dirty="0" smtClean="0"/>
              <a:t>class</a:t>
            </a:r>
            <a:r>
              <a:rPr lang="en-US" dirty="0" smtClean="0"/>
              <a:t> </a:t>
            </a:r>
            <a:r>
              <a:rPr lang="en-US" dirty="0" err="1" smtClean="0"/>
              <a:t>ActionLogger</a:t>
            </a:r>
            <a:r>
              <a:rPr lang="en-US" dirty="0" smtClean="0"/>
              <a:t>   </a:t>
            </a:r>
          </a:p>
          <a:p>
            <a:r>
              <a:rPr lang="en-US" b="1" dirty="0" smtClean="0"/>
              <a:t>def</a:t>
            </a:r>
            <a:r>
              <a:rPr lang="en-US" dirty="0" smtClean="0"/>
              <a:t> before(controller)   </a:t>
            </a:r>
          </a:p>
          <a:p>
            <a:r>
              <a:rPr lang="en-US" dirty="0" smtClean="0"/>
              <a:t>@</a:t>
            </a:r>
            <a:r>
              <a:rPr lang="en-US" dirty="0" err="1" smtClean="0"/>
              <a:t>start_time</a:t>
            </a:r>
            <a:r>
              <a:rPr lang="en-US" dirty="0" smtClean="0"/>
              <a:t> = </a:t>
            </a:r>
            <a:r>
              <a:rPr lang="en-US" dirty="0" err="1" smtClean="0"/>
              <a:t>Time.new</a:t>
            </a:r>
            <a:r>
              <a:rPr lang="en-US" dirty="0" smtClean="0"/>
              <a:t>   </a:t>
            </a:r>
          </a:p>
          <a:p>
            <a:r>
              <a:rPr lang="en-US" b="1" dirty="0" smtClean="0"/>
              <a:t>end</a:t>
            </a:r>
            <a:r>
              <a:rPr lang="en-US" dirty="0" smtClean="0"/>
              <a:t>   </a:t>
            </a:r>
          </a:p>
          <a:p>
            <a:r>
              <a:rPr lang="en-US" b="1" dirty="0" smtClean="0"/>
              <a:t>def</a:t>
            </a:r>
            <a:r>
              <a:rPr lang="en-US" dirty="0" smtClean="0"/>
              <a:t> after(controller)   </a:t>
            </a:r>
          </a:p>
          <a:p>
            <a:r>
              <a:rPr lang="en-US" dirty="0" smtClean="0"/>
              <a:t>@</a:t>
            </a:r>
            <a:r>
              <a:rPr lang="en-US" dirty="0" err="1" smtClean="0"/>
              <a:t>end_time</a:t>
            </a:r>
            <a:r>
              <a:rPr lang="en-US" dirty="0" smtClean="0"/>
              <a:t> = </a:t>
            </a:r>
            <a:r>
              <a:rPr lang="en-US" dirty="0" err="1" smtClean="0"/>
              <a:t>Time.now</a:t>
            </a:r>
            <a:r>
              <a:rPr lang="en-US" dirty="0" smtClean="0"/>
              <a:t>   </a:t>
            </a:r>
          </a:p>
          <a:p>
            <a:r>
              <a:rPr lang="en-US" dirty="0" smtClean="0"/>
              <a:t>@</a:t>
            </a:r>
            <a:r>
              <a:rPr lang="en-US" dirty="0" err="1" smtClean="0"/>
              <a:t>elapsed_time</a:t>
            </a:r>
            <a:r>
              <a:rPr lang="en-US" dirty="0" smtClean="0"/>
              <a:t> = @</a:t>
            </a:r>
            <a:r>
              <a:rPr lang="en-US" dirty="0" err="1" smtClean="0"/>
              <a:t>end_time.to_f</a:t>
            </a:r>
            <a:r>
              <a:rPr lang="en-US" dirty="0" smtClean="0"/>
              <a:t> - @</a:t>
            </a:r>
            <a:r>
              <a:rPr lang="en-US" dirty="0" err="1" smtClean="0"/>
              <a:t>start_time.to_f</a:t>
            </a:r>
            <a:r>
              <a:rPr lang="en-US" dirty="0" smtClean="0"/>
              <a:t>   </a:t>
            </a:r>
          </a:p>
          <a:p>
            <a:r>
              <a:rPr lang="en-US" dirty="0" smtClean="0"/>
              <a:t>@action = </a:t>
            </a:r>
            <a:r>
              <a:rPr lang="en-US" dirty="0" err="1" smtClean="0"/>
              <a:t>controller.action_name</a:t>
            </a:r>
            <a:r>
              <a:rPr lang="en-US" dirty="0" smtClean="0"/>
              <a:t>   </a:t>
            </a:r>
          </a:p>
          <a:p>
            <a:r>
              <a:rPr lang="en-US" dirty="0" smtClean="0"/>
              <a:t># </a:t>
            </a:r>
            <a:r>
              <a:rPr lang="en-US" b="1" dirty="0" smtClean="0"/>
              <a:t>next</a:t>
            </a:r>
            <a:r>
              <a:rPr lang="en-US" dirty="0" smtClean="0"/>
              <a:t> save this logging detail to a file </a:t>
            </a:r>
            <a:r>
              <a:rPr lang="en-US" b="1" dirty="0" smtClean="0"/>
              <a:t>or</a:t>
            </a:r>
            <a:r>
              <a:rPr lang="en-US" dirty="0" smtClean="0"/>
              <a:t> database   </a:t>
            </a:r>
          </a:p>
          <a:p>
            <a:r>
              <a:rPr lang="en-US" dirty="0" smtClean="0"/>
              <a:t>table   </a:t>
            </a:r>
          </a:p>
          <a:p>
            <a:r>
              <a:rPr lang="en-US" b="1" dirty="0" smtClean="0"/>
              <a:t>end</a:t>
            </a:r>
            <a:r>
              <a:rPr lang="en-US" dirty="0" smtClean="0"/>
              <a:t>   </a:t>
            </a:r>
          </a:p>
          <a:p>
            <a:r>
              <a:rPr lang="en-US" b="1" dirty="0" smtClean="0"/>
              <a:t>end</a:t>
            </a:r>
            <a:r>
              <a:rPr lang="en-US" dirty="0" smtClean="0"/>
              <a:t> </a:t>
            </a:r>
            <a:endParaRPr lang="en-US" dirty="0"/>
          </a:p>
        </p:txBody>
      </p:sp>
      <p:sp>
        <p:nvSpPr>
          <p:cNvPr id="5" name="Rectangle 4"/>
          <p:cNvSpPr/>
          <p:nvPr/>
        </p:nvSpPr>
        <p:spPr>
          <a:xfrm>
            <a:off x="5867400" y="2362200"/>
            <a:ext cx="3048000" cy="4401205"/>
          </a:xfrm>
          <a:prstGeom prst="rect">
            <a:avLst/>
          </a:prstGeom>
        </p:spPr>
        <p:txBody>
          <a:bodyPr wrap="square">
            <a:spAutoFit/>
          </a:bodyPr>
          <a:lstStyle/>
          <a:p>
            <a:pPr algn="just"/>
            <a:r>
              <a:rPr lang="en-US" sz="2000" dirty="0" smtClean="0"/>
              <a:t>In the </a:t>
            </a:r>
            <a:r>
              <a:rPr lang="en-US" sz="2000" dirty="0" err="1" smtClean="0"/>
              <a:t>ActionLogger</a:t>
            </a:r>
            <a:r>
              <a:rPr lang="en-US" sz="2000" dirty="0" smtClean="0"/>
              <a:t> class, before method captures time an action is started and after method captures time an action completes, the elapsed time.</a:t>
            </a:r>
          </a:p>
          <a:p>
            <a:pPr algn="just"/>
            <a:r>
              <a:rPr lang="en-US" sz="2000" dirty="0" smtClean="0"/>
              <a:t>Let us see how </a:t>
            </a:r>
            <a:r>
              <a:rPr lang="en-US" sz="2000" dirty="0" err="1" smtClean="0"/>
              <a:t>ActionLogger</a:t>
            </a:r>
            <a:r>
              <a:rPr lang="en-US" sz="2000" dirty="0" smtClean="0"/>
              <a:t> class works as an around filter. In your controller class, simply add </a:t>
            </a:r>
            <a:r>
              <a:rPr lang="en-US" sz="2000" dirty="0" err="1" smtClean="0"/>
              <a:t>around_filter</a:t>
            </a:r>
            <a:r>
              <a:rPr lang="en-US" sz="2000" dirty="0" smtClean="0"/>
              <a:t> method and pass an instance of </a:t>
            </a:r>
            <a:r>
              <a:rPr lang="en-US" sz="2000" dirty="0" err="1" smtClean="0"/>
              <a:t>ActionLogger</a:t>
            </a:r>
            <a:r>
              <a:rPr lang="en-US" sz="2000" dirty="0" smtClean="0"/>
              <a:t> as a parameter.</a:t>
            </a:r>
            <a:endParaRPr lang="en-US" sz="20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00600"/>
          </a:xfrm>
        </p:spPr>
        <p:txBody>
          <a:bodyPr>
            <a:normAutofit fontScale="70000" lnSpcReduction="20000"/>
          </a:bodyPr>
          <a:lstStyle/>
          <a:p>
            <a:pPr>
              <a:buNone/>
            </a:pPr>
            <a:r>
              <a:rPr lang="en-US" b="1" dirty="0" smtClean="0"/>
              <a:t>Protecting Filter Methods</a:t>
            </a:r>
          </a:p>
          <a:p>
            <a:pPr algn="just"/>
            <a:r>
              <a:rPr lang="en-US" dirty="0" smtClean="0"/>
              <a:t>Any method in your controller class can be routed from a browser. It is done through its ability to protect methods within a class. All Ruby methods have one of these protection levels.</a:t>
            </a:r>
          </a:p>
          <a:p>
            <a:pPr algn="just"/>
            <a:r>
              <a:rPr lang="en-US" b="1" dirty="0" smtClean="0"/>
              <a:t>Public:</a:t>
            </a:r>
            <a:r>
              <a:rPr lang="en-US" dirty="0" smtClean="0"/>
              <a:t> These methods are accessible from any external class or method that uses the same class in which they are defined.</a:t>
            </a:r>
          </a:p>
          <a:p>
            <a:pPr algn="just"/>
            <a:r>
              <a:rPr lang="en-US" b="1" dirty="0" smtClean="0"/>
              <a:t>Protected:</a:t>
            </a:r>
            <a:r>
              <a:rPr lang="en-US" dirty="0" smtClean="0"/>
              <a:t> These methods are accessible only within the class in which they are defined and in the classes that inherit from the class in which they are defined.</a:t>
            </a:r>
          </a:p>
          <a:p>
            <a:pPr algn="just"/>
            <a:r>
              <a:rPr lang="en-US" b="1" dirty="0" smtClean="0"/>
              <a:t>Private:</a:t>
            </a:r>
            <a:r>
              <a:rPr lang="en-US" dirty="0" smtClean="0"/>
              <a:t> These methods are only accessible within the class in which they are defined.</a:t>
            </a:r>
          </a:p>
          <a:p>
            <a:pPr algn="just"/>
            <a:r>
              <a:rPr lang="en-US" dirty="0" smtClean="0"/>
              <a:t>By default, methods are always public. Means any external class or method can access them. To define protection level, you can declare methods by putting a protected or private keyword before the methods that you want to protect.</a:t>
            </a:r>
          </a:p>
          <a:p>
            <a:endParaRPr lang="en-US" dirty="0"/>
          </a:p>
        </p:txBody>
      </p:sp>
      <p:sp>
        <p:nvSpPr>
          <p:cNvPr id="4" name="Rectangle 3"/>
          <p:cNvSpPr/>
          <p:nvPr/>
        </p:nvSpPr>
        <p:spPr>
          <a:xfrm>
            <a:off x="1600200" y="381000"/>
            <a:ext cx="5943600" cy="92333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b="1" dirty="0" smtClean="0"/>
              <a:t>class</a:t>
            </a:r>
            <a:r>
              <a:rPr lang="en-US" dirty="0" smtClean="0"/>
              <a:t> </a:t>
            </a:r>
            <a:r>
              <a:rPr lang="en-US" dirty="0" err="1" smtClean="0"/>
              <a:t>PhotoController</a:t>
            </a:r>
            <a:r>
              <a:rPr lang="en-US" dirty="0" smtClean="0"/>
              <a:t> &lt; </a:t>
            </a:r>
            <a:r>
              <a:rPr lang="en-US" dirty="0" err="1" smtClean="0"/>
              <a:t>ApplicationController</a:t>
            </a:r>
            <a:r>
              <a:rPr lang="en-US" dirty="0" smtClean="0"/>
              <a:t>   </a:t>
            </a:r>
          </a:p>
          <a:p>
            <a:r>
              <a:rPr lang="en-US" dirty="0" err="1" smtClean="0"/>
              <a:t>around_filter</a:t>
            </a:r>
            <a:r>
              <a:rPr lang="en-US" dirty="0" smtClean="0"/>
              <a:t> </a:t>
            </a:r>
            <a:r>
              <a:rPr lang="en-US" dirty="0" err="1" smtClean="0"/>
              <a:t>ActionLogger.new</a:t>
            </a:r>
            <a:r>
              <a:rPr lang="en-US" dirty="0" smtClean="0"/>
              <a:t>   </a:t>
            </a:r>
          </a:p>
          <a:p>
            <a:r>
              <a:rPr lang="en-US" b="1" dirty="0" smtClean="0"/>
              <a:t>end</a:t>
            </a:r>
            <a:r>
              <a:rPr lang="en-US" dirty="0" smtClean="0"/>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05400"/>
            <a:ext cx="8229600" cy="1020763"/>
          </a:xfrm>
        </p:spPr>
        <p:txBody>
          <a:bodyPr>
            <a:noAutofit/>
          </a:bodyPr>
          <a:lstStyle/>
          <a:p>
            <a:pPr algn="just"/>
            <a:r>
              <a:rPr lang="en-US" sz="2000" dirty="0" smtClean="0"/>
              <a:t>In the above example, there is one protected method and two private methods. In the User class, the </a:t>
            </a:r>
            <a:r>
              <a:rPr lang="en-US" sz="2000" dirty="0" err="1" smtClean="0"/>
              <a:t>user_identity</a:t>
            </a:r>
            <a:r>
              <a:rPr lang="en-US" sz="2000" dirty="0" smtClean="0"/>
              <a:t> method is made a private method. Only other methods within User class can call it. The </a:t>
            </a:r>
            <a:r>
              <a:rPr lang="en-US" sz="2000" dirty="0" err="1" smtClean="0"/>
              <a:t>sign_in</a:t>
            </a:r>
            <a:r>
              <a:rPr lang="en-US" sz="2000" dirty="0" smtClean="0"/>
              <a:t> method can be called only by methods within User class or classes that are inherited from User class.</a:t>
            </a:r>
            <a:endParaRPr lang="en-US" sz="2000" dirty="0"/>
          </a:p>
        </p:txBody>
      </p:sp>
      <p:sp>
        <p:nvSpPr>
          <p:cNvPr id="4" name="Rectangle 3"/>
          <p:cNvSpPr/>
          <p:nvPr/>
        </p:nvSpPr>
        <p:spPr>
          <a:xfrm>
            <a:off x="990600" y="381000"/>
            <a:ext cx="4572000" cy="4524315"/>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r>
              <a:rPr lang="en-US" b="1" dirty="0" smtClean="0"/>
              <a:t>class</a:t>
            </a:r>
            <a:r>
              <a:rPr lang="en-US" dirty="0" smtClean="0"/>
              <a:t> User  </a:t>
            </a:r>
          </a:p>
          <a:p>
            <a:r>
              <a:rPr lang="en-US" b="1" dirty="0" smtClean="0"/>
              <a:t>def</a:t>
            </a:r>
            <a:r>
              <a:rPr lang="en-US" dirty="0" smtClean="0"/>
              <a:t> </a:t>
            </a:r>
            <a:r>
              <a:rPr lang="en-US" dirty="0" err="1" smtClean="0"/>
              <a:t>new_user</a:t>
            </a:r>
            <a:r>
              <a:rPr lang="en-US" dirty="0" smtClean="0"/>
              <a:t>   </a:t>
            </a:r>
          </a:p>
          <a:p>
            <a:r>
              <a:rPr lang="en-US" dirty="0" smtClean="0"/>
              <a:t>...   </a:t>
            </a:r>
          </a:p>
          <a:p>
            <a:r>
              <a:rPr lang="en-US" b="1" dirty="0" smtClean="0"/>
              <a:t>end</a:t>
            </a:r>
            <a:r>
              <a:rPr lang="en-US" dirty="0" smtClean="0"/>
              <a:t>   </a:t>
            </a:r>
          </a:p>
          <a:p>
            <a:r>
              <a:rPr lang="en-US" dirty="0" smtClean="0"/>
              <a:t>protected   </a:t>
            </a:r>
          </a:p>
          <a:p>
            <a:r>
              <a:rPr lang="en-US" b="1" dirty="0" smtClean="0"/>
              <a:t>def</a:t>
            </a:r>
            <a:r>
              <a:rPr lang="en-US" dirty="0" smtClean="0"/>
              <a:t> </a:t>
            </a:r>
            <a:r>
              <a:rPr lang="en-US" dirty="0" err="1" smtClean="0"/>
              <a:t>sign_in</a:t>
            </a:r>
            <a:r>
              <a:rPr lang="en-US" dirty="0" smtClean="0"/>
              <a:t>   </a:t>
            </a:r>
          </a:p>
          <a:p>
            <a:r>
              <a:rPr lang="en-US" dirty="0" smtClean="0"/>
              <a:t>...   </a:t>
            </a:r>
          </a:p>
          <a:p>
            <a:r>
              <a:rPr lang="en-US" b="1" dirty="0" smtClean="0"/>
              <a:t>end</a:t>
            </a:r>
            <a:r>
              <a:rPr lang="en-US" dirty="0" smtClean="0"/>
              <a:t>   </a:t>
            </a:r>
          </a:p>
          <a:p>
            <a:r>
              <a:rPr lang="en-US" dirty="0" smtClean="0"/>
              <a:t>private   </a:t>
            </a:r>
          </a:p>
          <a:p>
            <a:r>
              <a:rPr lang="en-US" b="1" dirty="0" smtClean="0"/>
              <a:t>def</a:t>
            </a:r>
            <a:r>
              <a:rPr lang="en-US" dirty="0" smtClean="0"/>
              <a:t> </a:t>
            </a:r>
            <a:r>
              <a:rPr lang="en-US" dirty="0" err="1" smtClean="0"/>
              <a:t>user_identity</a:t>
            </a:r>
            <a:r>
              <a:rPr lang="en-US" dirty="0" smtClean="0"/>
              <a:t>   </a:t>
            </a:r>
          </a:p>
          <a:p>
            <a:r>
              <a:rPr lang="en-US" dirty="0" smtClean="0"/>
              <a:t>...   </a:t>
            </a:r>
          </a:p>
          <a:p>
            <a:r>
              <a:rPr lang="en-US" b="1" dirty="0" smtClean="0"/>
              <a:t>end</a:t>
            </a:r>
            <a:r>
              <a:rPr lang="en-US" dirty="0" smtClean="0"/>
              <a:t>   </a:t>
            </a:r>
          </a:p>
          <a:p>
            <a:r>
              <a:rPr lang="en-US" b="1" dirty="0" smtClean="0"/>
              <a:t>def</a:t>
            </a:r>
            <a:r>
              <a:rPr lang="en-US" dirty="0" smtClean="0"/>
              <a:t> </a:t>
            </a:r>
            <a:r>
              <a:rPr lang="en-US" dirty="0" err="1" smtClean="0"/>
              <a:t>assign_sidekick</a:t>
            </a:r>
            <a:r>
              <a:rPr lang="en-US" dirty="0" smtClean="0"/>
              <a:t>   </a:t>
            </a:r>
          </a:p>
          <a:p>
            <a:r>
              <a:rPr lang="en-US" dirty="0" smtClean="0"/>
              <a:t>...   </a:t>
            </a:r>
          </a:p>
          <a:p>
            <a:r>
              <a:rPr lang="en-US" b="1" dirty="0" smtClean="0"/>
              <a:t>end</a:t>
            </a:r>
            <a:r>
              <a:rPr lang="en-US" dirty="0" smtClean="0"/>
              <a:t>   </a:t>
            </a:r>
          </a:p>
          <a:p>
            <a:r>
              <a:rPr lang="en-US" b="1" dirty="0" smtClean="0"/>
              <a:t>end</a:t>
            </a:r>
            <a:r>
              <a:rPr lang="en-US" dirty="0" smtClean="0"/>
              <a:t>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algn="just">
              <a:buNone/>
            </a:pPr>
            <a:r>
              <a:rPr lang="en-US" b="1" dirty="0" smtClean="0"/>
              <a:t>Testing in Rails</a:t>
            </a:r>
          </a:p>
          <a:p>
            <a:pPr algn="just"/>
            <a:r>
              <a:rPr lang="en-US" dirty="0" smtClean="0"/>
              <a:t>Rails test is very simple to write and run for your application. As Rails script generates models and controllers, in the same way test files are also generated. Rails also uses a separate database for testing. Test database in an application is rebuilt each time the application's test run, and hence you always have a consistent database when your tests are run.</a:t>
            </a:r>
          </a:p>
          <a:p>
            <a:pPr algn="just"/>
            <a:r>
              <a:rPr lang="en-US" dirty="0" smtClean="0"/>
              <a:t>Rails uses Ruby Test::Unit testing library. Rails application test is usually run using Rake utility.</a:t>
            </a:r>
          </a:p>
          <a:p>
            <a:pPr algn="just"/>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C00000"/>
                </a:solidFill>
              </a:rPr>
              <a:t>What is AJAX?</a:t>
            </a:r>
            <a:endParaRPr lang="en-US" dirty="0">
              <a:solidFill>
                <a:srgbClr val="C00000"/>
              </a:solidFill>
            </a:endParaRPr>
          </a:p>
        </p:txBody>
      </p:sp>
      <p:sp>
        <p:nvSpPr>
          <p:cNvPr id="3" name="Content Placeholder 2"/>
          <p:cNvSpPr>
            <a:spLocks noGrp="1"/>
          </p:cNvSpPr>
          <p:nvPr>
            <p:ph idx="1"/>
          </p:nvPr>
        </p:nvSpPr>
        <p:spPr>
          <a:xfrm>
            <a:off x="457200" y="1219200"/>
            <a:ext cx="8229600" cy="5334000"/>
          </a:xfrm>
        </p:spPr>
        <p:txBody>
          <a:bodyPr>
            <a:noAutofit/>
          </a:bodyPr>
          <a:lstStyle/>
          <a:p>
            <a:pPr algn="just">
              <a:lnSpc>
                <a:spcPct val="80000"/>
              </a:lnSpc>
            </a:pPr>
            <a:r>
              <a:rPr lang="en-US" sz="1800" dirty="0" smtClean="0">
                <a:cs typeface="Times New Roman" pitchFamily="18" charset="0"/>
              </a:rPr>
              <a:t>AJAX is an acronym for </a:t>
            </a:r>
            <a:r>
              <a:rPr lang="en-US" sz="1800" b="1" dirty="0" smtClean="0">
                <a:cs typeface="Times New Roman" pitchFamily="18" charset="0"/>
              </a:rPr>
              <a:t>A</a:t>
            </a:r>
            <a:r>
              <a:rPr lang="en-US" sz="1800" dirty="0" smtClean="0">
                <a:cs typeface="Times New Roman" pitchFamily="18" charset="0"/>
              </a:rPr>
              <a:t>synchronous </a:t>
            </a:r>
            <a:r>
              <a:rPr lang="en-US" sz="1800" b="1" dirty="0" smtClean="0">
                <a:cs typeface="Times New Roman" pitchFamily="18" charset="0"/>
              </a:rPr>
              <a:t>J</a:t>
            </a:r>
            <a:r>
              <a:rPr lang="en-US" sz="1800" dirty="0" smtClean="0">
                <a:cs typeface="Times New Roman" pitchFamily="18" charset="0"/>
              </a:rPr>
              <a:t>avaScript </a:t>
            </a:r>
            <a:r>
              <a:rPr lang="en-US" sz="1800" b="1" dirty="0" smtClean="0">
                <a:cs typeface="Times New Roman" pitchFamily="18" charset="0"/>
              </a:rPr>
              <a:t>A</a:t>
            </a:r>
            <a:r>
              <a:rPr lang="en-US" sz="1800" dirty="0" smtClean="0">
                <a:cs typeface="Times New Roman" pitchFamily="18" charset="0"/>
              </a:rPr>
              <a:t>nd </a:t>
            </a:r>
            <a:r>
              <a:rPr lang="en-US" sz="1800" b="1" dirty="0" smtClean="0">
                <a:cs typeface="Times New Roman" pitchFamily="18" charset="0"/>
              </a:rPr>
              <a:t>X</a:t>
            </a:r>
            <a:r>
              <a:rPr lang="en-US" sz="1800" dirty="0" smtClean="0">
                <a:cs typeface="Times New Roman" pitchFamily="18" charset="0"/>
              </a:rPr>
              <a:t>ML. </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AJAX is not a programming language. but simply a development technique for creating interactive web applications.</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The technology uses JavaScript to send and receive data between a web browser and a web server.</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The AJAX technique makes web pages more responsive by exchanging data with a server behind the scenes, instead of reloading an entire web page each time a user makes a change.</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With AJAX, web applications can be faster, more interactive, and more user friendly.</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AJAX uses an </a:t>
            </a:r>
            <a:r>
              <a:rPr lang="en-US" sz="1800" dirty="0" err="1" smtClean="0">
                <a:cs typeface="Times New Roman" pitchFamily="18" charset="0"/>
              </a:rPr>
              <a:t>XMLHttpRequest</a:t>
            </a:r>
            <a:r>
              <a:rPr lang="en-US" sz="1800" dirty="0" smtClean="0">
                <a:cs typeface="Times New Roman" pitchFamily="18" charset="0"/>
              </a:rPr>
              <a:t> object to send data to a web server, and XML is commonly used as the format for receiving server data, although any format including and plain text can be used.</a:t>
            </a:r>
          </a:p>
          <a:p>
            <a:pPr algn="just">
              <a:lnSpc>
                <a:spcPct val="80000"/>
              </a:lnSpc>
            </a:pPr>
            <a:endParaRPr lang="en-US" sz="1800" dirty="0" smtClean="0">
              <a:cs typeface="Times New Roman" pitchFamily="18" charset="0"/>
            </a:endParaRPr>
          </a:p>
          <a:p>
            <a:pPr algn="just">
              <a:lnSpc>
                <a:spcPct val="80000"/>
              </a:lnSpc>
            </a:pPr>
            <a:r>
              <a:rPr lang="en-US" sz="1800" dirty="0" smtClean="0">
                <a:cs typeface="Times New Roman" pitchFamily="18" charset="0"/>
              </a:rPr>
              <a:t>AJAX allows web pages to be updated asynchronously by exchanging data with a web server behind the scenes. This means that it is possible to update parts of a web page, without reloading the whole page.</a:t>
            </a:r>
            <a:endParaRPr lang="en-US" sz="1800" dirty="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0"/>
            <a:ext cx="8229600" cy="1143000"/>
          </a:xfrm>
        </p:spPr>
        <p:txBody>
          <a:bodyPr/>
          <a:lstStyle/>
          <a:p>
            <a:r>
              <a:rPr lang="en-US" dirty="0">
                <a:solidFill>
                  <a:srgbClr val="C00000"/>
                </a:solidFill>
              </a:rPr>
              <a:t>Introduction to AJAX</a:t>
            </a:r>
          </a:p>
        </p:txBody>
      </p:sp>
      <p:sp>
        <p:nvSpPr>
          <p:cNvPr id="7171" name="Rectangle 3"/>
          <p:cNvSpPr>
            <a:spLocks noGrp="1" noChangeArrowheads="1"/>
          </p:cNvSpPr>
          <p:nvPr>
            <p:ph type="body" idx="1"/>
          </p:nvPr>
        </p:nvSpPr>
        <p:spPr>
          <a:xfrm>
            <a:off x="533400" y="990600"/>
            <a:ext cx="8153400" cy="5562600"/>
          </a:xfrm>
        </p:spPr>
        <p:txBody>
          <a:bodyPr/>
          <a:lstStyle/>
          <a:p>
            <a:pPr>
              <a:lnSpc>
                <a:spcPct val="80000"/>
              </a:lnSpc>
            </a:pPr>
            <a:r>
              <a:rPr lang="en-US" sz="2000" dirty="0">
                <a:latin typeface="Times New Roman" pitchFamily="18" charset="0"/>
              </a:rPr>
              <a:t>Conventional HTML + JavaScript</a:t>
            </a:r>
          </a:p>
          <a:p>
            <a:pPr lvl="1">
              <a:lnSpc>
                <a:spcPct val="80000"/>
              </a:lnSpc>
            </a:pPr>
            <a:r>
              <a:rPr lang="en-US" sz="1800" dirty="0">
                <a:latin typeface="Times New Roman" pitchFamily="18" charset="0"/>
              </a:rPr>
              <a:t>Functions of JavaScript:</a:t>
            </a:r>
          </a:p>
          <a:p>
            <a:pPr lvl="2">
              <a:lnSpc>
                <a:spcPct val="80000"/>
              </a:lnSpc>
            </a:pPr>
            <a:r>
              <a:rPr lang="en-US" sz="1600" dirty="0">
                <a:latin typeface="Times New Roman" pitchFamily="18" charset="0"/>
              </a:rPr>
              <a:t>(Form) checking</a:t>
            </a:r>
          </a:p>
          <a:p>
            <a:pPr lvl="2">
              <a:lnSpc>
                <a:spcPct val="80000"/>
              </a:lnSpc>
            </a:pPr>
            <a:r>
              <a:rPr lang="en-US" sz="1600" dirty="0">
                <a:latin typeface="Times New Roman" pitchFamily="18" charset="0"/>
              </a:rPr>
              <a:t>Event handling</a:t>
            </a:r>
          </a:p>
          <a:p>
            <a:pPr lvl="2">
              <a:lnSpc>
                <a:spcPct val="80000"/>
              </a:lnSpc>
            </a:pPr>
            <a:r>
              <a:rPr lang="en-US" sz="1600" b="1" dirty="0">
                <a:latin typeface="Times New Roman" pitchFamily="18" charset="0"/>
              </a:rPr>
              <a:t>Dynamic presentation and/or content creation</a:t>
            </a:r>
            <a:r>
              <a:rPr lang="en-US" sz="1600" dirty="0">
                <a:latin typeface="Times New Roman" pitchFamily="18" charset="0"/>
              </a:rPr>
              <a:t> </a:t>
            </a:r>
          </a:p>
          <a:p>
            <a:pPr lvl="3">
              <a:lnSpc>
                <a:spcPct val="80000"/>
              </a:lnSpc>
            </a:pPr>
            <a:r>
              <a:rPr lang="en-US" sz="1400" dirty="0">
                <a:latin typeface="Times New Roman" pitchFamily="18" charset="0"/>
              </a:rPr>
              <a:t>Where is the data on which dynamic creation is based</a:t>
            </a:r>
          </a:p>
          <a:p>
            <a:pPr lvl="4">
              <a:lnSpc>
                <a:spcPct val="80000"/>
              </a:lnSpc>
            </a:pPr>
            <a:r>
              <a:rPr lang="en-US" sz="1400" dirty="0">
                <a:latin typeface="Times New Roman" pitchFamily="18" charset="0"/>
              </a:rPr>
              <a:t>Values of variables that are part of JavaScript code.</a:t>
            </a:r>
          </a:p>
          <a:p>
            <a:pPr lvl="4">
              <a:lnSpc>
                <a:spcPct val="80000"/>
              </a:lnSpc>
            </a:pPr>
            <a:r>
              <a:rPr lang="en-US" sz="1400" dirty="0">
                <a:latin typeface="Times New Roman" pitchFamily="18" charset="0"/>
              </a:rPr>
              <a:t>Values of HTML/form elements</a:t>
            </a:r>
          </a:p>
          <a:p>
            <a:pPr>
              <a:lnSpc>
                <a:spcPct val="80000"/>
              </a:lnSpc>
            </a:pPr>
            <a:r>
              <a:rPr lang="en-US" sz="2000" dirty="0">
                <a:latin typeface="Times New Roman" pitchFamily="18" charset="0"/>
              </a:rPr>
              <a:t>AJAX: HTML + JavaScript + XML</a:t>
            </a:r>
          </a:p>
          <a:p>
            <a:pPr lvl="1">
              <a:lnSpc>
                <a:spcPct val="80000"/>
              </a:lnSpc>
            </a:pPr>
            <a:r>
              <a:rPr lang="en-US" sz="1800" b="1" dirty="0">
                <a:latin typeface="Times New Roman" pitchFamily="18" charset="0"/>
              </a:rPr>
              <a:t>Dynamic presentation and/or content creation</a:t>
            </a:r>
            <a:r>
              <a:rPr lang="en-US" sz="1800" dirty="0">
                <a:latin typeface="Times New Roman" pitchFamily="18" charset="0"/>
              </a:rPr>
              <a:t> </a:t>
            </a:r>
          </a:p>
          <a:p>
            <a:pPr lvl="2">
              <a:lnSpc>
                <a:spcPct val="80000"/>
              </a:lnSpc>
            </a:pPr>
            <a:r>
              <a:rPr lang="en-US" sz="1600" dirty="0">
                <a:latin typeface="Times New Roman" pitchFamily="18" charset="0"/>
              </a:rPr>
              <a:t>Where is the data on which dynamic creation is based</a:t>
            </a:r>
          </a:p>
          <a:p>
            <a:pPr lvl="3">
              <a:lnSpc>
                <a:spcPct val="80000"/>
              </a:lnSpc>
            </a:pPr>
            <a:r>
              <a:rPr lang="en-US" sz="1400" dirty="0">
                <a:latin typeface="Times New Roman" pitchFamily="18" charset="0"/>
              </a:rPr>
              <a:t>Values of variables that are part of JavaScript code.</a:t>
            </a:r>
          </a:p>
          <a:p>
            <a:pPr lvl="3">
              <a:lnSpc>
                <a:spcPct val="80000"/>
              </a:lnSpc>
            </a:pPr>
            <a:r>
              <a:rPr lang="en-US" sz="1400" dirty="0">
                <a:latin typeface="Times New Roman" pitchFamily="18" charset="0"/>
              </a:rPr>
              <a:t>Values of HTML/form elements</a:t>
            </a:r>
          </a:p>
          <a:p>
            <a:pPr lvl="3">
              <a:lnSpc>
                <a:spcPct val="80000"/>
              </a:lnSpc>
            </a:pPr>
            <a:r>
              <a:rPr lang="en-US" sz="1400" b="1" dirty="0">
                <a:latin typeface="Times New Roman" pitchFamily="18" charset="0"/>
              </a:rPr>
              <a:t>Get from the server by the JavaScript code.</a:t>
            </a:r>
          </a:p>
          <a:p>
            <a:pPr lvl="4">
              <a:lnSpc>
                <a:spcPct val="80000"/>
              </a:lnSpc>
            </a:pPr>
            <a:r>
              <a:rPr lang="en-US" sz="1400" b="1" dirty="0">
                <a:latin typeface="Times New Roman" pitchFamily="18" charset="0"/>
              </a:rPr>
              <a:t>Using standard HTTP Get/Post Request/Response protocol</a:t>
            </a:r>
          </a:p>
          <a:p>
            <a:pPr lvl="3">
              <a:lnSpc>
                <a:spcPct val="80000"/>
              </a:lnSpc>
            </a:pPr>
            <a:r>
              <a:rPr lang="en-US" sz="1400" b="1" dirty="0">
                <a:latin typeface="Times New Roman" pitchFamily="18" charset="0"/>
              </a:rPr>
              <a:t>The returned data in XML </a:t>
            </a:r>
          </a:p>
          <a:p>
            <a:pPr lvl="4">
              <a:lnSpc>
                <a:spcPct val="80000"/>
              </a:lnSpc>
            </a:pPr>
            <a:r>
              <a:rPr lang="en-US" sz="1400" b="1" dirty="0">
                <a:latin typeface="Times New Roman" pitchFamily="18" charset="0"/>
              </a:rPr>
              <a:t>Data only without presentation – </a:t>
            </a:r>
            <a:r>
              <a:rPr lang="en-US" sz="1400" dirty="0">
                <a:latin typeface="Times New Roman" pitchFamily="18" charset="0"/>
              </a:rPr>
              <a:t>JavaScript code has built in presentation</a:t>
            </a:r>
          </a:p>
          <a:p>
            <a:pPr lvl="4">
              <a:lnSpc>
                <a:spcPct val="80000"/>
              </a:lnSpc>
            </a:pPr>
            <a:r>
              <a:rPr lang="en-US" sz="1400" b="1" dirty="0">
                <a:latin typeface="Times New Roman" pitchFamily="18" charset="0"/>
              </a:rPr>
              <a:t>Data + presentation with (inline CSS, XSLT, HTML …)</a:t>
            </a:r>
          </a:p>
          <a:p>
            <a:pPr lvl="1">
              <a:lnSpc>
                <a:spcPct val="80000"/>
              </a:lnSpc>
            </a:pPr>
            <a:r>
              <a:rPr lang="en-US" sz="1800" b="1" dirty="0">
                <a:latin typeface="Times New Roman" pitchFamily="18" charset="0"/>
              </a:rPr>
              <a:t>Bottom line</a:t>
            </a:r>
          </a:p>
          <a:p>
            <a:pPr lvl="2">
              <a:lnSpc>
                <a:spcPct val="80000"/>
              </a:lnSpc>
            </a:pPr>
            <a:r>
              <a:rPr lang="en-US" sz="1600" b="1" dirty="0">
                <a:latin typeface="Times New Roman" pitchFamily="18" charset="0"/>
              </a:rPr>
              <a:t>No data sent to the client browser more than once from the server</a:t>
            </a:r>
          </a:p>
          <a:p>
            <a:pPr lvl="2">
              <a:lnSpc>
                <a:spcPct val="80000"/>
              </a:lnSpc>
            </a:pPr>
            <a:r>
              <a:rPr lang="en-US" sz="1600" b="1" dirty="0">
                <a:latin typeface="Times New Roman" pitchFamily="18" charset="0"/>
              </a:rPr>
              <a:t>One page with multiple server accesses </a:t>
            </a:r>
            <a:r>
              <a:rPr lang="en-US" sz="1600" dirty="0">
                <a:latin typeface="Times New Roman" pitchFamily="18" charset="0"/>
              </a:rPr>
              <a:t>(compared to one page one access)</a:t>
            </a:r>
          </a:p>
          <a:p>
            <a:pPr lvl="2">
              <a:lnSpc>
                <a:spcPct val="80000"/>
              </a:lnSpc>
            </a:pPr>
            <a:r>
              <a:rPr lang="en-US" sz="1600" dirty="0">
                <a:latin typeface="Times New Roman" pitchFamily="18" charset="0"/>
              </a:rPr>
              <a:t>Extreme case: One AJAX page for interactions of the entire web application </a:t>
            </a:r>
          </a:p>
          <a:p>
            <a:pPr lvl="1">
              <a:lnSpc>
                <a:spcPct val="80000"/>
              </a:lnSpc>
            </a:pPr>
            <a:endParaRPr lang="en-US" sz="1800" b="1" dirty="0">
              <a:latin typeface="Times New Roman" pitchFamily="18" charset="0"/>
            </a:endParaRPr>
          </a:p>
          <a:p>
            <a:pPr lvl="4">
              <a:lnSpc>
                <a:spcPct val="80000"/>
              </a:lnSpc>
            </a:pPr>
            <a:endParaRPr lang="en-US" sz="1400" b="1" dirty="0">
              <a:latin typeface="Times New Roman" pitchFamily="18" charset="0"/>
            </a:endParaRPr>
          </a:p>
          <a:p>
            <a:pPr>
              <a:lnSpc>
                <a:spcPct val="80000"/>
              </a:lnSpc>
            </a:pPr>
            <a:endParaRPr lang="en-US" sz="2000" b="1" dirty="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507242"/>
          </a:xfrm>
          <a:prstGeom prst="rect">
            <a:avLst/>
          </a:prstGeom>
        </p:spPr>
        <p:txBody>
          <a:bodyPr wrap="square">
            <a:spAutoFit/>
          </a:bodyPr>
          <a:lstStyle/>
          <a:p>
            <a:r>
              <a:rPr lang="en-US" b="1" dirty="0">
                <a:cs typeface="Times New Roman" pitchFamily="18" charset="0"/>
              </a:rPr>
              <a:t>W</a:t>
            </a:r>
            <a:r>
              <a:rPr lang="en-US" b="1" dirty="0" smtClean="0">
                <a:cs typeface="Times New Roman" pitchFamily="18" charset="0"/>
              </a:rPr>
              <a:t>hat is Rails? </a:t>
            </a:r>
          </a:p>
          <a:p>
            <a:pPr>
              <a:buFont typeface="Arial" pitchFamily="34" charset="0"/>
              <a:buChar char="•"/>
            </a:pPr>
            <a:r>
              <a:rPr lang="en-US" dirty="0" smtClean="0">
                <a:cs typeface="Times New Roman" pitchFamily="18" charset="0"/>
              </a:rPr>
              <a:t>  an application framework </a:t>
            </a:r>
          </a:p>
          <a:p>
            <a:r>
              <a:rPr lang="en-US" dirty="0">
                <a:cs typeface="Times New Roman" pitchFamily="18" charset="0"/>
              </a:rPr>
              <a:t>	</a:t>
            </a:r>
            <a:r>
              <a:rPr lang="en-US" dirty="0" smtClean="0">
                <a:cs typeface="Times New Roman" pitchFamily="18" charset="0"/>
              </a:rPr>
              <a:t>› full stack: web server, actions, database </a:t>
            </a:r>
          </a:p>
          <a:p>
            <a:pPr>
              <a:buFont typeface="Arial" pitchFamily="34" charset="0"/>
              <a:buChar char="•"/>
            </a:pPr>
            <a:r>
              <a:rPr lang="en-US" dirty="0" smtClean="0">
                <a:cs typeface="Times New Roman" pitchFamily="18" charset="0"/>
              </a:rPr>
              <a:t>  a programming environment </a:t>
            </a:r>
          </a:p>
          <a:p>
            <a:r>
              <a:rPr lang="en-US" dirty="0">
                <a:cs typeface="Times New Roman" pitchFamily="18" charset="0"/>
              </a:rPr>
              <a:t>	</a:t>
            </a:r>
            <a:r>
              <a:rPr lang="en-US" dirty="0" smtClean="0">
                <a:cs typeface="Times New Roman" pitchFamily="18" charset="0"/>
              </a:rPr>
              <a:t>› </a:t>
            </a:r>
            <a:r>
              <a:rPr lang="en-US" dirty="0" err="1" smtClean="0">
                <a:cs typeface="Times New Roman" pitchFamily="18" charset="0"/>
              </a:rPr>
              <a:t>eg</a:t>
            </a:r>
            <a:r>
              <a:rPr lang="en-US" dirty="0" smtClean="0">
                <a:cs typeface="Times New Roman" pitchFamily="18" charset="0"/>
              </a:rPr>
              <a:t>, rake (like make), unit testing </a:t>
            </a:r>
          </a:p>
          <a:p>
            <a:pPr>
              <a:buFont typeface="Arial" pitchFamily="34" charset="0"/>
              <a:buChar char="•"/>
            </a:pPr>
            <a:r>
              <a:rPr lang="en-US" dirty="0" smtClean="0">
                <a:cs typeface="Times New Roman" pitchFamily="18" charset="0"/>
              </a:rPr>
              <a:t>  an open-source community </a:t>
            </a:r>
          </a:p>
          <a:p>
            <a:r>
              <a:rPr lang="en-US" dirty="0">
                <a:cs typeface="Times New Roman" pitchFamily="18" charset="0"/>
              </a:rPr>
              <a:t>	</a:t>
            </a:r>
            <a:r>
              <a:rPr lang="en-US" dirty="0" smtClean="0">
                <a:cs typeface="Times New Roman" pitchFamily="18" charset="0"/>
              </a:rPr>
              <a:t>› many </a:t>
            </a:r>
            <a:r>
              <a:rPr lang="en-US" dirty="0" err="1" smtClean="0">
                <a:cs typeface="Times New Roman" pitchFamily="18" charset="0"/>
              </a:rPr>
              <a:t>plugins</a:t>
            </a:r>
            <a:r>
              <a:rPr lang="en-US" dirty="0" smtClean="0">
                <a:cs typeface="Times New Roman" pitchFamily="18" charset="0"/>
              </a:rPr>
              <a:t> </a:t>
            </a:r>
          </a:p>
          <a:p>
            <a:endParaRPr lang="en-US" dirty="0">
              <a:cs typeface="Times New Roman" pitchFamily="18" charset="0"/>
            </a:endParaRPr>
          </a:p>
          <a:p>
            <a:r>
              <a:rPr lang="en-US" b="1" dirty="0">
                <a:cs typeface="Times New Roman" pitchFamily="18" charset="0"/>
              </a:rPr>
              <a:t>H</a:t>
            </a:r>
            <a:r>
              <a:rPr lang="en-US" b="1" dirty="0" smtClean="0">
                <a:cs typeface="Times New Roman" pitchFamily="18" charset="0"/>
              </a:rPr>
              <a:t>istory of Rails </a:t>
            </a:r>
          </a:p>
          <a:p>
            <a:pPr>
              <a:buFont typeface="Arial" pitchFamily="34" charset="0"/>
              <a:buChar char="•"/>
            </a:pPr>
            <a:r>
              <a:rPr lang="en-US" b="1" dirty="0">
                <a:cs typeface="Times New Roman" pitchFamily="18" charset="0"/>
              </a:rPr>
              <a:t> </a:t>
            </a:r>
            <a:r>
              <a:rPr lang="en-US" b="1" dirty="0" smtClean="0">
                <a:cs typeface="Times New Roman" pitchFamily="18" charset="0"/>
              </a:rPr>
              <a:t> </a:t>
            </a:r>
            <a:r>
              <a:rPr lang="en-US" dirty="0" smtClean="0">
                <a:cs typeface="Times New Roman" pitchFamily="18" charset="0"/>
              </a:rPr>
              <a:t>genesis in </a:t>
            </a:r>
            <a:r>
              <a:rPr lang="en-US" dirty="0" err="1" smtClean="0">
                <a:cs typeface="Times New Roman" pitchFamily="18" charset="0"/>
              </a:rPr>
              <a:t>Basecamp</a:t>
            </a:r>
            <a:r>
              <a:rPr lang="en-US" dirty="0" smtClean="0">
                <a:cs typeface="Times New Roman" pitchFamily="18" charset="0"/>
              </a:rPr>
              <a:t> </a:t>
            </a:r>
          </a:p>
          <a:p>
            <a:pPr lvl="1"/>
            <a:r>
              <a:rPr lang="en-US" dirty="0">
                <a:cs typeface="Times New Roman" pitchFamily="18" charset="0"/>
              </a:rPr>
              <a:t>	</a:t>
            </a:r>
            <a:r>
              <a:rPr lang="en-US" dirty="0" smtClean="0">
                <a:cs typeface="Times New Roman" pitchFamily="18" charset="0"/>
              </a:rPr>
              <a:t>› project management tool by 37signals </a:t>
            </a:r>
          </a:p>
          <a:p>
            <a:pPr marL="290513" lvl="1" indent="-290513">
              <a:buFont typeface="Arial" pitchFamily="34" charset="0"/>
              <a:buChar char="•"/>
            </a:pPr>
            <a:r>
              <a:rPr lang="en-US" dirty="0" smtClean="0">
                <a:cs typeface="Times New Roman" pitchFamily="18" charset="0"/>
              </a:rPr>
              <a:t>release </a:t>
            </a:r>
          </a:p>
          <a:p>
            <a:pPr marL="290513" lvl="1" indent="-290513"/>
            <a:r>
              <a:rPr lang="en-US" dirty="0">
                <a:cs typeface="Times New Roman" pitchFamily="18" charset="0"/>
              </a:rPr>
              <a:t>	</a:t>
            </a:r>
            <a:r>
              <a:rPr lang="en-US" dirty="0" smtClean="0">
                <a:cs typeface="Times New Roman" pitchFamily="18" charset="0"/>
              </a:rPr>
              <a:t>	› open source in 2004 </a:t>
            </a:r>
          </a:p>
          <a:p>
            <a:pPr marL="290513" lvl="1" indent="-290513"/>
            <a:r>
              <a:rPr lang="en-US" dirty="0">
                <a:cs typeface="Times New Roman" pitchFamily="18" charset="0"/>
              </a:rPr>
              <a:t>	</a:t>
            </a:r>
            <a:r>
              <a:rPr lang="en-US" dirty="0" smtClean="0">
                <a:cs typeface="Times New Roman" pitchFamily="18" charset="0"/>
              </a:rPr>
              <a:t>	› shipped with OS X 10.5 in 2007 </a:t>
            </a:r>
          </a:p>
          <a:p>
            <a:pPr marL="290513" lvl="1" indent="-290513"/>
            <a:r>
              <a:rPr lang="en-US" dirty="0">
                <a:cs typeface="Times New Roman" pitchFamily="18" charset="0"/>
              </a:rPr>
              <a:t>	</a:t>
            </a:r>
            <a:r>
              <a:rPr lang="en-US" dirty="0" smtClean="0">
                <a:cs typeface="Times New Roman" pitchFamily="18" charset="0"/>
              </a:rPr>
              <a:t>	› Rails 3.1 in 2011, merging with </a:t>
            </a:r>
            <a:r>
              <a:rPr lang="en-US" dirty="0" err="1" smtClean="0">
                <a:cs typeface="Times New Roman" pitchFamily="18" charset="0"/>
              </a:rPr>
              <a:t>Merb</a:t>
            </a:r>
            <a:r>
              <a:rPr lang="en-US" dirty="0" smtClean="0">
                <a:cs typeface="Times New Roman" pitchFamily="18" charset="0"/>
              </a:rPr>
              <a:t> </a:t>
            </a:r>
          </a:p>
          <a:p>
            <a:pPr marL="290513" lvl="1" indent="-290513"/>
            <a:endParaRPr lang="en-US" dirty="0" smtClean="0">
              <a:cs typeface="Times New Roman" pitchFamily="18" charset="0"/>
            </a:endParaRPr>
          </a:p>
          <a:p>
            <a:r>
              <a:rPr lang="en-US" b="1" dirty="0" smtClean="0"/>
              <a:t>Ruby on Rails creation</a:t>
            </a:r>
          </a:p>
          <a:p>
            <a:pPr algn="just"/>
            <a:r>
              <a:rPr lang="en-US" dirty="0" smtClean="0"/>
              <a:t>Ruby on Rails was created by David </a:t>
            </a:r>
            <a:r>
              <a:rPr lang="en-US" dirty="0" err="1" smtClean="0"/>
              <a:t>Heinemeier</a:t>
            </a:r>
            <a:r>
              <a:rPr lang="en-US" dirty="0" smtClean="0"/>
              <a:t> Hansson (DHH). He was working at 37signals (now </a:t>
            </a:r>
            <a:r>
              <a:rPr lang="en-US" dirty="0" err="1" smtClean="0"/>
              <a:t>Basecamp</a:t>
            </a:r>
            <a:r>
              <a:rPr lang="en-US" dirty="0" smtClean="0"/>
              <a:t>) company to create a project management application in Ruby. To help speed along the process, he created a custom web framework Ruby on Rails. It is also called Rails.</a:t>
            </a:r>
          </a:p>
          <a:p>
            <a:pPr marL="290513" lvl="1" indent="-290513"/>
            <a:endParaRPr lang="en-US"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533400"/>
          </a:xfrm>
        </p:spPr>
        <p:txBody>
          <a:bodyPr/>
          <a:lstStyle/>
          <a:p>
            <a:r>
              <a:rPr lang="en-US" sz="2400" b="1" dirty="0">
                <a:solidFill>
                  <a:srgbClr val="C00000"/>
                </a:solidFill>
              </a:rPr>
              <a:t>How to AJAX</a:t>
            </a:r>
          </a:p>
        </p:txBody>
      </p:sp>
      <p:sp>
        <p:nvSpPr>
          <p:cNvPr id="9219" name="Rectangle 3"/>
          <p:cNvSpPr>
            <a:spLocks noGrp="1" noChangeArrowheads="1"/>
          </p:cNvSpPr>
          <p:nvPr>
            <p:ph type="body" idx="1"/>
          </p:nvPr>
        </p:nvSpPr>
        <p:spPr>
          <a:xfrm>
            <a:off x="533400" y="457200"/>
            <a:ext cx="8153400" cy="6172200"/>
          </a:xfrm>
        </p:spPr>
        <p:txBody>
          <a:bodyPr/>
          <a:lstStyle/>
          <a:p>
            <a:pPr>
              <a:lnSpc>
                <a:spcPct val="80000"/>
              </a:lnSpc>
            </a:pPr>
            <a:r>
              <a:rPr lang="en-US" sz="2000">
                <a:latin typeface="Times New Roman" pitchFamily="18" charset="0"/>
              </a:rPr>
              <a:t>Create XMLHttpRequest object</a:t>
            </a:r>
          </a:p>
          <a:p>
            <a:pPr lvl="1">
              <a:lnSpc>
                <a:spcPct val="80000"/>
              </a:lnSpc>
            </a:pPr>
            <a:r>
              <a:rPr lang="en-US" sz="1800">
                <a:latin typeface="Times New Roman" pitchFamily="18" charset="0"/>
              </a:rPr>
              <a:t>IE</a:t>
            </a:r>
          </a:p>
          <a:p>
            <a:pPr lvl="1">
              <a:lnSpc>
                <a:spcPct val="80000"/>
              </a:lnSpc>
              <a:buFontTx/>
              <a:buNone/>
            </a:pPr>
            <a:r>
              <a:rPr lang="en-US" sz="1800">
                <a:latin typeface="Times New Roman" pitchFamily="18" charset="0"/>
              </a:rPr>
              <a:t>	</a:t>
            </a:r>
            <a:r>
              <a:rPr lang="en-US" sz="1800"/>
              <a:t>xmlHttp=new ActiveXObject("Microsoft.XMLHTTP" ) </a:t>
            </a:r>
            <a:endParaRPr lang="en-US" sz="1800">
              <a:latin typeface="Times New Roman" pitchFamily="18" charset="0"/>
            </a:endParaRPr>
          </a:p>
          <a:p>
            <a:pPr lvl="1">
              <a:lnSpc>
                <a:spcPct val="80000"/>
              </a:lnSpc>
            </a:pPr>
            <a:r>
              <a:rPr lang="en-US" sz="1800">
                <a:latin typeface="Times New Roman" pitchFamily="18" charset="0"/>
              </a:rPr>
              <a:t>Mozilla</a:t>
            </a:r>
          </a:p>
          <a:p>
            <a:pPr lvl="1">
              <a:lnSpc>
                <a:spcPct val="80000"/>
              </a:lnSpc>
              <a:buFontTx/>
              <a:buNone/>
            </a:pPr>
            <a:r>
              <a:rPr lang="en-US" sz="1800">
                <a:latin typeface="Times New Roman" pitchFamily="18" charset="0"/>
              </a:rPr>
              <a:t>	</a:t>
            </a:r>
            <a:r>
              <a:rPr lang="en-US" sz="1800"/>
              <a:t>xmlHttp=new XMLHttpRequest() </a:t>
            </a:r>
          </a:p>
          <a:p>
            <a:pPr>
              <a:lnSpc>
                <a:spcPct val="80000"/>
              </a:lnSpc>
            </a:pPr>
            <a:r>
              <a:rPr lang="en-US" sz="2000">
                <a:latin typeface="Times New Roman" pitchFamily="18" charset="0"/>
              </a:rPr>
              <a:t>Define response handler function</a:t>
            </a:r>
          </a:p>
          <a:p>
            <a:pPr>
              <a:lnSpc>
                <a:spcPct val="80000"/>
              </a:lnSpc>
              <a:buFontTx/>
              <a:buNone/>
            </a:pPr>
            <a:r>
              <a:rPr lang="en-US" sz="2000">
                <a:latin typeface="Times New Roman" pitchFamily="18" charset="0"/>
              </a:rPr>
              <a:t>     </a:t>
            </a:r>
            <a:r>
              <a:rPr lang="en-US" sz="1800">
                <a:ea typeface="Arial Unicode MS" pitchFamily="34" charset="-128"/>
                <a:cs typeface="Arial Unicode MS" pitchFamily="34" charset="-128"/>
              </a:rPr>
              <a:t>function responseHandler() {</a:t>
            </a:r>
          </a:p>
          <a:p>
            <a:pPr>
              <a:lnSpc>
                <a:spcPct val="80000"/>
              </a:lnSpc>
              <a:buFontTx/>
              <a:buNone/>
            </a:pPr>
            <a:r>
              <a:rPr lang="en-US" sz="2000">
                <a:latin typeface="Times New Roman" pitchFamily="18" charset="0"/>
              </a:rPr>
              <a:t>		</a:t>
            </a:r>
            <a:r>
              <a:rPr lang="en-US" sz="1800"/>
              <a:t>if (xmlHttp.readyState==4 || xmlHttp.readyState=="complete") {    </a:t>
            </a:r>
          </a:p>
          <a:p>
            <a:pPr>
              <a:lnSpc>
                <a:spcPct val="80000"/>
              </a:lnSpc>
              <a:buFontTx/>
              <a:buNone/>
            </a:pPr>
            <a:r>
              <a:rPr lang="en-US" sz="1800"/>
              <a:t>          		textResponse =xmlHttp.responseText ;</a:t>
            </a:r>
          </a:p>
          <a:p>
            <a:pPr>
              <a:lnSpc>
                <a:spcPct val="80000"/>
              </a:lnSpc>
              <a:buFontTx/>
              <a:buNone/>
            </a:pPr>
            <a:r>
              <a:rPr lang="en-US" sz="1800"/>
              <a:t>          		xmlResponse = xmlHttp.responseXML }</a:t>
            </a:r>
            <a:r>
              <a:rPr lang="en-US" sz="2000"/>
              <a:t> </a:t>
            </a:r>
            <a:endParaRPr lang="en-US" sz="2000">
              <a:latin typeface="Times New Roman" pitchFamily="18" charset="0"/>
            </a:endParaRPr>
          </a:p>
          <a:p>
            <a:pPr>
              <a:lnSpc>
                <a:spcPct val="80000"/>
              </a:lnSpc>
              <a:buFontTx/>
              <a:buNone/>
            </a:pPr>
            <a:r>
              <a:rPr lang="en-US" sz="2000">
                <a:latin typeface="Times New Roman" pitchFamily="18" charset="0"/>
              </a:rPr>
              <a:t>     </a:t>
            </a:r>
            <a:r>
              <a:rPr lang="en-US" sz="1800"/>
              <a:t>}</a:t>
            </a:r>
            <a:endParaRPr lang="en-US" sz="2000">
              <a:latin typeface="Times New Roman" pitchFamily="18" charset="0"/>
            </a:endParaRPr>
          </a:p>
          <a:p>
            <a:pPr>
              <a:lnSpc>
                <a:spcPct val="80000"/>
              </a:lnSpc>
            </a:pPr>
            <a:r>
              <a:rPr lang="en-US" sz="2000">
                <a:latin typeface="Times New Roman" pitchFamily="18" charset="0"/>
              </a:rPr>
              <a:t>Binding XMLHttpRequest handler function to XMLHttpRequest object</a:t>
            </a:r>
          </a:p>
          <a:p>
            <a:pPr lvl="1">
              <a:lnSpc>
                <a:spcPct val="80000"/>
              </a:lnSpc>
            </a:pPr>
            <a:r>
              <a:rPr lang="en-US" sz="1800">
                <a:latin typeface="Times New Roman" pitchFamily="18" charset="0"/>
              </a:rPr>
              <a:t>IE</a:t>
            </a:r>
          </a:p>
          <a:p>
            <a:pPr lvl="1">
              <a:lnSpc>
                <a:spcPct val="80000"/>
              </a:lnSpc>
              <a:buFontTx/>
              <a:buNone/>
            </a:pPr>
            <a:r>
              <a:rPr lang="en-US" sz="1800">
                <a:latin typeface="Times New Roman" pitchFamily="18" charset="0"/>
              </a:rPr>
              <a:t>		</a:t>
            </a:r>
            <a:r>
              <a:rPr lang="en-US" sz="1800"/>
              <a:t>xmlHttp.onreadystatechange=responseHandler </a:t>
            </a:r>
          </a:p>
          <a:p>
            <a:pPr lvl="1">
              <a:lnSpc>
                <a:spcPct val="80000"/>
              </a:lnSpc>
            </a:pPr>
            <a:r>
              <a:rPr lang="en-US" sz="1800">
                <a:latin typeface="Times New Roman" pitchFamily="18" charset="0"/>
              </a:rPr>
              <a:t>Mozilla</a:t>
            </a:r>
          </a:p>
          <a:p>
            <a:pPr lvl="1">
              <a:lnSpc>
                <a:spcPct val="80000"/>
              </a:lnSpc>
              <a:buFontTx/>
              <a:buNone/>
            </a:pPr>
            <a:r>
              <a:rPr lang="en-US" sz="1800">
                <a:latin typeface="Times New Roman" pitchFamily="18" charset="0"/>
              </a:rPr>
              <a:t>		</a:t>
            </a:r>
            <a:r>
              <a:rPr lang="en-US" sz="1800"/>
              <a:t>xmlHttp.onload=responseHandler </a:t>
            </a:r>
            <a:endParaRPr lang="en-US" sz="1800">
              <a:latin typeface="Times New Roman" pitchFamily="18" charset="0"/>
            </a:endParaRPr>
          </a:p>
          <a:p>
            <a:pPr>
              <a:lnSpc>
                <a:spcPct val="80000"/>
              </a:lnSpc>
            </a:pPr>
            <a:r>
              <a:rPr lang="en-US" sz="2000">
                <a:latin typeface="Times New Roman" pitchFamily="18" charset="0"/>
              </a:rPr>
              <a:t>Connect to the server</a:t>
            </a:r>
          </a:p>
          <a:p>
            <a:pPr>
              <a:lnSpc>
                <a:spcPct val="80000"/>
              </a:lnSpc>
              <a:buFontTx/>
              <a:buNone/>
            </a:pPr>
            <a:r>
              <a:rPr lang="en-US" sz="2000">
                <a:latin typeface="Times New Roman" pitchFamily="18" charset="0"/>
              </a:rPr>
              <a:t>		</a:t>
            </a:r>
            <a:r>
              <a:rPr lang="en-US" sz="1800"/>
              <a:t>xmlHttp.open(method, url, asyncFlag, userid, password)</a:t>
            </a:r>
            <a:r>
              <a:rPr lang="en-US" sz="2000"/>
              <a:t> </a:t>
            </a:r>
            <a:endParaRPr lang="en-US" sz="2000">
              <a:latin typeface="Times New Roman" pitchFamily="18" charset="0"/>
            </a:endParaRPr>
          </a:p>
          <a:p>
            <a:pPr>
              <a:lnSpc>
                <a:spcPct val="80000"/>
              </a:lnSpc>
            </a:pPr>
            <a:r>
              <a:rPr lang="en-US" sz="2000">
                <a:latin typeface="Times New Roman" pitchFamily="18" charset="0"/>
              </a:rPr>
              <a:t>Send request to the server</a:t>
            </a:r>
          </a:p>
          <a:p>
            <a:pPr>
              <a:lnSpc>
                <a:spcPct val="80000"/>
              </a:lnSpc>
              <a:buFontTx/>
              <a:buNone/>
            </a:pPr>
            <a:r>
              <a:rPr lang="en-US" sz="2000">
                <a:latin typeface="Times New Roman" pitchFamily="18" charset="0"/>
              </a:rPr>
              <a:t>		</a:t>
            </a:r>
            <a:r>
              <a:rPr lang="en-US" sz="1800"/>
              <a:t>xmlHttp.send(requestMessageBody)</a:t>
            </a:r>
            <a:r>
              <a:rPr lang="en-US" sz="2000"/>
              <a:t> </a:t>
            </a:r>
            <a:endParaRPr lang="en-US" sz="2000">
              <a:latin typeface="Times New Roman" pitchFamily="18" charset="0"/>
            </a:endParaRPr>
          </a:p>
          <a:p>
            <a:pPr lvl="1">
              <a:lnSpc>
                <a:spcPct val="80000"/>
              </a:lnSpc>
              <a:buFontTx/>
              <a:buNone/>
            </a:pPr>
            <a:endParaRPr lang="en-US" sz="1800">
              <a:latin typeface="Times New Roman" pitchFamily="18" charset="0"/>
            </a:endParaRPr>
          </a:p>
          <a:p>
            <a:pPr lvl="1">
              <a:lnSpc>
                <a:spcPct val="80000"/>
              </a:lnSpc>
            </a:pPr>
            <a:endParaRPr lang="en-US" sz="1800" b="1">
              <a:latin typeface="Times New Roman" pitchFamily="18" charset="0"/>
            </a:endParaRPr>
          </a:p>
          <a:p>
            <a:pPr lvl="4">
              <a:lnSpc>
                <a:spcPct val="80000"/>
              </a:lnSpc>
            </a:pPr>
            <a:endParaRPr lang="en-US" sz="1400" b="1">
              <a:latin typeface="Times New Roman" pitchFamily="18" charset="0"/>
            </a:endParaRPr>
          </a:p>
          <a:p>
            <a:pPr>
              <a:lnSpc>
                <a:spcPct val="80000"/>
              </a:lnSpc>
            </a:pPr>
            <a:endParaRPr lang="en-US" sz="2000" b="1">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28600"/>
            <a:ext cx="8229600" cy="914400"/>
          </a:xfrm>
        </p:spPr>
        <p:txBody>
          <a:bodyPr/>
          <a:lstStyle/>
          <a:p>
            <a:r>
              <a:rPr lang="en-US" sz="3200" dirty="0">
                <a:solidFill>
                  <a:srgbClr val="C00000"/>
                </a:solidFill>
              </a:rPr>
              <a:t>AJAX Application Example</a:t>
            </a:r>
          </a:p>
        </p:txBody>
      </p:sp>
      <p:sp>
        <p:nvSpPr>
          <p:cNvPr id="11267" name="Rectangle 3"/>
          <p:cNvSpPr>
            <a:spLocks noGrp="1" noChangeArrowheads="1"/>
          </p:cNvSpPr>
          <p:nvPr>
            <p:ph type="body" idx="1"/>
          </p:nvPr>
        </p:nvSpPr>
        <p:spPr>
          <a:xfrm>
            <a:off x="533400" y="1295400"/>
            <a:ext cx="8382000" cy="5105400"/>
          </a:xfrm>
        </p:spPr>
        <p:txBody>
          <a:bodyPr/>
          <a:lstStyle/>
          <a:p>
            <a:pPr>
              <a:lnSpc>
                <a:spcPct val="80000"/>
              </a:lnSpc>
            </a:pPr>
            <a:r>
              <a:rPr lang="en-US" sz="2000">
                <a:latin typeface="Times New Roman" pitchFamily="18" charset="0"/>
              </a:rPr>
              <a:t>Online test</a:t>
            </a:r>
          </a:p>
          <a:p>
            <a:pPr lvl="1">
              <a:lnSpc>
                <a:spcPct val="80000"/>
              </a:lnSpc>
            </a:pPr>
            <a:r>
              <a:rPr lang="en-US" sz="1800">
                <a:latin typeface="Times New Roman" pitchFamily="18" charset="0"/>
              </a:rPr>
              <a:t>Many multiple choice questions</a:t>
            </a:r>
          </a:p>
          <a:p>
            <a:pPr lvl="1">
              <a:lnSpc>
                <a:spcPct val="80000"/>
              </a:lnSpc>
            </a:pPr>
            <a:r>
              <a:rPr lang="en-US" sz="1800">
                <a:latin typeface="Times New Roman" pitchFamily="18" charset="0"/>
              </a:rPr>
              <a:t>All questions are displayed on one page</a:t>
            </a:r>
          </a:p>
          <a:p>
            <a:pPr lvl="1">
              <a:lnSpc>
                <a:spcPct val="80000"/>
              </a:lnSpc>
            </a:pPr>
            <a:r>
              <a:rPr lang="en-US" sz="1800">
                <a:latin typeface="Times New Roman" pitchFamily="18" charset="0"/>
              </a:rPr>
              <a:t>After the user answers one question, the correct answer and explanation about why the user answer is wrong is shown on the page</a:t>
            </a:r>
          </a:p>
          <a:p>
            <a:pPr lvl="1">
              <a:lnSpc>
                <a:spcPct val="80000"/>
              </a:lnSpc>
            </a:pPr>
            <a:r>
              <a:rPr lang="en-US" sz="1800">
                <a:latin typeface="Times New Roman" pitchFamily="18" charset="0"/>
              </a:rPr>
              <a:t>For all already-answered questions, their correct answers and explanations are always shown on the page</a:t>
            </a:r>
          </a:p>
          <a:p>
            <a:pPr>
              <a:lnSpc>
                <a:spcPct val="80000"/>
              </a:lnSpc>
            </a:pPr>
            <a:r>
              <a:rPr lang="en-US" sz="2000">
                <a:latin typeface="Times New Roman" pitchFamily="18" charset="0"/>
              </a:rPr>
              <a:t>Pure sever-side solution using conventional web application</a:t>
            </a:r>
          </a:p>
          <a:p>
            <a:pPr lvl="1">
              <a:lnSpc>
                <a:spcPct val="80000"/>
              </a:lnSpc>
            </a:pPr>
            <a:r>
              <a:rPr lang="en-US" sz="1800">
                <a:latin typeface="Times New Roman" pitchFamily="18" charset="0"/>
              </a:rPr>
              <a:t>For each question answer submission, the whole page with most of repeated data sent to the browser</a:t>
            </a:r>
          </a:p>
          <a:p>
            <a:pPr>
              <a:lnSpc>
                <a:spcPct val="80000"/>
              </a:lnSpc>
            </a:pPr>
            <a:r>
              <a:rPr lang="en-US" sz="2000">
                <a:latin typeface="Times New Roman" pitchFamily="18" charset="0"/>
              </a:rPr>
              <a:t>Pure client-side solution using conventional JavaScript</a:t>
            </a:r>
          </a:p>
          <a:p>
            <a:pPr lvl="1">
              <a:lnSpc>
                <a:spcPct val="80000"/>
              </a:lnSpc>
            </a:pPr>
            <a:r>
              <a:rPr lang="en-US" sz="1800">
                <a:latin typeface="Times New Roman" pitchFamily="18" charset="0"/>
              </a:rPr>
              <a:t>The user can read JavaScript source code to view what is correct answer</a:t>
            </a:r>
          </a:p>
          <a:p>
            <a:pPr lvl="1">
              <a:lnSpc>
                <a:spcPct val="80000"/>
              </a:lnSpc>
            </a:pPr>
            <a:r>
              <a:rPr lang="en-US" sz="1800">
                <a:latin typeface="Times New Roman" pitchFamily="18" charset="0"/>
              </a:rPr>
              <a:t>Large amount of explanation data will be carried by the JavaScript code  </a:t>
            </a:r>
          </a:p>
          <a:p>
            <a:pPr>
              <a:lnSpc>
                <a:spcPct val="80000"/>
              </a:lnSpc>
            </a:pPr>
            <a:r>
              <a:rPr lang="en-US" sz="2000">
                <a:latin typeface="Times New Roman" pitchFamily="18" charset="0"/>
              </a:rPr>
              <a:t>AJAX solution</a:t>
            </a:r>
          </a:p>
          <a:p>
            <a:pPr lvl="1">
              <a:lnSpc>
                <a:spcPct val="80000"/>
              </a:lnSpc>
            </a:pPr>
            <a:r>
              <a:rPr lang="en-US" sz="1800">
                <a:latin typeface="Times New Roman" pitchFamily="18" charset="0"/>
              </a:rPr>
              <a:t>After the user answers a question, use XmlHttpRequest to ask the server to send the correct answer and explanation.</a:t>
            </a:r>
          </a:p>
          <a:p>
            <a:pPr lvl="1">
              <a:lnSpc>
                <a:spcPct val="80000"/>
              </a:lnSpc>
            </a:pPr>
            <a:r>
              <a:rPr lang="en-US" sz="1800">
                <a:latin typeface="Times New Roman" pitchFamily="18" charset="0"/>
              </a:rPr>
              <a:t>Display the correct answer and explanation received from the server</a:t>
            </a:r>
          </a:p>
          <a:p>
            <a:pPr lvl="1">
              <a:lnSpc>
                <a:spcPct val="80000"/>
              </a:lnSpc>
              <a:buFontTx/>
              <a:buNone/>
            </a:pPr>
            <a:endParaRPr lang="en-US" sz="1800">
              <a:latin typeface="Times New Roman" pitchFamily="18" charset="0"/>
            </a:endParaRPr>
          </a:p>
          <a:p>
            <a:pPr lvl="1">
              <a:lnSpc>
                <a:spcPct val="80000"/>
              </a:lnSpc>
            </a:pPr>
            <a:endParaRPr lang="en-US" sz="1800" b="1">
              <a:latin typeface="Times New Roman" pitchFamily="18" charset="0"/>
            </a:endParaRPr>
          </a:p>
          <a:p>
            <a:pPr lvl="4">
              <a:lnSpc>
                <a:spcPct val="80000"/>
              </a:lnSpc>
            </a:pPr>
            <a:endParaRPr lang="en-US" sz="1400" b="1">
              <a:latin typeface="Times New Roman" pitchFamily="18" charset="0"/>
            </a:endParaRPr>
          </a:p>
          <a:p>
            <a:pPr>
              <a:lnSpc>
                <a:spcPct val="80000"/>
              </a:lnSpc>
            </a:pPr>
            <a:endParaRPr lang="en-US" sz="2000" b="1">
              <a:latin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rPr>
              <a:t>How AJAX Works</a:t>
            </a:r>
            <a:endParaRPr lang="en-US" dirty="0">
              <a:solidFill>
                <a:srgbClr val="C00000"/>
              </a:solidFill>
            </a:endParaRPr>
          </a:p>
        </p:txBody>
      </p:sp>
      <p:pic>
        <p:nvPicPr>
          <p:cNvPr id="1026" name="Picture 2" descr="AJAX"/>
          <p:cNvPicPr>
            <a:picLocks noChangeAspect="1" noChangeArrowheads="1"/>
          </p:cNvPicPr>
          <p:nvPr/>
        </p:nvPicPr>
        <p:blipFill>
          <a:blip r:embed="rId2" cstate="print"/>
          <a:srcRect/>
          <a:stretch>
            <a:fillRect/>
          </a:stretch>
        </p:blipFill>
        <p:spPr bwMode="auto">
          <a:xfrm>
            <a:off x="457200" y="1600200"/>
            <a:ext cx="8305800" cy="4724400"/>
          </a:xfrm>
          <a:prstGeom prst="rect">
            <a:avLst/>
          </a:prstGeom>
          <a:noFill/>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Autofit/>
          </a:bodyPr>
          <a:lstStyle/>
          <a:p>
            <a:pPr algn="just">
              <a:lnSpc>
                <a:spcPct val="170000"/>
              </a:lnSpc>
              <a:buNone/>
            </a:pPr>
            <a:r>
              <a:rPr lang="en-US" sz="2400" dirty="0" smtClean="0"/>
              <a:t>1. An event occurs in a web page (the page is loaded, a button is clicked)</a:t>
            </a:r>
          </a:p>
          <a:p>
            <a:pPr algn="just">
              <a:lnSpc>
                <a:spcPct val="170000"/>
              </a:lnSpc>
              <a:buNone/>
            </a:pPr>
            <a:r>
              <a:rPr lang="en-US" sz="2400" dirty="0" smtClean="0"/>
              <a:t>2. An </a:t>
            </a:r>
            <a:r>
              <a:rPr lang="en-US" sz="2400" dirty="0" err="1" smtClean="0"/>
              <a:t>XMLHttpRequest</a:t>
            </a:r>
            <a:r>
              <a:rPr lang="en-US" sz="2400" dirty="0" smtClean="0"/>
              <a:t> object is created by JavaScript</a:t>
            </a:r>
          </a:p>
          <a:p>
            <a:pPr algn="just">
              <a:lnSpc>
                <a:spcPct val="170000"/>
              </a:lnSpc>
              <a:buNone/>
            </a:pPr>
            <a:r>
              <a:rPr lang="en-US" sz="2400" dirty="0" smtClean="0"/>
              <a:t>3. The </a:t>
            </a:r>
            <a:r>
              <a:rPr lang="en-US" sz="2400" dirty="0" err="1" smtClean="0"/>
              <a:t>XMLHttpRequest</a:t>
            </a:r>
            <a:r>
              <a:rPr lang="en-US" sz="2400" dirty="0" smtClean="0"/>
              <a:t> object sends a request to a web server</a:t>
            </a:r>
          </a:p>
          <a:p>
            <a:pPr algn="just">
              <a:lnSpc>
                <a:spcPct val="170000"/>
              </a:lnSpc>
              <a:buNone/>
            </a:pPr>
            <a:r>
              <a:rPr lang="en-US" sz="2400" dirty="0" smtClean="0"/>
              <a:t>4. The server processes the request</a:t>
            </a:r>
          </a:p>
          <a:p>
            <a:pPr algn="just">
              <a:lnSpc>
                <a:spcPct val="170000"/>
              </a:lnSpc>
              <a:buNone/>
            </a:pPr>
            <a:r>
              <a:rPr lang="en-US" sz="2400" dirty="0" smtClean="0"/>
              <a:t>5. The server sends a response back to the web page</a:t>
            </a:r>
          </a:p>
          <a:p>
            <a:pPr algn="just">
              <a:lnSpc>
                <a:spcPct val="170000"/>
              </a:lnSpc>
              <a:buNone/>
            </a:pPr>
            <a:r>
              <a:rPr lang="en-US" sz="2400" dirty="0" smtClean="0"/>
              <a:t>6. The response is read by JavaScript</a:t>
            </a:r>
          </a:p>
          <a:p>
            <a:pPr algn="just">
              <a:lnSpc>
                <a:spcPct val="170000"/>
              </a:lnSpc>
              <a:buNone/>
            </a:pPr>
            <a:r>
              <a:rPr lang="en-US" sz="2400" dirty="0" smtClean="0"/>
              <a:t>7. Proper action (like page update) is performed by JavaScript</a:t>
            </a:r>
          </a:p>
          <a:p>
            <a:endParaRPr lang="en-US"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jax.jpg"/>
          <p:cNvPicPr>
            <a:picLocks noGrp="1" noChangeAspect="1"/>
          </p:cNvPicPr>
          <p:nvPr>
            <p:ph sz="quarter" idx="1"/>
          </p:nvPr>
        </p:nvPicPr>
        <p:blipFill>
          <a:blip r:embed="rId2" cstate="print"/>
          <a:srcRect/>
          <a:stretch>
            <a:fillRect/>
          </a:stretch>
        </p:blipFill>
        <p:spPr>
          <a:xfrm>
            <a:off x="381000" y="762000"/>
            <a:ext cx="8305800" cy="5715000"/>
          </a:xfr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dirty="0" smtClean="0">
                <a:solidFill>
                  <a:srgbClr val="C00000"/>
                </a:solidFill>
              </a:rPr>
              <a:t>Based on Internet Standards</a:t>
            </a:r>
          </a:p>
        </p:txBody>
      </p:sp>
      <p:sp>
        <p:nvSpPr>
          <p:cNvPr id="19459" name="Content Placeholder 2"/>
          <p:cNvSpPr>
            <a:spLocks noGrp="1"/>
          </p:cNvSpPr>
          <p:nvPr>
            <p:ph sz="quarter" idx="1"/>
          </p:nvPr>
        </p:nvSpPr>
        <p:spPr>
          <a:xfrm>
            <a:off x="301625" y="1527175"/>
            <a:ext cx="8504238" cy="4572000"/>
          </a:xfrm>
        </p:spPr>
        <p:txBody>
          <a:bodyPr/>
          <a:lstStyle/>
          <a:p>
            <a:pPr eaLnBrk="1" hangingPunct="1"/>
            <a:r>
              <a:rPr lang="en-US" dirty="0" smtClean="0"/>
              <a:t>XHTML/HTML and CSS</a:t>
            </a:r>
          </a:p>
          <a:p>
            <a:pPr lvl="1" eaLnBrk="1" hangingPunct="1"/>
            <a:r>
              <a:rPr lang="en-US" dirty="0" smtClean="0"/>
              <a:t>To display the data</a:t>
            </a:r>
          </a:p>
          <a:p>
            <a:pPr eaLnBrk="1" hangingPunct="1"/>
            <a:r>
              <a:rPr lang="en-US" dirty="0" smtClean="0"/>
              <a:t>JavaScript (</a:t>
            </a:r>
            <a:r>
              <a:rPr lang="en-US" dirty="0" err="1" smtClean="0"/>
              <a:t>XMLHttpRequest</a:t>
            </a:r>
            <a:r>
              <a:rPr lang="en-US" dirty="0" smtClean="0"/>
              <a:t> calls)</a:t>
            </a:r>
          </a:p>
          <a:p>
            <a:pPr lvl="1" eaLnBrk="1" hangingPunct="1"/>
            <a:r>
              <a:rPr lang="en-US" dirty="0" smtClean="0"/>
              <a:t>To exchange data asynchronously with the server</a:t>
            </a:r>
          </a:p>
          <a:p>
            <a:pPr eaLnBrk="1" hangingPunct="1"/>
            <a:r>
              <a:rPr lang="en-US" dirty="0" smtClean="0"/>
              <a:t>XML</a:t>
            </a:r>
          </a:p>
          <a:p>
            <a:pPr lvl="1" eaLnBrk="1" hangingPunct="1"/>
            <a:r>
              <a:rPr lang="en-US" dirty="0" smtClean="0"/>
              <a:t>To </a:t>
            </a:r>
            <a:r>
              <a:rPr lang="en-US" dirty="0" err="1" smtClean="0"/>
              <a:t>tranfer</a:t>
            </a:r>
            <a:r>
              <a:rPr lang="en-US" dirty="0" smtClean="0"/>
              <a:t> the data</a:t>
            </a:r>
          </a:p>
          <a:p>
            <a:pPr eaLnBrk="1" hangingPunct="1"/>
            <a:r>
              <a:rPr lang="en-US" dirty="0" smtClean="0"/>
              <a:t>DOM (document object model)</a:t>
            </a:r>
          </a:p>
          <a:p>
            <a:pPr lvl="1" eaLnBrk="1" hangingPunct="1"/>
            <a:r>
              <a:rPr lang="en-US" dirty="0" smtClean="0"/>
              <a:t>To navigate the hierarchy of X/HTML elements</a:t>
            </a:r>
          </a:p>
          <a:p>
            <a:pPr eaLnBrk="1" hangingPunct="1"/>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solidFill>
                  <a:srgbClr val="00B0F0"/>
                </a:solidFill>
              </a:rPr>
              <a:t>X/HTML and CSS</a:t>
            </a:r>
          </a:p>
        </p:txBody>
      </p:sp>
      <p:sp>
        <p:nvSpPr>
          <p:cNvPr id="20483" name="Content Placeholder 2"/>
          <p:cNvSpPr>
            <a:spLocks noGrp="1"/>
          </p:cNvSpPr>
          <p:nvPr>
            <p:ph sz="quarter" idx="1"/>
          </p:nvPr>
        </p:nvSpPr>
        <p:spPr>
          <a:xfrm>
            <a:off x="301625" y="1527175"/>
            <a:ext cx="8504238" cy="4572000"/>
          </a:xfrm>
        </p:spPr>
        <p:txBody>
          <a:bodyPr/>
          <a:lstStyle/>
          <a:p>
            <a:pPr eaLnBrk="1" hangingPunct="1"/>
            <a:r>
              <a:rPr lang="en-US" smtClean="0"/>
              <a:t>Elements are identified in the X/HTML code that will be worked with by the JavaScript</a:t>
            </a:r>
          </a:p>
          <a:p>
            <a:pPr eaLnBrk="1" hangingPunct="1"/>
            <a:r>
              <a:rPr lang="en-US" smtClean="0"/>
              <a:t>These provide the visual layout and structure for how the XML data will be displayed (performed on the client machine)</a:t>
            </a:r>
          </a:p>
          <a:p>
            <a:pPr eaLnBrk="1" hangingPunct="1"/>
            <a:r>
              <a:rPr lang="en-US" smtClean="0"/>
              <a:t>CSS provides the styling</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smtClean="0">
                <a:solidFill>
                  <a:srgbClr val="00B0F0"/>
                </a:solidFill>
              </a:rPr>
              <a:t>JavaScript/</a:t>
            </a:r>
            <a:r>
              <a:rPr lang="en-US" dirty="0" err="1" smtClean="0">
                <a:solidFill>
                  <a:srgbClr val="00B0F0"/>
                </a:solidFill>
              </a:rPr>
              <a:t>XMLHttpRequest</a:t>
            </a:r>
            <a:endParaRPr lang="en-US" dirty="0" smtClean="0">
              <a:solidFill>
                <a:srgbClr val="00B0F0"/>
              </a:solidFill>
            </a:endParaRPr>
          </a:p>
        </p:txBody>
      </p:sp>
      <p:sp>
        <p:nvSpPr>
          <p:cNvPr id="21507" name="Content Placeholder 2"/>
          <p:cNvSpPr>
            <a:spLocks noGrp="1"/>
          </p:cNvSpPr>
          <p:nvPr>
            <p:ph sz="quarter" idx="1"/>
          </p:nvPr>
        </p:nvSpPr>
        <p:spPr>
          <a:xfrm>
            <a:off x="301625" y="1527175"/>
            <a:ext cx="8504238" cy="4572000"/>
          </a:xfrm>
        </p:spPr>
        <p:txBody>
          <a:bodyPr>
            <a:normAutofit lnSpcReduction="10000"/>
          </a:bodyPr>
          <a:lstStyle/>
          <a:p>
            <a:pPr eaLnBrk="1" hangingPunct="1">
              <a:buFont typeface="Arial" charset="0"/>
              <a:buChar char="•"/>
            </a:pPr>
            <a:r>
              <a:rPr lang="en-US" smtClean="0"/>
              <a:t>Provides connection between the X/HTML element(s) and how they behave</a:t>
            </a:r>
          </a:p>
          <a:p>
            <a:pPr eaLnBrk="1" hangingPunct="1">
              <a:buFont typeface="Arial" charset="0"/>
              <a:buChar char="•"/>
            </a:pPr>
            <a:r>
              <a:rPr lang="en-US" smtClean="0"/>
              <a:t>Sends XMLHttpRequests on demand when the user creates events</a:t>
            </a:r>
          </a:p>
          <a:p>
            <a:pPr eaLnBrk="1" hangingPunct="1">
              <a:buFont typeface="Arial" charset="0"/>
              <a:buChar char="•"/>
            </a:pPr>
            <a:r>
              <a:rPr lang="en-US" smtClean="0"/>
              <a:t>Handles events both from the user and the replies from the server</a:t>
            </a:r>
          </a:p>
          <a:p>
            <a:pPr eaLnBrk="1" hangingPunct="1">
              <a:buFont typeface="Arial" charset="0"/>
              <a:buChar char="•"/>
            </a:pPr>
            <a:r>
              <a:rPr lang="en-US" smtClean="0"/>
              <a:t>Can parse XML data and map it to data objects needed in the JavaScript</a:t>
            </a:r>
          </a:p>
          <a:p>
            <a:pPr eaLnBrk="1" hangingPunct="1">
              <a:buFont typeface="Arial" charset="0"/>
              <a:buChar char="•"/>
            </a:pPr>
            <a:r>
              <a:rPr lang="en-US" smtClean="0"/>
              <a:t>Updates the X/HTML elements as needed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smtClean="0">
                <a:solidFill>
                  <a:srgbClr val="00B0F0"/>
                </a:solidFill>
              </a:rPr>
              <a:t>XML</a:t>
            </a:r>
          </a:p>
        </p:txBody>
      </p:sp>
      <p:sp>
        <p:nvSpPr>
          <p:cNvPr id="22531" name="Content Placeholder 2"/>
          <p:cNvSpPr>
            <a:spLocks noGrp="1"/>
          </p:cNvSpPr>
          <p:nvPr>
            <p:ph sz="quarter" idx="1"/>
          </p:nvPr>
        </p:nvSpPr>
        <p:spPr>
          <a:xfrm>
            <a:off x="301625" y="1527175"/>
            <a:ext cx="8504238" cy="4572000"/>
          </a:xfrm>
        </p:spPr>
        <p:txBody>
          <a:bodyPr/>
          <a:lstStyle/>
          <a:p>
            <a:pPr eaLnBrk="1" hangingPunct="1"/>
            <a:r>
              <a:rPr lang="en-US" smtClean="0"/>
              <a:t>Provides format for data transfer between the JavaScript and the server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solidFill>
                  <a:srgbClr val="00B0F0"/>
                </a:solidFill>
              </a:rPr>
              <a:t>DOM</a:t>
            </a:r>
          </a:p>
        </p:txBody>
      </p:sp>
      <p:sp>
        <p:nvSpPr>
          <p:cNvPr id="23555" name="Content Placeholder 2"/>
          <p:cNvSpPr>
            <a:spLocks noGrp="1"/>
          </p:cNvSpPr>
          <p:nvPr>
            <p:ph sz="quarter" idx="1"/>
          </p:nvPr>
        </p:nvSpPr>
        <p:spPr>
          <a:xfrm>
            <a:off x="301625" y="1527175"/>
            <a:ext cx="8504238" cy="4572000"/>
          </a:xfrm>
        </p:spPr>
        <p:txBody>
          <a:bodyPr/>
          <a:lstStyle/>
          <a:p>
            <a:pPr eaLnBrk="1" hangingPunct="1"/>
            <a:r>
              <a:rPr lang="en-US" smtClean="0"/>
              <a:t>Two DOMs involved</a:t>
            </a:r>
          </a:p>
          <a:p>
            <a:pPr lvl="1" eaLnBrk="1" hangingPunct="1"/>
            <a:r>
              <a:rPr lang="en-US" smtClean="0"/>
              <a:t>One for the elements in the X/HTML</a:t>
            </a:r>
          </a:p>
          <a:p>
            <a:pPr lvl="1" eaLnBrk="1" hangingPunct="1"/>
            <a:r>
              <a:rPr lang="en-US" smtClean="0"/>
              <a:t>One for the elements in the XML file</a:t>
            </a:r>
          </a:p>
          <a:p>
            <a:pPr eaLnBrk="1" hangingPunct="1"/>
            <a:r>
              <a:rPr lang="en-US" smtClean="0"/>
              <a:t>Defines the logical structure of the documents</a:t>
            </a:r>
          </a:p>
          <a:p>
            <a:pPr eaLnBrk="1" hangingPunct="1"/>
            <a:r>
              <a:rPr lang="en-US" smtClean="0"/>
              <a:t>Can be used by any programming language</a:t>
            </a:r>
          </a:p>
          <a:p>
            <a:pPr eaLnBrk="1" hangingPunct="1"/>
            <a:r>
              <a:rPr lang="en-US" smtClean="0"/>
              <a:t>Used for navigating around the tree structure</a:t>
            </a:r>
          </a:p>
          <a:p>
            <a:pPr eaLnBrk="1" hangingPunct="1"/>
            <a:r>
              <a:rPr lang="en-US" smtClean="0"/>
              <a:t>Provides quick access for changing/modifying elements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05800" cy="5632311"/>
          </a:xfrm>
          <a:prstGeom prst="rect">
            <a:avLst/>
          </a:prstGeom>
        </p:spPr>
        <p:txBody>
          <a:bodyPr wrap="square">
            <a:spAutoFit/>
          </a:bodyPr>
          <a:lstStyle/>
          <a:p>
            <a:r>
              <a:rPr lang="en-US" sz="2000" b="1" dirty="0" smtClean="0"/>
              <a:t>Ruby on Rails Features</a:t>
            </a:r>
          </a:p>
          <a:p>
            <a:endParaRPr lang="en-US" sz="2000" b="1" dirty="0" smtClean="0"/>
          </a:p>
          <a:p>
            <a:pPr>
              <a:buFont typeface="Wingdings" pitchFamily="2" charset="2"/>
              <a:buChar char="Ø"/>
            </a:pPr>
            <a:r>
              <a:rPr lang="en-US" sz="2000" dirty="0" smtClean="0"/>
              <a:t>  Rails 5 was launched on 18</a:t>
            </a:r>
            <a:r>
              <a:rPr lang="en-US" sz="2000" baseline="30000" dirty="0" smtClean="0"/>
              <a:t>th</a:t>
            </a:r>
            <a:r>
              <a:rPr lang="en-US" sz="2000" dirty="0" smtClean="0"/>
              <a:t> September 2015 by David </a:t>
            </a:r>
            <a:r>
              <a:rPr lang="en-US" sz="2000" dirty="0" err="1" smtClean="0"/>
              <a:t>Heinemeier</a:t>
            </a:r>
            <a:r>
              <a:rPr lang="en-US" sz="2000" dirty="0" smtClean="0"/>
              <a:t> Hansson in Atlanta. Some new features were implemented in Rails 5 version.</a:t>
            </a:r>
          </a:p>
          <a:p>
            <a:pPr>
              <a:buFont typeface="Wingdings" pitchFamily="2" charset="2"/>
              <a:buChar char="Ø"/>
            </a:pPr>
            <a:r>
              <a:rPr lang="en-US" sz="2000" dirty="0" smtClean="0"/>
              <a:t>Some features are listed below:</a:t>
            </a:r>
          </a:p>
          <a:p>
            <a:pPr lvl="1">
              <a:buFont typeface="Wingdings" pitchFamily="2" charset="2"/>
              <a:buChar char="ü"/>
            </a:pPr>
            <a:r>
              <a:rPr lang="en-US" sz="2000" dirty="0" smtClean="0"/>
              <a:t>Symbol garbage collector</a:t>
            </a:r>
          </a:p>
          <a:p>
            <a:pPr lvl="1">
              <a:buFont typeface="Wingdings" pitchFamily="2" charset="2"/>
              <a:buChar char="ü"/>
            </a:pPr>
            <a:r>
              <a:rPr lang="en-US" sz="2000" dirty="0" smtClean="0"/>
              <a:t>Module #</a:t>
            </a:r>
            <a:r>
              <a:rPr lang="en-US" sz="2000" dirty="0" err="1" smtClean="0"/>
              <a:t>prepend</a:t>
            </a:r>
            <a:endParaRPr lang="en-US" sz="2000" dirty="0" smtClean="0"/>
          </a:p>
          <a:p>
            <a:pPr lvl="1">
              <a:buFont typeface="Wingdings" pitchFamily="2" charset="2"/>
              <a:buChar char="ü"/>
            </a:pPr>
            <a:r>
              <a:rPr lang="en-US" sz="2000" dirty="0" smtClean="0"/>
              <a:t>Keyword arguments</a:t>
            </a:r>
          </a:p>
          <a:p>
            <a:pPr lvl="1">
              <a:buFont typeface="Wingdings" pitchFamily="2" charset="2"/>
              <a:buChar char="ü"/>
            </a:pPr>
            <a:r>
              <a:rPr lang="en-US" sz="2000" dirty="0" smtClean="0"/>
              <a:t>Action Mailer</a:t>
            </a:r>
          </a:p>
          <a:p>
            <a:pPr lvl="1">
              <a:buFont typeface="Wingdings" pitchFamily="2" charset="2"/>
              <a:buChar char="ü"/>
            </a:pPr>
            <a:r>
              <a:rPr lang="en-US" sz="2000" dirty="0" smtClean="0"/>
              <a:t>Action view</a:t>
            </a:r>
          </a:p>
          <a:p>
            <a:pPr lvl="1">
              <a:buFont typeface="Wingdings" pitchFamily="2" charset="2"/>
              <a:buChar char="ü"/>
            </a:pPr>
            <a:r>
              <a:rPr lang="en-US" sz="2000" dirty="0" err="1" smtClean="0"/>
              <a:t>Turbolinks</a:t>
            </a:r>
            <a:endParaRPr lang="en-US" sz="2000" dirty="0" smtClean="0"/>
          </a:p>
          <a:p>
            <a:pPr lvl="1">
              <a:buFont typeface="Wingdings" pitchFamily="2" charset="2"/>
              <a:buChar char="ü"/>
            </a:pPr>
            <a:r>
              <a:rPr lang="en-US" sz="2000" dirty="0" smtClean="0"/>
              <a:t>Action cable</a:t>
            </a:r>
          </a:p>
          <a:p>
            <a:pPr lvl="1">
              <a:buFont typeface="Wingdings" pitchFamily="2" charset="2"/>
              <a:buChar char="ü"/>
            </a:pPr>
            <a:r>
              <a:rPr lang="en-US" sz="2000" dirty="0" err="1" smtClean="0"/>
              <a:t>Actionpack</a:t>
            </a:r>
            <a:r>
              <a:rPr lang="en-US" sz="2000" dirty="0" smtClean="0"/>
              <a:t> Assertions</a:t>
            </a:r>
          </a:p>
          <a:p>
            <a:pPr lvl="1">
              <a:buFont typeface="Wingdings" pitchFamily="2" charset="2"/>
              <a:buChar char="ü"/>
            </a:pPr>
            <a:r>
              <a:rPr lang="en-US" sz="2000" dirty="0" smtClean="0"/>
              <a:t>Rails API</a:t>
            </a:r>
          </a:p>
          <a:p>
            <a:pPr lvl="1">
              <a:buFont typeface="Wingdings" pitchFamily="2" charset="2"/>
              <a:buChar char="ü"/>
            </a:pPr>
            <a:r>
              <a:rPr lang="en-US" sz="2000" dirty="0" smtClean="0"/>
              <a:t>Render from anywhere</a:t>
            </a:r>
          </a:p>
          <a:p>
            <a:pPr lvl="1">
              <a:buFont typeface="Wingdings" pitchFamily="2" charset="2"/>
              <a:buChar char="ü"/>
            </a:pPr>
            <a:r>
              <a:rPr lang="en-US" sz="2000" dirty="0" smtClean="0"/>
              <a:t>Rake command</a:t>
            </a:r>
          </a:p>
          <a:p>
            <a:pPr lvl="1">
              <a:buFont typeface="Wingdings" pitchFamily="2" charset="2"/>
              <a:buChar char="ü"/>
            </a:pPr>
            <a:r>
              <a:rPr lang="en-US" sz="2000" dirty="0" smtClean="0"/>
              <a:t>Customized library</a:t>
            </a:r>
          </a:p>
          <a:p>
            <a:pPr lvl="1">
              <a:buFont typeface="Wingdings" pitchFamily="2" charset="2"/>
              <a:buChar char="ü"/>
            </a:pPr>
            <a:r>
              <a:rPr lang="en-US" sz="2000" dirty="0" smtClean="0"/>
              <a:t>AJAX library</a:t>
            </a:r>
            <a:endParaRPr lang="en-US"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err="1" smtClean="0">
                <a:solidFill>
                  <a:srgbClr val="00B0F0"/>
                </a:solidFill>
              </a:rPr>
              <a:t>XMLHttpRequest</a:t>
            </a:r>
            <a:endParaRPr lang="en-US" dirty="0" smtClean="0">
              <a:solidFill>
                <a:srgbClr val="00B0F0"/>
              </a:solidFill>
            </a:endParaRPr>
          </a:p>
        </p:txBody>
      </p:sp>
      <p:sp>
        <p:nvSpPr>
          <p:cNvPr id="24579" name="Content Placeholder 2"/>
          <p:cNvSpPr>
            <a:spLocks noGrp="1"/>
          </p:cNvSpPr>
          <p:nvPr>
            <p:ph sz="quarter" idx="1"/>
          </p:nvPr>
        </p:nvSpPr>
        <p:spPr>
          <a:xfrm>
            <a:off x="301625" y="1527175"/>
            <a:ext cx="8504238" cy="4572000"/>
          </a:xfrm>
        </p:spPr>
        <p:txBody>
          <a:bodyPr>
            <a:normAutofit fontScale="92500" lnSpcReduction="10000"/>
          </a:bodyPr>
          <a:lstStyle/>
          <a:p>
            <a:pPr eaLnBrk="1" hangingPunct="1">
              <a:buFont typeface="Arial" charset="0"/>
              <a:buChar char="•"/>
            </a:pPr>
            <a:r>
              <a:rPr lang="en-US" smtClean="0"/>
              <a:t>Object used for fetching/returning data</a:t>
            </a:r>
          </a:p>
          <a:p>
            <a:pPr eaLnBrk="1" hangingPunct="1">
              <a:buFont typeface="Arial" charset="0"/>
              <a:buChar char="•"/>
            </a:pPr>
            <a:r>
              <a:rPr lang="en-US" smtClean="0"/>
              <a:t>Can be synchronous or asynchronous—AJAX uses it asynchronously</a:t>
            </a:r>
          </a:p>
          <a:p>
            <a:pPr eaLnBrk="1" hangingPunct="1">
              <a:buFont typeface="Arial" charset="0"/>
              <a:buChar char="•"/>
            </a:pPr>
            <a:r>
              <a:rPr lang="en-US" smtClean="0"/>
              <a:t>Allows the web pages to get more data from the server incrementally and asynchronously while the user is doing other things</a:t>
            </a:r>
          </a:p>
          <a:p>
            <a:pPr eaLnBrk="1" hangingPunct="1">
              <a:buFont typeface="Arial" charset="0"/>
              <a:buChar char="•"/>
            </a:pPr>
            <a:r>
              <a:rPr lang="en-US" smtClean="0"/>
              <a:t>Examples are Gmail, which continuously asks the server for new mail and Google Maps, which update only the new parts of a map when the user mouses or clicks on a new point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solidFill>
                  <a:srgbClr val="00B0F0"/>
                </a:solidFill>
              </a:rPr>
              <a:t>Advantages</a:t>
            </a:r>
          </a:p>
        </p:txBody>
      </p:sp>
      <p:sp>
        <p:nvSpPr>
          <p:cNvPr id="25603" name="Content Placeholder 2"/>
          <p:cNvSpPr>
            <a:spLocks noGrp="1"/>
          </p:cNvSpPr>
          <p:nvPr>
            <p:ph sz="quarter" idx="1"/>
          </p:nvPr>
        </p:nvSpPr>
        <p:spPr>
          <a:xfrm>
            <a:off x="301625" y="1527175"/>
            <a:ext cx="8504238" cy="4572000"/>
          </a:xfrm>
        </p:spPr>
        <p:txBody>
          <a:bodyPr>
            <a:normAutofit lnSpcReduction="10000"/>
          </a:bodyPr>
          <a:lstStyle/>
          <a:p>
            <a:pPr eaLnBrk="1" hangingPunct="1">
              <a:buFont typeface="Arial" charset="0"/>
              <a:buChar char="•"/>
            </a:pPr>
            <a:r>
              <a:rPr lang="en-US" smtClean="0"/>
              <a:t>Interactivity</a:t>
            </a:r>
          </a:p>
          <a:p>
            <a:pPr lvl="1" eaLnBrk="1" hangingPunct="1">
              <a:buFont typeface="Arial" charset="0"/>
              <a:buChar char="–"/>
            </a:pPr>
            <a:r>
              <a:rPr lang="en-US" smtClean="0"/>
              <a:t>Asynchronous transmission of data back and forth</a:t>
            </a:r>
          </a:p>
          <a:p>
            <a:pPr eaLnBrk="1" hangingPunct="1">
              <a:buFont typeface="Arial" charset="0"/>
              <a:buChar char="•"/>
            </a:pPr>
            <a:r>
              <a:rPr lang="en-US" smtClean="0"/>
              <a:t>Bandwidth usage</a:t>
            </a:r>
          </a:p>
          <a:p>
            <a:pPr lvl="1" eaLnBrk="1" hangingPunct="1">
              <a:buFont typeface="Arial" charset="0"/>
              <a:buChar char="–"/>
            </a:pPr>
            <a:r>
              <a:rPr lang="en-US" smtClean="0"/>
              <a:t>Smaller payload</a:t>
            </a:r>
          </a:p>
          <a:p>
            <a:pPr eaLnBrk="1" hangingPunct="1">
              <a:buFont typeface="Arial" charset="0"/>
              <a:buChar char="•"/>
            </a:pPr>
            <a:r>
              <a:rPr lang="en-US" smtClean="0"/>
              <a:t>Encourages modularization</a:t>
            </a:r>
          </a:p>
          <a:p>
            <a:pPr lvl="1" eaLnBrk="1" hangingPunct="1">
              <a:buFont typeface="Arial" charset="0"/>
              <a:buChar char="–"/>
            </a:pPr>
            <a:r>
              <a:rPr lang="en-US" smtClean="0"/>
              <a:t>Function, data sources, structure and style</a:t>
            </a:r>
          </a:p>
          <a:p>
            <a:pPr eaLnBrk="1" hangingPunct="1">
              <a:buFont typeface="Arial" charset="0"/>
              <a:buChar char="•"/>
            </a:pPr>
            <a:r>
              <a:rPr lang="en-US" smtClean="0"/>
              <a:t>Allows non-related technologies to work together (server-side languages, databases, client-side languages, etc.)</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dirty="0" smtClean="0">
                <a:solidFill>
                  <a:srgbClr val="00B0F0"/>
                </a:solidFill>
              </a:rPr>
              <a:t>Disadvantages</a:t>
            </a:r>
          </a:p>
        </p:txBody>
      </p:sp>
      <p:sp>
        <p:nvSpPr>
          <p:cNvPr id="26627" name="Content Placeholder 2"/>
          <p:cNvSpPr>
            <a:spLocks noGrp="1"/>
          </p:cNvSpPr>
          <p:nvPr>
            <p:ph sz="quarter" idx="1"/>
          </p:nvPr>
        </p:nvSpPr>
        <p:spPr>
          <a:xfrm>
            <a:off x="301625" y="1527175"/>
            <a:ext cx="8504238" cy="4572000"/>
          </a:xfrm>
        </p:spPr>
        <p:txBody>
          <a:bodyPr>
            <a:normAutofit lnSpcReduction="10000"/>
          </a:bodyPr>
          <a:lstStyle/>
          <a:p>
            <a:pPr eaLnBrk="1" hangingPunct="1">
              <a:buFont typeface="Arial" charset="0"/>
              <a:buChar char="•"/>
            </a:pPr>
            <a:r>
              <a:rPr lang="en-US" smtClean="0"/>
              <a:t>Difficult to debug because it is asynchronous</a:t>
            </a:r>
          </a:p>
          <a:p>
            <a:pPr eaLnBrk="1" hangingPunct="1">
              <a:buFont typeface="Arial" charset="0"/>
              <a:buChar char="•"/>
            </a:pPr>
            <a:r>
              <a:rPr lang="en-US" smtClean="0"/>
              <a:t>Search engines can’t index/optimize</a:t>
            </a:r>
          </a:p>
          <a:p>
            <a:pPr eaLnBrk="1" hangingPunct="1">
              <a:buFont typeface="Arial" charset="0"/>
              <a:buChar char="•"/>
            </a:pPr>
            <a:r>
              <a:rPr lang="en-US" smtClean="0"/>
              <a:t>Browsers handle XHRs differently—Internet Explorer didn’t have a native one till version 7 (presently on version 8)</a:t>
            </a:r>
          </a:p>
          <a:p>
            <a:pPr eaLnBrk="1" hangingPunct="1">
              <a:buFont typeface="Arial" charset="0"/>
              <a:buChar char="•"/>
            </a:pPr>
            <a:r>
              <a:rPr lang="en-US" smtClean="0"/>
              <a:t>Back button and bookmarks may not work as expected</a:t>
            </a:r>
          </a:p>
          <a:p>
            <a:pPr eaLnBrk="1" hangingPunct="1">
              <a:buFont typeface="Arial" charset="0"/>
              <a:buChar char="•"/>
            </a:pPr>
            <a:r>
              <a:rPr lang="en-US" smtClean="0"/>
              <a:t>May experience response time/latency problems if there are many frequent updates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dirty="0" smtClean="0">
                <a:solidFill>
                  <a:srgbClr val="00B0F0"/>
                </a:solidFill>
              </a:rPr>
              <a:t>Uses for AJAX</a:t>
            </a:r>
          </a:p>
        </p:txBody>
      </p:sp>
      <p:sp>
        <p:nvSpPr>
          <p:cNvPr id="27651" name="Content Placeholder 2"/>
          <p:cNvSpPr>
            <a:spLocks noGrp="1"/>
          </p:cNvSpPr>
          <p:nvPr>
            <p:ph sz="quarter" idx="1"/>
          </p:nvPr>
        </p:nvSpPr>
        <p:spPr>
          <a:xfrm>
            <a:off x="301625" y="1527175"/>
            <a:ext cx="8504238" cy="4572000"/>
          </a:xfrm>
        </p:spPr>
        <p:txBody>
          <a:bodyPr/>
          <a:lstStyle/>
          <a:p>
            <a:pPr eaLnBrk="1" hangingPunct="1"/>
            <a:r>
              <a:rPr lang="en-US" smtClean="0"/>
              <a:t>Real-time form data validation when server-side information is required</a:t>
            </a:r>
          </a:p>
          <a:p>
            <a:pPr eaLnBrk="1" hangingPunct="1"/>
            <a:r>
              <a:rPr lang="en-US" smtClean="0"/>
              <a:t>Autocompletion (again when server-side info from a database, for example, is needed)</a:t>
            </a:r>
          </a:p>
          <a:p>
            <a:pPr eaLnBrk="1" hangingPunct="1"/>
            <a:r>
              <a:rPr lang="en-US" smtClean="0"/>
              <a:t>Sophisticated user interface controls and effects such as progress bars</a:t>
            </a:r>
          </a:p>
          <a:p>
            <a:pPr eaLnBrk="1" hangingPunct="1"/>
            <a:r>
              <a:rPr lang="en-US" smtClean="0"/>
              <a:t>Getting current data without reloading a full page</a:t>
            </a:r>
          </a:p>
          <a:p>
            <a:pPr eaLnBrk="1" hangingPunct="1"/>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038600"/>
          </a:xfrm>
        </p:spPr>
        <p:txBody>
          <a:bodyPr>
            <a:normAutofit fontScale="92500" lnSpcReduction="10000"/>
          </a:bodyPr>
          <a:lstStyle/>
          <a:p>
            <a:pPr algn="ctr">
              <a:buNone/>
            </a:pPr>
            <a:r>
              <a:rPr lang="en-US" sz="2800" b="1" dirty="0" smtClean="0">
                <a:solidFill>
                  <a:srgbClr val="C00000"/>
                </a:solidFill>
                <a:latin typeface="Times New Roman" pitchFamily="18" charset="0"/>
                <a:cs typeface="Times New Roman" pitchFamily="18" charset="0"/>
              </a:rPr>
              <a:t>AJAX - The </a:t>
            </a:r>
            <a:r>
              <a:rPr lang="en-US" sz="2800" b="1" dirty="0" err="1" smtClean="0">
                <a:solidFill>
                  <a:srgbClr val="C00000"/>
                </a:solidFill>
                <a:latin typeface="Times New Roman" pitchFamily="18" charset="0"/>
                <a:cs typeface="Times New Roman" pitchFamily="18" charset="0"/>
              </a:rPr>
              <a:t>XMLHttpRequest</a:t>
            </a:r>
            <a:r>
              <a:rPr lang="en-US" sz="2800" b="1" dirty="0" smtClean="0">
                <a:solidFill>
                  <a:srgbClr val="C00000"/>
                </a:solidFill>
                <a:latin typeface="Times New Roman" pitchFamily="18" charset="0"/>
                <a:cs typeface="Times New Roman" pitchFamily="18" charset="0"/>
              </a:rPr>
              <a:t> Object</a:t>
            </a:r>
          </a:p>
          <a:p>
            <a:pPr algn="ctr">
              <a:buNone/>
            </a:pPr>
            <a:endParaRPr lang="en-US" sz="2800" b="1" dirty="0" smtClean="0">
              <a:solidFill>
                <a:srgbClr val="C00000"/>
              </a:solidFill>
              <a:latin typeface="Times New Roman" pitchFamily="18" charset="0"/>
              <a:cs typeface="Times New Roman" pitchFamily="18" charset="0"/>
            </a:endParaRPr>
          </a:p>
          <a:p>
            <a:pPr algn="just">
              <a:buNone/>
            </a:pPr>
            <a:r>
              <a:rPr lang="en-US" sz="2100" dirty="0" smtClean="0">
                <a:latin typeface="Times New Roman" pitchFamily="18" charset="0"/>
                <a:cs typeface="Times New Roman" pitchFamily="18" charset="0"/>
              </a:rPr>
              <a:t>The keystone of AJAX is the </a:t>
            </a:r>
            <a:r>
              <a:rPr lang="en-US" sz="2100" dirty="0" err="1" smtClean="0">
                <a:latin typeface="Times New Roman" pitchFamily="18" charset="0"/>
                <a:cs typeface="Times New Roman" pitchFamily="18" charset="0"/>
              </a:rPr>
              <a:t>XMLHttpRequest</a:t>
            </a:r>
            <a:r>
              <a:rPr lang="en-US" sz="2100" dirty="0" smtClean="0">
                <a:latin typeface="Times New Roman" pitchFamily="18" charset="0"/>
                <a:cs typeface="Times New Roman" pitchFamily="18" charset="0"/>
              </a:rPr>
              <a:t> object.</a:t>
            </a:r>
          </a:p>
          <a:p>
            <a:pPr algn="just">
              <a:buNone/>
            </a:pPr>
            <a:r>
              <a:rPr lang="en-US" sz="2100" b="1" dirty="0" smtClean="0">
                <a:latin typeface="Times New Roman" pitchFamily="18" charset="0"/>
                <a:cs typeface="Times New Roman" pitchFamily="18" charset="0"/>
              </a:rPr>
              <a:t>The </a:t>
            </a:r>
            <a:r>
              <a:rPr lang="en-US" sz="2100" b="1" dirty="0" err="1" smtClean="0">
                <a:latin typeface="Times New Roman" pitchFamily="18" charset="0"/>
                <a:cs typeface="Times New Roman" pitchFamily="18" charset="0"/>
              </a:rPr>
              <a:t>XMLHttpRequest</a:t>
            </a:r>
            <a:r>
              <a:rPr lang="en-US" sz="2100" b="1" dirty="0" smtClean="0">
                <a:latin typeface="Times New Roman" pitchFamily="18" charset="0"/>
                <a:cs typeface="Times New Roman" pitchFamily="18" charset="0"/>
              </a:rPr>
              <a:t> Object</a:t>
            </a:r>
          </a:p>
          <a:p>
            <a:pPr lvl="1" algn="just"/>
            <a:r>
              <a:rPr lang="en-US" sz="1700" dirty="0" smtClean="0">
                <a:latin typeface="Times New Roman" pitchFamily="18" charset="0"/>
                <a:cs typeface="Times New Roman" pitchFamily="18" charset="0"/>
              </a:rPr>
              <a:t>All modern browsers support the </a:t>
            </a:r>
            <a:r>
              <a:rPr lang="en-US" sz="1700" dirty="0" err="1" smtClean="0">
                <a:latin typeface="Times New Roman" pitchFamily="18" charset="0"/>
                <a:cs typeface="Times New Roman" pitchFamily="18" charset="0"/>
              </a:rPr>
              <a:t>XMLHttpRequest</a:t>
            </a:r>
            <a:r>
              <a:rPr lang="en-US" sz="1700" dirty="0" smtClean="0">
                <a:latin typeface="Times New Roman" pitchFamily="18" charset="0"/>
                <a:cs typeface="Times New Roman" pitchFamily="18" charset="0"/>
              </a:rPr>
              <a:t> object.</a:t>
            </a:r>
          </a:p>
          <a:p>
            <a:pPr lvl="1" algn="just"/>
            <a:r>
              <a:rPr lang="en-US" sz="1700" dirty="0" smtClean="0">
                <a:latin typeface="Times New Roman" pitchFamily="18" charset="0"/>
                <a:cs typeface="Times New Roman" pitchFamily="18" charset="0"/>
              </a:rPr>
              <a:t>The </a:t>
            </a:r>
            <a:r>
              <a:rPr lang="en-US" sz="1700" dirty="0" err="1" smtClean="0">
                <a:latin typeface="Times New Roman" pitchFamily="18" charset="0"/>
                <a:cs typeface="Times New Roman" pitchFamily="18" charset="0"/>
              </a:rPr>
              <a:t>XMLHttpRequest</a:t>
            </a:r>
            <a:r>
              <a:rPr lang="en-US" sz="1700" dirty="0" smtClean="0">
                <a:latin typeface="Times New Roman" pitchFamily="18" charset="0"/>
                <a:cs typeface="Times New Roman" pitchFamily="18" charset="0"/>
              </a:rPr>
              <a:t> object can be used to exchange data with a web server behind the scenes. This means that it is possible to update parts of a web page, without reloading the whole page.</a:t>
            </a:r>
          </a:p>
          <a:p>
            <a:pPr algn="just">
              <a:buNone/>
            </a:pPr>
            <a:r>
              <a:rPr lang="en-US" sz="2100" b="1" dirty="0" smtClean="0">
                <a:latin typeface="Times New Roman" pitchFamily="18" charset="0"/>
                <a:cs typeface="Times New Roman" pitchFamily="18" charset="0"/>
              </a:rPr>
              <a:t>Create an </a:t>
            </a:r>
            <a:r>
              <a:rPr lang="en-US" sz="2100" b="1" dirty="0" err="1" smtClean="0">
                <a:latin typeface="Times New Roman" pitchFamily="18" charset="0"/>
                <a:cs typeface="Times New Roman" pitchFamily="18" charset="0"/>
              </a:rPr>
              <a:t>XMLHttpRequest</a:t>
            </a:r>
            <a:r>
              <a:rPr lang="en-US" sz="2100" b="1" dirty="0" smtClean="0">
                <a:latin typeface="Times New Roman" pitchFamily="18" charset="0"/>
                <a:cs typeface="Times New Roman" pitchFamily="18" charset="0"/>
              </a:rPr>
              <a:t> Object</a:t>
            </a:r>
          </a:p>
          <a:p>
            <a:pPr lvl="1" algn="just"/>
            <a:r>
              <a:rPr lang="en-US" sz="1700" dirty="0" smtClean="0">
                <a:latin typeface="Times New Roman" pitchFamily="18" charset="0"/>
                <a:cs typeface="Times New Roman" pitchFamily="18" charset="0"/>
              </a:rPr>
              <a:t>All modern browsers (Chrome, Firefox, IE7+, Edge, Safari, Opera) have a built-in </a:t>
            </a:r>
            <a:r>
              <a:rPr lang="en-US" sz="1700" dirty="0" err="1" smtClean="0">
                <a:latin typeface="Times New Roman" pitchFamily="18" charset="0"/>
                <a:cs typeface="Times New Roman" pitchFamily="18" charset="0"/>
              </a:rPr>
              <a:t>XMLHttpRequest</a:t>
            </a:r>
            <a:r>
              <a:rPr lang="en-US" sz="1700" dirty="0" smtClean="0">
                <a:latin typeface="Times New Roman" pitchFamily="18" charset="0"/>
                <a:cs typeface="Times New Roman" pitchFamily="18" charset="0"/>
              </a:rPr>
              <a:t> object.</a:t>
            </a:r>
          </a:p>
          <a:p>
            <a:pPr lvl="1" algn="just"/>
            <a:r>
              <a:rPr lang="en-US" sz="1700" dirty="0" smtClean="0">
                <a:latin typeface="Times New Roman" pitchFamily="18" charset="0"/>
                <a:cs typeface="Times New Roman" pitchFamily="18" charset="0"/>
              </a:rPr>
              <a:t>Syntax for creating an </a:t>
            </a:r>
            <a:r>
              <a:rPr lang="en-US" sz="1700" dirty="0" err="1" smtClean="0">
                <a:latin typeface="Times New Roman" pitchFamily="18" charset="0"/>
                <a:cs typeface="Times New Roman" pitchFamily="18" charset="0"/>
              </a:rPr>
              <a:t>XMLHttpRequest</a:t>
            </a:r>
            <a:r>
              <a:rPr lang="en-US" sz="1700" dirty="0" smtClean="0">
                <a:latin typeface="Times New Roman" pitchFamily="18" charset="0"/>
                <a:cs typeface="Times New Roman" pitchFamily="18" charset="0"/>
              </a:rPr>
              <a:t> object:</a:t>
            </a:r>
          </a:p>
          <a:p>
            <a:pPr algn="just">
              <a:buNone/>
            </a:pPr>
            <a:r>
              <a:rPr lang="en-US" sz="2100" i="1" dirty="0" smtClean="0">
                <a:latin typeface="Times New Roman" pitchFamily="18" charset="0"/>
                <a:cs typeface="Times New Roman" pitchFamily="18" charset="0"/>
              </a:rPr>
              <a:t>		</a:t>
            </a:r>
            <a:r>
              <a:rPr lang="en-US" sz="2100" i="1" dirty="0" smtClean="0">
                <a:solidFill>
                  <a:srgbClr val="0070C0"/>
                </a:solidFill>
                <a:latin typeface="Times New Roman" pitchFamily="18" charset="0"/>
                <a:cs typeface="Times New Roman" pitchFamily="18" charset="0"/>
              </a:rPr>
              <a:t>variable </a:t>
            </a:r>
            <a:r>
              <a:rPr lang="en-US" sz="2100" dirty="0" smtClean="0">
                <a:solidFill>
                  <a:srgbClr val="0070C0"/>
                </a:solidFill>
                <a:latin typeface="Times New Roman" pitchFamily="18" charset="0"/>
                <a:cs typeface="Times New Roman" pitchFamily="18" charset="0"/>
              </a:rPr>
              <a:t>= new </a:t>
            </a:r>
            <a:r>
              <a:rPr lang="en-US" sz="2100" dirty="0" err="1" smtClean="0">
                <a:solidFill>
                  <a:srgbClr val="0070C0"/>
                </a:solidFill>
                <a:latin typeface="Times New Roman" pitchFamily="18" charset="0"/>
                <a:cs typeface="Times New Roman" pitchFamily="18" charset="0"/>
              </a:rPr>
              <a:t>XMLHttpRequest</a:t>
            </a:r>
            <a:r>
              <a:rPr lang="en-US" sz="2100" dirty="0" smtClean="0">
                <a:solidFill>
                  <a:srgbClr val="0070C0"/>
                </a:solidFill>
                <a:latin typeface="Times New Roman" pitchFamily="18" charset="0"/>
                <a:cs typeface="Times New Roman" pitchFamily="18" charset="0"/>
              </a:rPr>
              <a:t>();</a:t>
            </a:r>
            <a:endParaRPr lang="en-US" sz="2100" dirty="0">
              <a:solidFill>
                <a:srgbClr val="0070C0"/>
              </a:solidFill>
              <a:latin typeface="Times New Roman" pitchFamily="18" charset="0"/>
              <a:cs typeface="Times New Roman" pitchFamily="18" charset="0"/>
            </a:endParaRPr>
          </a:p>
        </p:txBody>
      </p:sp>
      <p:sp>
        <p:nvSpPr>
          <p:cNvPr id="4" name="Rectangle 3"/>
          <p:cNvSpPr/>
          <p:nvPr/>
        </p:nvSpPr>
        <p:spPr>
          <a:xfrm>
            <a:off x="685800" y="4303455"/>
            <a:ext cx="8001000" cy="230832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b="1" dirty="0" smtClean="0"/>
              <a:t>Example</a:t>
            </a:r>
          </a:p>
          <a:p>
            <a:r>
              <a:rPr lang="en-US" dirty="0" smtClean="0"/>
              <a:t>if (</a:t>
            </a:r>
            <a:r>
              <a:rPr lang="en-US" dirty="0" err="1" smtClean="0"/>
              <a:t>window.XMLHttpRequest</a:t>
            </a:r>
            <a:r>
              <a:rPr lang="en-US" dirty="0" smtClean="0"/>
              <a:t>) {</a:t>
            </a:r>
            <a:br>
              <a:rPr lang="en-US" dirty="0" smtClean="0"/>
            </a:br>
            <a:r>
              <a:rPr lang="en-US" dirty="0" smtClean="0"/>
              <a:t>   // code for modern browsers</a:t>
            </a:r>
            <a:br>
              <a:rPr lang="en-US" dirty="0" smtClean="0"/>
            </a:br>
            <a:r>
              <a:rPr lang="en-US" dirty="0" smtClean="0"/>
              <a:t>   </a:t>
            </a:r>
            <a:r>
              <a:rPr lang="en-US" dirty="0" err="1" smtClean="0"/>
              <a:t>xmlhttp</a:t>
            </a:r>
            <a:r>
              <a:rPr lang="en-US" dirty="0" smtClean="0"/>
              <a:t> = new </a:t>
            </a:r>
            <a:r>
              <a:rPr lang="en-US" dirty="0" err="1" smtClean="0"/>
              <a:t>XMLHttpRequest</a:t>
            </a:r>
            <a:r>
              <a:rPr lang="en-US" dirty="0" smtClean="0"/>
              <a:t>();</a:t>
            </a:r>
            <a:br>
              <a:rPr lang="en-US" dirty="0" smtClean="0"/>
            </a:br>
            <a:r>
              <a:rPr lang="en-US" dirty="0" smtClean="0"/>
              <a:t> } else {</a:t>
            </a:r>
            <a:br>
              <a:rPr lang="en-US" dirty="0" smtClean="0"/>
            </a:br>
            <a:r>
              <a:rPr lang="en-US" dirty="0" smtClean="0"/>
              <a:t>   // code for old IE browsers</a:t>
            </a:r>
            <a:br>
              <a:rPr lang="en-US" dirty="0" smtClean="0"/>
            </a:br>
            <a:r>
              <a:rPr lang="en-US" dirty="0" smtClean="0"/>
              <a:t>   </a:t>
            </a:r>
            <a:r>
              <a:rPr lang="en-US" dirty="0" err="1" smtClean="0"/>
              <a:t>xmlhttp</a:t>
            </a:r>
            <a:r>
              <a:rPr lang="en-US" dirty="0" smtClean="0"/>
              <a:t> = new </a:t>
            </a:r>
            <a:r>
              <a:rPr lang="en-US" dirty="0" err="1" smtClean="0"/>
              <a:t>ActiveXObject</a:t>
            </a:r>
            <a:r>
              <a:rPr lang="en-US" dirty="0" smtClean="0"/>
              <a:t>("</a:t>
            </a:r>
            <a:r>
              <a:rPr lang="en-US" dirty="0" err="1" smtClean="0"/>
              <a:t>Microsoft.XMLHTTP</a:t>
            </a:r>
            <a:r>
              <a:rPr lang="en-US" dirty="0" smtClean="0"/>
              <a:t>");</a:t>
            </a:r>
            <a:br>
              <a:rPr lang="en-US" dirty="0" smtClean="0"/>
            </a:br>
            <a:r>
              <a:rPr lang="en-US" dirty="0" smtClean="0"/>
              <a: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81000" y="914403"/>
          <a:ext cx="8381999" cy="5714998"/>
        </p:xfrm>
        <a:graphic>
          <a:graphicData uri="http://schemas.openxmlformats.org/drawingml/2006/table">
            <a:tbl>
              <a:tblPr/>
              <a:tblGrid>
                <a:gridCol w="2933680"/>
                <a:gridCol w="5448319"/>
              </a:tblGrid>
              <a:tr h="404091">
                <a:tc>
                  <a:txBody>
                    <a:bodyPr/>
                    <a:lstStyle/>
                    <a:p>
                      <a:pPr algn="l" fontAlgn="t"/>
                      <a:r>
                        <a:rPr lang="en-US" sz="1600" b="1" dirty="0">
                          <a:latin typeface="+mn-lt"/>
                        </a:rPr>
                        <a:t>Method</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latin typeface="+mn-lt"/>
                        </a:rPr>
                        <a:t>Description</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04091">
                <a:tc>
                  <a:txBody>
                    <a:bodyPr/>
                    <a:lstStyle/>
                    <a:p>
                      <a:pPr algn="l" fontAlgn="t"/>
                      <a:r>
                        <a:rPr lang="en-US" sz="1600" dirty="0">
                          <a:latin typeface="+mn-lt"/>
                        </a:rPr>
                        <a:t>new </a:t>
                      </a:r>
                      <a:r>
                        <a:rPr lang="en-US" sz="1600" dirty="0" err="1">
                          <a:latin typeface="+mn-lt"/>
                        </a:rPr>
                        <a:t>XMLHttpRequest</a:t>
                      </a:r>
                      <a:r>
                        <a:rPr lang="en-US" sz="1600" dirty="0">
                          <a:latin typeface="+mn-lt"/>
                        </a:rPr>
                        <a: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dirty="0">
                          <a:latin typeface="+mn-lt"/>
                        </a:rPr>
                        <a:t>Creates a new </a:t>
                      </a:r>
                      <a:r>
                        <a:rPr lang="en-US" sz="1600" dirty="0" err="1">
                          <a:latin typeface="+mn-lt"/>
                        </a:rPr>
                        <a:t>XMLHttpRequest</a:t>
                      </a:r>
                      <a:r>
                        <a:rPr lang="en-US" sz="1600" dirty="0">
                          <a:latin typeface="+mn-lt"/>
                        </a:rPr>
                        <a:t> object</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04091">
                <a:tc>
                  <a:txBody>
                    <a:bodyPr/>
                    <a:lstStyle/>
                    <a:p>
                      <a:pPr algn="l" fontAlgn="t"/>
                      <a:r>
                        <a:rPr lang="en-US" sz="1600" dirty="0">
                          <a:latin typeface="+mn-lt"/>
                        </a:rPr>
                        <a:t>abort()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a:latin typeface="+mn-lt"/>
                        </a:rPr>
                        <a:t>Cancels the current request</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04091">
                <a:tc>
                  <a:txBody>
                    <a:bodyPr/>
                    <a:lstStyle/>
                    <a:p>
                      <a:pPr algn="l" fontAlgn="t"/>
                      <a:r>
                        <a:rPr lang="en-US" sz="1600" dirty="0" err="1">
                          <a:latin typeface="+mn-lt"/>
                        </a:rPr>
                        <a:t>getAllResponseHeaders</a:t>
                      </a:r>
                      <a:r>
                        <a:rPr lang="en-US" sz="1600" dirty="0">
                          <a:latin typeface="+mn-lt"/>
                        </a:rPr>
                        <a: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a:latin typeface="+mn-lt"/>
                        </a:rPr>
                        <a:t>Returns header information</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04091">
                <a:tc>
                  <a:txBody>
                    <a:bodyPr/>
                    <a:lstStyle/>
                    <a:p>
                      <a:pPr algn="l" fontAlgn="t"/>
                      <a:r>
                        <a:rPr lang="en-US" sz="1600" dirty="0" err="1">
                          <a:latin typeface="+mn-lt"/>
                        </a:rPr>
                        <a:t>getResponseHeader</a:t>
                      </a:r>
                      <a:r>
                        <a:rPr lang="en-US" sz="1600" dirty="0">
                          <a:latin typeface="+mn-lt"/>
                        </a:rPr>
                        <a: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a:latin typeface="+mn-lt"/>
                        </a:rPr>
                        <a:t>Returns specific header information</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962726">
                <a:tc>
                  <a:txBody>
                    <a:bodyPr/>
                    <a:lstStyle/>
                    <a:p>
                      <a:pPr algn="l" fontAlgn="t"/>
                      <a:r>
                        <a:rPr lang="en-US" sz="1600" dirty="0">
                          <a:latin typeface="+mn-lt"/>
                        </a:rPr>
                        <a:t>open(</a:t>
                      </a:r>
                      <a:r>
                        <a:rPr lang="en-US" sz="1600" i="1" dirty="0">
                          <a:latin typeface="+mn-lt"/>
                        </a:rPr>
                        <a:t>method, </a:t>
                      </a:r>
                      <a:r>
                        <a:rPr lang="en-US" sz="1600" i="1" dirty="0" err="1">
                          <a:latin typeface="+mn-lt"/>
                        </a:rPr>
                        <a:t>url</a:t>
                      </a:r>
                      <a:r>
                        <a:rPr lang="en-US" sz="1600" i="1" dirty="0">
                          <a:latin typeface="+mn-lt"/>
                        </a:rPr>
                        <a:t>, </a:t>
                      </a:r>
                      <a:r>
                        <a:rPr lang="en-US" sz="1600" i="1" dirty="0" err="1">
                          <a:latin typeface="+mn-lt"/>
                        </a:rPr>
                        <a:t>async</a:t>
                      </a:r>
                      <a:r>
                        <a:rPr lang="en-US" sz="1600" i="1" dirty="0">
                          <a:latin typeface="+mn-lt"/>
                        </a:rPr>
                        <a:t>, user, </a:t>
                      </a:r>
                      <a:r>
                        <a:rPr lang="en-US" sz="1600" i="1" dirty="0" err="1">
                          <a:latin typeface="+mn-lt"/>
                        </a:rPr>
                        <a:t>psw</a:t>
                      </a:r>
                      <a:r>
                        <a:rPr lang="en-US" sz="1600" dirty="0">
                          <a:latin typeface="+mn-lt"/>
                        </a:rPr>
                        <a: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dirty="0">
                          <a:latin typeface="+mn-lt"/>
                        </a:rPr>
                        <a:t>Specifies the request</a:t>
                      </a:r>
                      <a:br>
                        <a:rPr lang="en-US" sz="1600" dirty="0">
                          <a:latin typeface="+mn-lt"/>
                        </a:rPr>
                      </a:br>
                      <a:r>
                        <a:rPr lang="en-US" sz="1600" dirty="0">
                          <a:latin typeface="+mn-lt"/>
                        </a:rPr>
                        <a:t/>
                      </a:r>
                      <a:br>
                        <a:rPr lang="en-US" sz="1600" dirty="0">
                          <a:latin typeface="+mn-lt"/>
                        </a:rPr>
                      </a:br>
                      <a:r>
                        <a:rPr lang="en-US" sz="1600" i="1" dirty="0">
                          <a:latin typeface="+mn-lt"/>
                        </a:rPr>
                        <a:t>method</a:t>
                      </a:r>
                      <a:r>
                        <a:rPr lang="en-US" sz="1600" dirty="0">
                          <a:latin typeface="+mn-lt"/>
                        </a:rPr>
                        <a:t>: the request type GET or POST</a:t>
                      </a:r>
                      <a:br>
                        <a:rPr lang="en-US" sz="1600" dirty="0">
                          <a:latin typeface="+mn-lt"/>
                        </a:rPr>
                      </a:br>
                      <a:r>
                        <a:rPr lang="en-US" sz="1600" i="1" dirty="0" err="1">
                          <a:latin typeface="+mn-lt"/>
                        </a:rPr>
                        <a:t>url</a:t>
                      </a:r>
                      <a:r>
                        <a:rPr lang="en-US" sz="1600" dirty="0">
                          <a:latin typeface="+mn-lt"/>
                        </a:rPr>
                        <a:t>: the file location</a:t>
                      </a:r>
                      <a:br>
                        <a:rPr lang="en-US" sz="1600" dirty="0">
                          <a:latin typeface="+mn-lt"/>
                        </a:rPr>
                      </a:br>
                      <a:r>
                        <a:rPr lang="en-US" sz="1600" i="1" dirty="0" err="1">
                          <a:latin typeface="+mn-lt"/>
                        </a:rPr>
                        <a:t>async</a:t>
                      </a:r>
                      <a:r>
                        <a:rPr lang="en-US" sz="1600" dirty="0">
                          <a:latin typeface="+mn-lt"/>
                        </a:rPr>
                        <a:t>: true (asynchronous) or false (synchronous)</a:t>
                      </a:r>
                      <a:br>
                        <a:rPr lang="en-US" sz="1600" dirty="0">
                          <a:latin typeface="+mn-lt"/>
                        </a:rPr>
                      </a:br>
                      <a:r>
                        <a:rPr lang="en-US" sz="1600" i="1" dirty="0">
                          <a:latin typeface="+mn-lt"/>
                        </a:rPr>
                        <a:t>user</a:t>
                      </a:r>
                      <a:r>
                        <a:rPr lang="en-US" sz="1600" dirty="0">
                          <a:latin typeface="+mn-lt"/>
                        </a:rPr>
                        <a:t>: optional user name</a:t>
                      </a:r>
                      <a:br>
                        <a:rPr lang="en-US" sz="1600" dirty="0">
                          <a:latin typeface="+mn-lt"/>
                        </a:rPr>
                      </a:br>
                      <a:r>
                        <a:rPr lang="en-US" sz="1600" i="1" dirty="0" err="1">
                          <a:latin typeface="+mn-lt"/>
                        </a:rPr>
                        <a:t>psw</a:t>
                      </a:r>
                      <a:r>
                        <a:rPr lang="en-US" sz="1600" dirty="0">
                          <a:latin typeface="+mn-lt"/>
                        </a:rPr>
                        <a:t>: optional password</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663863">
                <a:tc>
                  <a:txBody>
                    <a:bodyPr/>
                    <a:lstStyle/>
                    <a:p>
                      <a:pPr algn="l" fontAlgn="t"/>
                      <a:r>
                        <a:rPr lang="en-US" sz="1600">
                          <a:latin typeface="+mn-lt"/>
                        </a:rPr>
                        <a:t>send()</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dirty="0">
                          <a:latin typeface="+mn-lt"/>
                        </a:rPr>
                        <a:t>Sends the request to the server</a:t>
                      </a:r>
                      <a:br>
                        <a:rPr lang="en-US" sz="1600" dirty="0">
                          <a:latin typeface="+mn-lt"/>
                        </a:rPr>
                      </a:br>
                      <a:r>
                        <a:rPr lang="en-US" sz="1600" dirty="0">
                          <a:latin typeface="+mn-lt"/>
                        </a:rPr>
                        <a:t>Used for GET requests</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63863">
                <a:tc>
                  <a:txBody>
                    <a:bodyPr/>
                    <a:lstStyle/>
                    <a:p>
                      <a:pPr algn="l" fontAlgn="t"/>
                      <a:r>
                        <a:rPr lang="en-US" sz="1600">
                          <a:latin typeface="+mn-lt"/>
                        </a:rPr>
                        <a:t>send(</a:t>
                      </a:r>
                      <a:r>
                        <a:rPr lang="en-US" sz="1600" i="1">
                          <a:latin typeface="+mn-lt"/>
                        </a:rPr>
                        <a:t>string</a:t>
                      </a:r>
                      <a:r>
                        <a:rPr lang="en-US" sz="1600">
                          <a:latin typeface="+mn-lt"/>
                        </a:rPr>
                        <a:t>)</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dirty="0">
                          <a:latin typeface="+mn-lt"/>
                        </a:rPr>
                        <a:t>Sends the request to the server.</a:t>
                      </a:r>
                      <a:br>
                        <a:rPr lang="en-US" sz="1600" dirty="0">
                          <a:latin typeface="+mn-lt"/>
                        </a:rPr>
                      </a:br>
                      <a:r>
                        <a:rPr lang="en-US" sz="1600" dirty="0">
                          <a:latin typeface="+mn-lt"/>
                        </a:rPr>
                        <a:t>Used for POST requests</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04091">
                <a:tc>
                  <a:txBody>
                    <a:bodyPr/>
                    <a:lstStyle/>
                    <a:p>
                      <a:pPr algn="l" fontAlgn="t"/>
                      <a:r>
                        <a:rPr lang="en-US" sz="1600">
                          <a:latin typeface="+mn-lt"/>
                        </a:rPr>
                        <a:t>setRequestHeader()</a:t>
                      </a:r>
                    </a:p>
                  </a:txBody>
                  <a:tcPr marL="102626"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dirty="0">
                          <a:latin typeface="+mn-lt"/>
                        </a:rPr>
                        <a:t>Adds a label/value pair to the header to be sent</a:t>
                      </a:r>
                    </a:p>
                  </a:txBody>
                  <a:tcPr marL="51313" marR="51313" marT="51313" marB="5131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83969" name="Rectangle 1"/>
          <p:cNvSpPr>
            <a:spLocks noChangeArrowheads="1"/>
          </p:cNvSpPr>
          <p:nvPr/>
        </p:nvSpPr>
        <p:spPr bwMode="auto">
          <a:xfrm>
            <a:off x="304800" y="58940"/>
            <a:ext cx="5703484" cy="948921"/>
          </a:xfrm>
          <a:prstGeom prst="rect">
            <a:avLst/>
          </a:prstGeom>
          <a:solidFill>
            <a:srgbClr val="FFFFFF"/>
          </a:solidFill>
          <a:ln w="9525">
            <a:noFill/>
            <a:miter lim="800000"/>
            <a:headEnd/>
            <a:tailEnd/>
          </a:ln>
          <a:effectLst/>
        </p:spPr>
        <p:txBody>
          <a:bodyPr vert="horz" wrap="non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C00000"/>
                </a:solidFill>
                <a:effectLst/>
                <a:latin typeface="Times New Roman" pitchFamily="18" charset="0"/>
                <a:cs typeface="Times New Roman" pitchFamily="18" charset="0"/>
              </a:rPr>
              <a:t>XMLHttpRequest</a:t>
            </a:r>
            <a:r>
              <a:rPr kumimoji="0" lang="en-US" sz="3200" b="0" i="0" u="none" strike="noStrike" cap="none" normalizeH="0" baseline="0" dirty="0" smtClean="0">
                <a:ln>
                  <a:noFill/>
                </a:ln>
                <a:solidFill>
                  <a:srgbClr val="C00000"/>
                </a:solidFill>
                <a:effectLst/>
                <a:latin typeface="Times New Roman" pitchFamily="18" charset="0"/>
                <a:cs typeface="Times New Roman" pitchFamily="18" charset="0"/>
              </a:rPr>
              <a:t> Object Methods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457200" y="1066799"/>
          <a:ext cx="8381999" cy="5486400"/>
        </p:xfrm>
        <a:graphic>
          <a:graphicData uri="http://schemas.openxmlformats.org/drawingml/2006/table">
            <a:tbl>
              <a:tblPr/>
              <a:tblGrid>
                <a:gridCol w="2933679"/>
                <a:gridCol w="5448320"/>
              </a:tblGrid>
              <a:tr h="408006">
                <a:tc>
                  <a:txBody>
                    <a:bodyPr/>
                    <a:lstStyle/>
                    <a:p>
                      <a:pPr algn="l" fontAlgn="t"/>
                      <a:r>
                        <a:rPr lang="en-US" sz="1600" b="1" dirty="0"/>
                        <a:t>Property</a:t>
                      </a:r>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b="1" dirty="0"/>
                        <a:t>Description</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62486">
                <a:tc>
                  <a:txBody>
                    <a:bodyPr/>
                    <a:lstStyle/>
                    <a:p>
                      <a:pPr algn="l" fontAlgn="t"/>
                      <a:r>
                        <a:rPr lang="en-US" sz="1600" dirty="0" err="1"/>
                        <a:t>onreadystatechange</a:t>
                      </a:r>
                      <a:endParaRPr lang="en-US" sz="1600" dirty="0"/>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a:t>Defines a function to be called when the readyState property changes</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1727938">
                <a:tc>
                  <a:txBody>
                    <a:bodyPr/>
                    <a:lstStyle/>
                    <a:p>
                      <a:pPr algn="l" fontAlgn="t"/>
                      <a:r>
                        <a:rPr lang="en-US" sz="1600" dirty="0" err="1"/>
                        <a:t>readyState</a:t>
                      </a:r>
                      <a:endParaRPr lang="en-US" sz="1600" dirty="0"/>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dirty="0"/>
                        <a:t>Holds the status of the </a:t>
                      </a:r>
                      <a:r>
                        <a:rPr lang="en-US" sz="1600" dirty="0" err="1"/>
                        <a:t>XMLHttpRequest</a:t>
                      </a:r>
                      <a:r>
                        <a:rPr lang="en-US" sz="1600" dirty="0"/>
                        <a:t>.</a:t>
                      </a:r>
                      <a:br>
                        <a:rPr lang="en-US" sz="1600" dirty="0"/>
                      </a:br>
                      <a:r>
                        <a:rPr lang="en-US" sz="1600" dirty="0"/>
                        <a:t>0: request not initialized</a:t>
                      </a:r>
                      <a:br>
                        <a:rPr lang="en-US" sz="1600" dirty="0"/>
                      </a:br>
                      <a:r>
                        <a:rPr lang="en-US" sz="1600" dirty="0"/>
                        <a:t>1: server connection established</a:t>
                      </a:r>
                      <a:br>
                        <a:rPr lang="en-US" sz="1600" dirty="0"/>
                      </a:br>
                      <a:r>
                        <a:rPr lang="en-US" sz="1600" dirty="0"/>
                        <a:t>2: request received</a:t>
                      </a:r>
                      <a:br>
                        <a:rPr lang="en-US" sz="1600" dirty="0"/>
                      </a:br>
                      <a:r>
                        <a:rPr lang="en-US" sz="1600" dirty="0"/>
                        <a:t>3: processing request</a:t>
                      </a:r>
                      <a:br>
                        <a:rPr lang="en-US" sz="1600" dirty="0"/>
                      </a:br>
                      <a:r>
                        <a:rPr lang="en-US" sz="1600" dirty="0"/>
                        <a:t>4: request finished and response is ready</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408006">
                <a:tc>
                  <a:txBody>
                    <a:bodyPr/>
                    <a:lstStyle/>
                    <a:p>
                      <a:pPr algn="l" fontAlgn="t"/>
                      <a:r>
                        <a:rPr lang="en-US" sz="1600"/>
                        <a:t>responseText</a:t>
                      </a:r>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dirty="0"/>
                        <a:t>Returns the response data as a string</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08006">
                <a:tc>
                  <a:txBody>
                    <a:bodyPr/>
                    <a:lstStyle/>
                    <a:p>
                      <a:pPr algn="l" fontAlgn="t"/>
                      <a:r>
                        <a:rPr lang="en-US" sz="1600"/>
                        <a:t>responseXML</a:t>
                      </a:r>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600"/>
                        <a:t>Returns the response data as XML data</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1463952">
                <a:tc>
                  <a:txBody>
                    <a:bodyPr/>
                    <a:lstStyle/>
                    <a:p>
                      <a:pPr algn="l" fontAlgn="t"/>
                      <a:r>
                        <a:rPr lang="en-US" sz="1600"/>
                        <a:t>status</a:t>
                      </a:r>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c>
                  <a:txBody>
                    <a:bodyPr/>
                    <a:lstStyle/>
                    <a:p>
                      <a:pPr algn="l" fontAlgn="t"/>
                      <a:r>
                        <a:rPr lang="en-US" sz="1600" dirty="0"/>
                        <a:t>Returns the status-number of a request</a:t>
                      </a:r>
                      <a:br>
                        <a:rPr lang="en-US" sz="1600" dirty="0"/>
                      </a:br>
                      <a:r>
                        <a:rPr lang="en-US" sz="1600" dirty="0"/>
                        <a:t>200: "OK"</a:t>
                      </a:r>
                      <a:br>
                        <a:rPr lang="en-US" sz="1600" dirty="0"/>
                      </a:br>
                      <a:r>
                        <a:rPr lang="en-US" sz="1600" dirty="0"/>
                        <a:t>403: "Forbidden"</a:t>
                      </a:r>
                      <a:br>
                        <a:rPr lang="en-US" sz="1600" dirty="0"/>
                      </a:br>
                      <a:r>
                        <a:rPr lang="en-US" sz="1600" dirty="0"/>
                        <a:t>404: "Not Found"</a:t>
                      </a:r>
                      <a:br>
                        <a:rPr lang="en-US" sz="1600" dirty="0"/>
                      </a:br>
                      <a:r>
                        <a:rPr lang="en-US" sz="1600" dirty="0"/>
                        <a:t>For a complete list go to the </a:t>
                      </a:r>
                      <a:r>
                        <a:rPr lang="en-US" sz="1600" dirty="0">
                          <a:hlinkClick r:id="rId3"/>
                        </a:rPr>
                        <a:t>Http Messages Reference</a:t>
                      </a:r>
                      <a:endParaRPr lang="en-US" sz="1600" dirty="0"/>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1F1F1"/>
                    </a:solidFill>
                  </a:tcPr>
                </a:tc>
              </a:tr>
              <a:tr h="408006">
                <a:tc>
                  <a:txBody>
                    <a:bodyPr/>
                    <a:lstStyle/>
                    <a:p>
                      <a:pPr algn="l" fontAlgn="t"/>
                      <a:r>
                        <a:rPr lang="en-US" sz="1600"/>
                        <a:t>statusText</a:t>
                      </a:r>
                    </a:p>
                  </a:txBody>
                  <a:tcPr marL="108085"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1600" dirty="0"/>
                        <a:t>Returns the status-text (e.g. "OK" or "Not Found")</a:t>
                      </a:r>
                    </a:p>
                  </a:txBody>
                  <a:tcPr marL="54043" marR="54043" marT="54043" marB="5404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r>
            </a:tbl>
          </a:graphicData>
        </a:graphic>
      </p:graphicFrame>
      <p:sp>
        <p:nvSpPr>
          <p:cNvPr id="53250" name="Rectangle 2"/>
          <p:cNvSpPr>
            <a:spLocks noChangeArrowheads="1"/>
          </p:cNvSpPr>
          <p:nvPr/>
        </p:nvSpPr>
        <p:spPr bwMode="auto">
          <a:xfrm>
            <a:off x="304800" y="211340"/>
            <a:ext cx="8839200" cy="948921"/>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err="1" smtClean="0">
                <a:ln>
                  <a:noFill/>
                </a:ln>
                <a:solidFill>
                  <a:srgbClr val="C00000"/>
                </a:solidFill>
                <a:effectLst/>
                <a:latin typeface="Times New Roman" pitchFamily="18" charset="0"/>
                <a:cs typeface="Times New Roman" pitchFamily="18" charset="0"/>
              </a:rPr>
              <a:t>XMLHttpRequest</a:t>
            </a:r>
            <a:r>
              <a:rPr kumimoji="0" lang="en-US" sz="3200" b="0" i="0" u="none" strike="noStrike" cap="none" normalizeH="0" baseline="0" dirty="0" smtClean="0">
                <a:ln>
                  <a:noFill/>
                </a:ln>
                <a:solidFill>
                  <a:srgbClr val="C00000"/>
                </a:solidFill>
                <a:effectLst/>
                <a:latin typeface="Times New Roman" pitchFamily="18" charset="0"/>
                <a:cs typeface="Times New Roman" pitchFamily="18" charset="0"/>
              </a:rPr>
              <a:t> Object Properties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4038600"/>
          </a:xfrm>
        </p:spPr>
        <p:txBody>
          <a:bodyPr>
            <a:normAutofit fontScale="92500" lnSpcReduction="20000"/>
          </a:bodyPr>
          <a:lstStyle/>
          <a:p>
            <a:pPr>
              <a:buNone/>
            </a:pPr>
            <a:r>
              <a:rPr lang="en-US" dirty="0" smtClean="0">
                <a:solidFill>
                  <a:srgbClr val="C00000"/>
                </a:solidFill>
              </a:rPr>
              <a:t>AJAX - Send a Request To a Server</a:t>
            </a:r>
          </a:p>
          <a:p>
            <a:pPr>
              <a:buNone/>
            </a:pPr>
            <a:endParaRPr lang="en-US" dirty="0" smtClean="0">
              <a:solidFill>
                <a:srgbClr val="C00000"/>
              </a:solidFill>
            </a:endParaRPr>
          </a:p>
          <a:p>
            <a:pPr algn="just">
              <a:buNone/>
            </a:pPr>
            <a:r>
              <a:rPr lang="en-US" dirty="0" smtClean="0"/>
              <a:t>The </a:t>
            </a:r>
            <a:r>
              <a:rPr lang="en-US" dirty="0" err="1" smtClean="0"/>
              <a:t>XMLHttpRequest</a:t>
            </a:r>
            <a:r>
              <a:rPr lang="en-US" dirty="0" smtClean="0"/>
              <a:t> object is used to exchange data with a server.</a:t>
            </a:r>
          </a:p>
          <a:p>
            <a:pPr algn="just">
              <a:buNone/>
            </a:pPr>
            <a:endParaRPr lang="en-US" dirty="0" smtClean="0"/>
          </a:p>
          <a:p>
            <a:pPr algn="just">
              <a:buNone/>
            </a:pPr>
            <a:r>
              <a:rPr lang="en-US" u="sng" dirty="0" smtClean="0"/>
              <a:t>Send a Request To a Server</a:t>
            </a:r>
          </a:p>
          <a:p>
            <a:pPr algn="just"/>
            <a:r>
              <a:rPr lang="en-US" dirty="0" smtClean="0"/>
              <a:t>To send a request to a server, we use the open() and send() methods of the </a:t>
            </a:r>
            <a:r>
              <a:rPr lang="en-US" dirty="0" err="1" smtClean="0"/>
              <a:t>XMLHttpRequest</a:t>
            </a:r>
            <a:r>
              <a:rPr lang="en-US" dirty="0" smtClean="0"/>
              <a:t> object:</a:t>
            </a:r>
          </a:p>
          <a:p>
            <a:pPr>
              <a:buNone/>
            </a:pPr>
            <a:endParaRPr lang="en-US" b="1" dirty="0" smtClean="0">
              <a:solidFill>
                <a:srgbClr val="C00000"/>
              </a:solidFill>
            </a:endParaRPr>
          </a:p>
          <a:p>
            <a:endParaRPr lang="en-US" dirty="0"/>
          </a:p>
        </p:txBody>
      </p:sp>
      <p:sp>
        <p:nvSpPr>
          <p:cNvPr id="4" name="Rectangle 3"/>
          <p:cNvSpPr/>
          <p:nvPr/>
        </p:nvSpPr>
        <p:spPr>
          <a:xfrm>
            <a:off x="1981200" y="5181600"/>
            <a:ext cx="5486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err="1" smtClean="0"/>
              <a:t>xhttp.open</a:t>
            </a:r>
            <a:r>
              <a:rPr lang="en-US" sz="2400" dirty="0" smtClean="0"/>
              <a:t>("GET", "ajax_info.txt", true);</a:t>
            </a:r>
            <a:br>
              <a:rPr lang="en-US" sz="2400" dirty="0" smtClean="0"/>
            </a:br>
            <a:r>
              <a:rPr lang="en-US" sz="2400" dirty="0" err="1" smtClean="0"/>
              <a:t>xhttp.send</a:t>
            </a:r>
            <a:r>
              <a:rPr lang="en-US" sz="2400" dirty="0" smtClean="0"/>
              <a:t>();</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lstStyle/>
          <a:p>
            <a:pPr>
              <a:buNone/>
            </a:pPr>
            <a:r>
              <a:rPr lang="en-US" dirty="0" smtClean="0">
                <a:solidFill>
                  <a:srgbClr val="C00000"/>
                </a:solidFill>
              </a:rPr>
              <a:t>AJAX - Server Response</a:t>
            </a:r>
          </a:p>
          <a:p>
            <a:pPr algn="just"/>
            <a:r>
              <a:rPr lang="en-US" dirty="0" smtClean="0"/>
              <a:t>The </a:t>
            </a:r>
            <a:r>
              <a:rPr lang="en-US" dirty="0" err="1" smtClean="0"/>
              <a:t>onreadystatechange</a:t>
            </a:r>
            <a:r>
              <a:rPr lang="en-US" dirty="0" smtClean="0"/>
              <a:t> Property</a:t>
            </a:r>
          </a:p>
          <a:p>
            <a:pPr algn="just"/>
            <a:r>
              <a:rPr lang="en-US" dirty="0" smtClean="0"/>
              <a:t>The </a:t>
            </a:r>
            <a:r>
              <a:rPr lang="en-US" dirty="0" err="1" smtClean="0"/>
              <a:t>readyState</a:t>
            </a:r>
            <a:r>
              <a:rPr lang="en-US" dirty="0" smtClean="0"/>
              <a:t> property holds the status of the </a:t>
            </a:r>
            <a:r>
              <a:rPr lang="en-US" dirty="0" err="1" smtClean="0"/>
              <a:t>XMLHttpRequest</a:t>
            </a:r>
            <a:r>
              <a:rPr lang="en-US" dirty="0" smtClean="0"/>
              <a:t>.</a:t>
            </a:r>
          </a:p>
          <a:p>
            <a:pPr algn="just"/>
            <a:r>
              <a:rPr lang="en-US" dirty="0" smtClean="0"/>
              <a:t>The </a:t>
            </a:r>
            <a:r>
              <a:rPr lang="en-US" dirty="0" err="1" smtClean="0"/>
              <a:t>onreadystatechange</a:t>
            </a:r>
            <a:r>
              <a:rPr lang="en-US" dirty="0" smtClean="0"/>
              <a:t> property defines a function to be executed when the </a:t>
            </a:r>
            <a:r>
              <a:rPr lang="en-US" dirty="0" err="1" smtClean="0"/>
              <a:t>readyState</a:t>
            </a:r>
            <a:r>
              <a:rPr lang="en-US" dirty="0" smtClean="0"/>
              <a:t> changes.</a:t>
            </a:r>
          </a:p>
          <a:p>
            <a:pPr algn="just"/>
            <a:r>
              <a:rPr lang="en-US" dirty="0" smtClean="0"/>
              <a:t>The status property and the </a:t>
            </a:r>
            <a:r>
              <a:rPr lang="en-US" dirty="0" err="1" smtClean="0"/>
              <a:t>statusText</a:t>
            </a:r>
            <a:r>
              <a:rPr lang="en-US" dirty="0" smtClean="0"/>
              <a:t> property holds the status of the </a:t>
            </a:r>
            <a:r>
              <a:rPr lang="en-US" dirty="0" err="1" smtClean="0"/>
              <a:t>XMLHttpRequest</a:t>
            </a:r>
            <a:r>
              <a:rPr lang="en-US" dirty="0" smtClean="0"/>
              <a:t> object.</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04800"/>
            <a:ext cx="3026213" cy="523220"/>
          </a:xfrm>
          <a:prstGeom prst="rect">
            <a:avLst/>
          </a:prstGeom>
        </p:spPr>
        <p:txBody>
          <a:bodyPr wrap="none">
            <a:spAutoFit/>
          </a:bodyPr>
          <a:lstStyle/>
          <a:p>
            <a:r>
              <a:rPr lang="en-US" sz="2800" b="1" dirty="0" smtClean="0">
                <a:solidFill>
                  <a:srgbClr val="C00000"/>
                </a:solidFill>
              </a:rPr>
              <a:t>AJAX XML Example</a:t>
            </a:r>
            <a:endParaRPr lang="en-US" sz="2800" b="1" dirty="0">
              <a:solidFill>
                <a:srgbClr val="C00000"/>
              </a:solidFill>
            </a:endParaRPr>
          </a:p>
        </p:txBody>
      </p:sp>
      <p:sp>
        <p:nvSpPr>
          <p:cNvPr id="3" name="Rectangle 2"/>
          <p:cNvSpPr/>
          <p:nvPr/>
        </p:nvSpPr>
        <p:spPr>
          <a:xfrm>
            <a:off x="457200" y="990600"/>
            <a:ext cx="8305800" cy="400110"/>
          </a:xfrm>
          <a:prstGeom prst="rect">
            <a:avLst/>
          </a:prstGeom>
        </p:spPr>
        <p:txBody>
          <a:bodyPr wrap="square">
            <a:spAutoFit/>
          </a:bodyPr>
          <a:lstStyle/>
          <a:p>
            <a:r>
              <a:rPr lang="en-US" sz="2000" dirty="0" smtClean="0"/>
              <a:t>AJAX can be used for interactive communication with an XML file.</a:t>
            </a:r>
            <a:endParaRPr lang="en-US" sz="2000" dirty="0"/>
          </a:p>
        </p:txBody>
      </p:sp>
      <p:sp>
        <p:nvSpPr>
          <p:cNvPr id="84993" name="Rectangle 1"/>
          <p:cNvSpPr>
            <a:spLocks noChangeArrowheads="1"/>
          </p:cNvSpPr>
          <p:nvPr/>
        </p:nvSpPr>
        <p:spPr bwMode="auto">
          <a:xfrm>
            <a:off x="304800" y="1554040"/>
            <a:ext cx="8610600" cy="5165460"/>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cs typeface="Segoe UI" pitchFamily="34" charset="0"/>
              </a:rPr>
              <a:t>Example Explained</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When a user clicks on the "Get CD info" button above, the </a:t>
            </a:r>
            <a:r>
              <a:rPr kumimoji="0" lang="en-US" b="0" i="0" u="none" strike="noStrike" cap="none" normalizeH="0" baseline="0" dirty="0" err="1" smtClean="0">
                <a:ln>
                  <a:noFill/>
                </a:ln>
                <a:solidFill>
                  <a:srgbClr val="DC143C"/>
                </a:solidFill>
                <a:effectLst/>
                <a:cs typeface="Consolas" pitchFamily="49" charset="0"/>
              </a:rPr>
              <a:t>loadDoc</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 is executed.</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The </a:t>
            </a:r>
            <a:r>
              <a:rPr kumimoji="0" lang="en-US" b="0" i="0" u="none" strike="noStrike" cap="none" normalizeH="0" baseline="0" dirty="0" err="1" smtClean="0">
                <a:ln>
                  <a:noFill/>
                </a:ln>
                <a:solidFill>
                  <a:srgbClr val="DC143C"/>
                </a:solidFill>
                <a:effectLst/>
                <a:cs typeface="Consolas" pitchFamily="49" charset="0"/>
              </a:rPr>
              <a:t>loadDoc</a:t>
            </a:r>
            <a:r>
              <a:rPr kumimoji="0" lang="en-US" b="0" i="0" u="none" strike="noStrike" cap="none" normalizeH="0" baseline="0" dirty="0" smtClean="0">
                <a:ln>
                  <a:noFill/>
                </a:ln>
                <a:solidFill>
                  <a:srgbClr val="DC143C"/>
                </a:solidFill>
                <a:effectLst/>
                <a:cs typeface="Consolas" pitchFamily="49" charset="0"/>
              </a:rPr>
              <a:t>()</a:t>
            </a:r>
            <a:r>
              <a:rPr kumimoji="0" lang="en-US" b="0" i="0" u="none" strike="noStrike" cap="none" normalizeH="0" baseline="0" dirty="0" smtClean="0">
                <a:ln>
                  <a:noFill/>
                </a:ln>
                <a:solidFill>
                  <a:srgbClr val="000000"/>
                </a:solidFill>
                <a:effectLst/>
                <a:cs typeface="Arial" pitchFamily="34" charset="0"/>
              </a:rPr>
              <a:t> function creates an </a:t>
            </a:r>
            <a:r>
              <a:rPr kumimoji="0" lang="en-US" b="0" i="0" u="none" strike="noStrike" cap="none" normalizeH="0" baseline="0" dirty="0" err="1" smtClean="0">
                <a:ln>
                  <a:noFill/>
                </a:ln>
                <a:solidFill>
                  <a:srgbClr val="DC143C"/>
                </a:solidFill>
                <a:effectLst/>
                <a:cs typeface="Consolas" pitchFamily="49" charset="0"/>
              </a:rPr>
              <a:t>XMLHttpRequest</a:t>
            </a:r>
            <a:r>
              <a:rPr kumimoji="0" lang="en-US" b="0" i="0" u="none" strike="noStrike" cap="none" normalizeH="0" baseline="0" dirty="0" smtClean="0">
                <a:ln>
                  <a:noFill/>
                </a:ln>
                <a:solidFill>
                  <a:srgbClr val="000000"/>
                </a:solidFill>
                <a:effectLst/>
                <a:cs typeface="Arial" pitchFamily="34" charset="0"/>
              </a:rPr>
              <a:t> object, adds the function to be executed when the server response is ready, and sends the request off to the server.</a:t>
            </a:r>
            <a:endParaRPr kumimoji="0" lang="en-US"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cs typeface="Arial" pitchFamily="34" charset="0"/>
              </a:rPr>
              <a:t>When the server response is ready, an HTML table is built, nodes (elements) are extracted from the XML file, and it finally updates the element "demo" with the HTML table filled with XML data:</a:t>
            </a:r>
            <a:endParaRPr kumimoji="0" lang="en-US" b="0" i="0" u="none" strike="noStrike" cap="none" normalizeH="0" baseline="0" dirty="0" smtClean="0">
              <a:ln>
                <a:noFill/>
              </a:ln>
              <a:solidFill>
                <a:schemeClr val="tx1"/>
              </a:solidFill>
              <a:effectLst/>
              <a:cs typeface="Arial" pitchFamily="34" charset="0"/>
            </a:endParaRPr>
          </a:p>
          <a:p>
            <a:pPr lvl="1" eaLnBrk="0" fontAlgn="base" hangingPunct="0">
              <a:spcBef>
                <a:spcPct val="0"/>
              </a:spcBef>
              <a:spcAft>
                <a:spcPct val="0"/>
              </a:spcAft>
            </a:pPr>
            <a:r>
              <a:rPr kumimoji="0" lang="en-US" b="0" i="0" u="none" strike="noStrike" cap="none" normalizeH="0" baseline="0" dirty="0" smtClean="0">
                <a:ln>
                  <a:noFill/>
                </a:ln>
                <a:solidFill>
                  <a:srgbClr val="0000CD"/>
                </a:solidFill>
                <a:effectLst/>
                <a:cs typeface="Consolas" pitchFamily="49" charset="0"/>
              </a:rPr>
              <a:t>function</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loadDoc</a:t>
            </a: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CD"/>
                </a:solidFill>
                <a:effectLst/>
                <a:cs typeface="Consolas" pitchFamily="49" charset="0"/>
              </a:rPr>
              <a:t>var</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xhttp</a:t>
            </a:r>
            <a:r>
              <a:rPr kumimoji="0" lang="en-US" b="0" i="0" u="none" strike="noStrike" cap="none" normalizeH="0" baseline="0" dirty="0" smtClean="0">
                <a:ln>
                  <a:noFill/>
                </a:ln>
                <a:solidFill>
                  <a:srgbClr val="000000"/>
                </a:solidFill>
                <a:effectLst/>
                <a:cs typeface="Consolas" pitchFamily="49" charset="0"/>
              </a:rPr>
              <a:t> = </a:t>
            </a:r>
            <a:r>
              <a:rPr kumimoji="0" lang="en-US" b="0" i="0" u="none" strike="noStrike" cap="none" normalizeH="0" baseline="0" dirty="0" smtClean="0">
                <a:ln>
                  <a:noFill/>
                </a:ln>
                <a:solidFill>
                  <a:srgbClr val="0000CD"/>
                </a:solidFill>
                <a:effectLst/>
                <a:cs typeface="Consolas" pitchFamily="49" charset="0"/>
              </a:rPr>
              <a:t>new</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XMLHttpRequest</a:t>
            </a: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xhttp.onreadystatechange</a:t>
            </a:r>
            <a:r>
              <a:rPr kumimoji="0" lang="en-US" b="0" i="0" u="none" strike="noStrike" cap="none" normalizeH="0" baseline="0" dirty="0" smtClean="0">
                <a:ln>
                  <a:noFill/>
                </a:ln>
                <a:solidFill>
                  <a:srgbClr val="000000"/>
                </a:solidFill>
                <a:effectLst/>
                <a:cs typeface="Consolas" pitchFamily="49" charset="0"/>
              </a:rPr>
              <a:t> = </a:t>
            </a:r>
            <a:r>
              <a:rPr kumimoji="0" lang="en-US" b="0" i="0" u="none" strike="noStrike" cap="none" normalizeH="0" baseline="0" dirty="0" smtClean="0">
                <a:ln>
                  <a:noFill/>
                </a:ln>
                <a:solidFill>
                  <a:srgbClr val="0000CD"/>
                </a:solidFill>
                <a:effectLst/>
                <a:cs typeface="Consolas" pitchFamily="49" charset="0"/>
              </a:rPr>
              <a:t>function</a:t>
            </a: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smtClean="0">
                <a:ln>
                  <a:noFill/>
                </a:ln>
                <a:solidFill>
                  <a:srgbClr val="0000CD"/>
                </a:solidFill>
                <a:effectLst/>
                <a:cs typeface="Consolas" pitchFamily="49" charset="0"/>
              </a:rPr>
              <a:t>if</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CD"/>
                </a:solidFill>
                <a:effectLst/>
                <a:cs typeface="Consolas" pitchFamily="49" charset="0"/>
              </a:rPr>
              <a:t>this</a:t>
            </a:r>
            <a:r>
              <a:rPr kumimoji="0" lang="en-US" b="0" i="0" u="none" strike="noStrike" cap="none" normalizeH="0" baseline="0" dirty="0" err="1" smtClean="0">
                <a:ln>
                  <a:noFill/>
                </a:ln>
                <a:solidFill>
                  <a:srgbClr val="000000"/>
                </a:solidFill>
                <a:effectLst/>
                <a:cs typeface="Consolas" pitchFamily="49" charset="0"/>
              </a:rPr>
              <a:t>.readyState</a:t>
            </a:r>
            <a:r>
              <a:rPr kumimoji="0" lang="en-US" b="0" i="0" u="none" strike="noStrike" cap="none" normalizeH="0" baseline="0" dirty="0" smtClean="0">
                <a:ln>
                  <a:noFill/>
                </a:ln>
                <a:solidFill>
                  <a:srgbClr val="000000"/>
                </a:solidFill>
                <a:effectLst/>
                <a:cs typeface="Consolas" pitchFamily="49" charset="0"/>
              </a:rPr>
              <a:t> == </a:t>
            </a:r>
            <a:r>
              <a:rPr kumimoji="0" lang="en-US" b="0" i="0" u="none" strike="noStrike" cap="none" normalizeH="0" baseline="0" dirty="0" smtClean="0">
                <a:ln>
                  <a:noFill/>
                </a:ln>
                <a:solidFill>
                  <a:srgbClr val="FF0000"/>
                </a:solidFill>
                <a:effectLst/>
                <a:cs typeface="Consolas" pitchFamily="49" charset="0"/>
              </a:rPr>
              <a:t>4</a:t>
            </a:r>
            <a:r>
              <a:rPr kumimoji="0" lang="en-US" b="0" i="0" u="none" strike="noStrike" cap="none" normalizeH="0" baseline="0" dirty="0" smtClean="0">
                <a:ln>
                  <a:noFill/>
                </a:ln>
                <a:solidFill>
                  <a:srgbClr val="000000"/>
                </a:solidFill>
                <a:effectLst/>
                <a:cs typeface="Consolas" pitchFamily="49" charset="0"/>
              </a:rPr>
              <a:t> &amp;&amp; </a:t>
            </a:r>
            <a:r>
              <a:rPr kumimoji="0" lang="en-US" b="0" i="0" u="none" strike="noStrike" cap="none" normalizeH="0" baseline="0" dirty="0" err="1" smtClean="0">
                <a:ln>
                  <a:noFill/>
                </a:ln>
                <a:solidFill>
                  <a:srgbClr val="0000CD"/>
                </a:solidFill>
                <a:effectLst/>
                <a:cs typeface="Consolas" pitchFamily="49" charset="0"/>
              </a:rPr>
              <a:t>this</a:t>
            </a:r>
            <a:r>
              <a:rPr kumimoji="0" lang="en-US" b="0" i="0" u="none" strike="noStrike" cap="none" normalizeH="0" baseline="0" dirty="0" err="1" smtClean="0">
                <a:ln>
                  <a:noFill/>
                </a:ln>
                <a:solidFill>
                  <a:srgbClr val="000000"/>
                </a:solidFill>
                <a:effectLst/>
                <a:cs typeface="Consolas" pitchFamily="49" charset="0"/>
              </a:rPr>
              <a:t>.status</a:t>
            </a:r>
            <a:r>
              <a:rPr kumimoji="0" lang="en-US" b="0" i="0" u="none" strike="noStrike" cap="none" normalizeH="0" baseline="0" dirty="0" smtClean="0">
                <a:ln>
                  <a:noFill/>
                </a:ln>
                <a:solidFill>
                  <a:srgbClr val="000000"/>
                </a:solidFill>
                <a:effectLst/>
                <a:cs typeface="Consolas" pitchFamily="49" charset="0"/>
              </a:rPr>
              <a:t> == </a:t>
            </a:r>
            <a:r>
              <a:rPr kumimoji="0" lang="en-US" b="0" i="0" u="none" strike="noStrike" cap="none" normalizeH="0" baseline="0" dirty="0" smtClean="0">
                <a:ln>
                  <a:noFill/>
                </a:ln>
                <a:solidFill>
                  <a:srgbClr val="FF0000"/>
                </a:solidFill>
                <a:effectLst/>
                <a:cs typeface="Consolas" pitchFamily="49" charset="0"/>
              </a:rPr>
              <a:t>200</a:t>
            </a: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myFunction</a:t>
            </a:r>
            <a:r>
              <a:rPr kumimoji="0" lang="en-US" b="0" i="0" u="none" strike="noStrike" cap="none" normalizeH="0" baseline="0" dirty="0" smtClean="0">
                <a:ln>
                  <a:noFill/>
                </a:ln>
                <a:solidFill>
                  <a:srgbClr val="000000"/>
                </a:solidFill>
                <a:effectLst/>
                <a:cs typeface="Consolas" pitchFamily="49" charset="0"/>
              </a:rPr>
              <a:t>(</a:t>
            </a:r>
            <a:r>
              <a:rPr kumimoji="0" lang="en-US" b="0" i="0" u="none" strike="noStrike" cap="none" normalizeH="0" baseline="0" dirty="0" smtClean="0">
                <a:ln>
                  <a:noFill/>
                </a:ln>
                <a:solidFill>
                  <a:srgbClr val="0000CD"/>
                </a:solidFill>
                <a:effectLst/>
                <a:cs typeface="Consolas" pitchFamily="49" charset="0"/>
              </a:rPr>
              <a:t>this</a:t>
            </a: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xhttp.open</a:t>
            </a:r>
            <a:r>
              <a:rPr kumimoji="0" lang="en-US" b="0" i="0" u="none" strike="noStrike" cap="none" normalizeH="0" baseline="0" dirty="0" smtClean="0">
                <a:ln>
                  <a:noFill/>
                </a:ln>
                <a:solidFill>
                  <a:srgbClr val="000000"/>
                </a:solidFill>
                <a:effectLst/>
                <a:cs typeface="Consolas" pitchFamily="49" charset="0"/>
              </a:rPr>
              <a:t>(</a:t>
            </a:r>
            <a:r>
              <a:rPr kumimoji="0" lang="en-US" b="0" i="0" u="none" strike="noStrike" cap="none" normalizeH="0" baseline="0" dirty="0" smtClean="0">
                <a:ln>
                  <a:noFill/>
                </a:ln>
                <a:solidFill>
                  <a:srgbClr val="A52A2A"/>
                </a:solidFill>
                <a:effectLst/>
                <a:cs typeface="Consolas" pitchFamily="49" charset="0"/>
              </a:rPr>
              <a:t>"GET"</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smtClean="0">
                <a:ln>
                  <a:noFill/>
                </a:ln>
                <a:solidFill>
                  <a:srgbClr val="A52A2A"/>
                </a:solidFill>
                <a:effectLst/>
                <a:cs typeface="Consolas" pitchFamily="49" charset="0"/>
              </a:rPr>
              <a:t>"cd_catalog.xml"</a:t>
            </a: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smtClean="0">
                <a:ln>
                  <a:noFill/>
                </a:ln>
                <a:solidFill>
                  <a:srgbClr val="0000CD"/>
                </a:solidFill>
                <a:effectLst/>
                <a:cs typeface="Consolas" pitchFamily="49" charset="0"/>
              </a:rPr>
              <a:t>true</a:t>
            </a: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  </a:t>
            </a:r>
            <a:r>
              <a:rPr kumimoji="0" lang="en-US" b="0" i="0" u="none" strike="noStrike" cap="none" normalizeH="0" baseline="0" dirty="0" err="1" smtClean="0">
                <a:ln>
                  <a:noFill/>
                </a:ln>
                <a:solidFill>
                  <a:srgbClr val="000000"/>
                </a:solidFill>
                <a:effectLst/>
                <a:cs typeface="Consolas" pitchFamily="49" charset="0"/>
              </a:rPr>
              <a:t>xhttp.send</a:t>
            </a: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r>
              <a:rPr kumimoji="0" lang="en-US" b="0" i="0" u="none" strike="noStrike" cap="none" normalizeH="0" baseline="0" dirty="0" smtClean="0">
                <a:ln>
                  <a:noFill/>
                </a:ln>
                <a:solidFill>
                  <a:srgbClr val="000000"/>
                </a:solidFill>
                <a:effectLst/>
                <a:cs typeface="Consolas" pitchFamily="49" charset="0"/>
              </a:rPr>
              <a:t>}</a:t>
            </a:r>
            <a:br>
              <a:rPr kumimoji="0" lang="en-US" b="0" i="0" u="none" strike="noStrike" cap="none" normalizeH="0" baseline="0" dirty="0" smtClean="0">
                <a:ln>
                  <a:noFill/>
                </a:ln>
                <a:solidFill>
                  <a:srgbClr val="000000"/>
                </a:solidFill>
                <a:effectLst/>
                <a:cs typeface="Consolas" pitchFamily="49" charset="0"/>
              </a:rPr>
            </a:br>
            <a:endParaRPr kumimoji="0" lang="en-U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1323439"/>
          </a:xfrm>
          <a:prstGeom prst="rect">
            <a:avLst/>
          </a:prstGeom>
        </p:spPr>
        <p:txBody>
          <a:bodyPr wrap="square">
            <a:spAutoFit/>
          </a:bodyPr>
          <a:lstStyle/>
          <a:p>
            <a:pPr algn="just"/>
            <a:r>
              <a:rPr lang="en-US" sz="2000" b="1" dirty="0" smtClean="0"/>
              <a:t>Symbol Garbage Collector</a:t>
            </a:r>
          </a:p>
          <a:p>
            <a:pPr algn="just"/>
            <a:r>
              <a:rPr lang="en-US" sz="2000" dirty="0" smtClean="0"/>
              <a:t>Passing symbols opens the possibility of several attacks in your system. The symbol garbage collector collects the symbols which prevents your system from several attacks.</a:t>
            </a:r>
            <a:endParaRPr lang="en-US" sz="2000" dirty="0"/>
          </a:p>
        </p:txBody>
      </p:sp>
      <p:sp>
        <p:nvSpPr>
          <p:cNvPr id="3" name="Rectangle 2"/>
          <p:cNvSpPr/>
          <p:nvPr/>
        </p:nvSpPr>
        <p:spPr>
          <a:xfrm>
            <a:off x="304800" y="1905000"/>
            <a:ext cx="8534400" cy="4401205"/>
          </a:xfrm>
          <a:prstGeom prst="rect">
            <a:avLst/>
          </a:prstGeom>
        </p:spPr>
        <p:txBody>
          <a:bodyPr wrap="square">
            <a:spAutoFit/>
          </a:bodyPr>
          <a:lstStyle/>
          <a:p>
            <a:pPr algn="just"/>
            <a:r>
              <a:rPr lang="en-US" sz="2000" b="1" dirty="0" smtClean="0"/>
              <a:t>Module #</a:t>
            </a:r>
            <a:r>
              <a:rPr lang="en-US" sz="2000" b="1" dirty="0" err="1" smtClean="0"/>
              <a:t>prepend</a:t>
            </a:r>
            <a:endParaRPr lang="en-US" sz="2000" b="1" dirty="0" smtClean="0"/>
          </a:p>
          <a:p>
            <a:pPr algn="just"/>
            <a:r>
              <a:rPr lang="en-US" sz="2000" dirty="0" smtClean="0"/>
              <a:t>It allows you to insert a module in front of the class it was </a:t>
            </a:r>
            <a:r>
              <a:rPr lang="en-US" sz="2000" dirty="0" err="1" smtClean="0"/>
              <a:t>prepended</a:t>
            </a:r>
            <a:r>
              <a:rPr lang="en-US" sz="2000" dirty="0" smtClean="0"/>
              <a:t>.</a:t>
            </a:r>
          </a:p>
          <a:p>
            <a:pPr algn="just"/>
            <a:endParaRPr lang="en-US" sz="2000" dirty="0" smtClean="0"/>
          </a:p>
          <a:p>
            <a:pPr algn="just"/>
            <a:r>
              <a:rPr lang="en-US" sz="2000" b="1" dirty="0" smtClean="0"/>
              <a:t>Keyword Arguments</a:t>
            </a:r>
          </a:p>
          <a:p>
            <a:pPr algn="just"/>
            <a:r>
              <a:rPr lang="en-US" sz="2000" dirty="0" smtClean="0"/>
              <a:t>It supports keyword arguments which helps to reduce memory consumption by Rails application.</a:t>
            </a:r>
          </a:p>
          <a:p>
            <a:pPr algn="just"/>
            <a:endParaRPr lang="en-US" sz="2000" dirty="0" smtClean="0"/>
          </a:p>
          <a:p>
            <a:pPr algn="just"/>
            <a:r>
              <a:rPr lang="en-US" sz="2000" b="1" dirty="0" smtClean="0"/>
              <a:t>Action Mailer</a:t>
            </a:r>
          </a:p>
          <a:p>
            <a:pPr algn="just"/>
            <a:r>
              <a:rPr lang="en-US" sz="2000" dirty="0" smtClean="0"/>
              <a:t>New methods </a:t>
            </a:r>
            <a:r>
              <a:rPr lang="en-US" sz="2000" dirty="0" err="1" smtClean="0"/>
              <a:t>deliver_now</a:t>
            </a:r>
            <a:r>
              <a:rPr lang="en-US" sz="2000" dirty="0" smtClean="0"/>
              <a:t> or </a:t>
            </a:r>
            <a:r>
              <a:rPr lang="en-US" sz="2000" dirty="0" err="1" smtClean="0"/>
              <a:t>deliver_later</a:t>
            </a:r>
            <a:r>
              <a:rPr lang="en-US" sz="2000" dirty="0" smtClean="0"/>
              <a:t> are used instead of #deliver and #deliver!.</a:t>
            </a:r>
          </a:p>
          <a:p>
            <a:pPr algn="just"/>
            <a:endParaRPr lang="en-US" sz="2000" dirty="0" smtClean="0"/>
          </a:p>
          <a:p>
            <a:pPr algn="just"/>
            <a:r>
              <a:rPr lang="en-US" sz="2000" b="1" dirty="0" smtClean="0"/>
              <a:t>Action View</a:t>
            </a:r>
          </a:p>
          <a:p>
            <a:pPr algn="just"/>
            <a:r>
              <a:rPr lang="en-US" sz="2000" dirty="0" smtClean="0"/>
              <a:t>Helper methods like </a:t>
            </a:r>
            <a:r>
              <a:rPr lang="en-US" sz="2000" dirty="0" err="1" smtClean="0"/>
              <a:t>content_tag_for</a:t>
            </a:r>
            <a:r>
              <a:rPr lang="en-US" sz="2000" dirty="0" smtClean="0"/>
              <a:t> and </a:t>
            </a:r>
            <a:r>
              <a:rPr lang="en-US" sz="2000" dirty="0" err="1" smtClean="0"/>
              <a:t>div_for</a:t>
            </a:r>
            <a:r>
              <a:rPr lang="en-US" sz="2000" dirty="0" smtClean="0"/>
              <a:t> were removed from the core and moved out to a separate gem.</a:t>
            </a:r>
            <a:endParaRPr lang="en-US" sz="2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4524315"/>
          </a:xfrm>
          <a:prstGeom prst="rect">
            <a:avLst/>
          </a:prstGeom>
        </p:spPr>
        <p:txBody>
          <a:bodyPr wrap="square">
            <a:spAutoFit/>
          </a:bodyPr>
          <a:lstStyle/>
          <a:p>
            <a:pPr lvl="0" eaLnBrk="0" fontAlgn="base" hangingPunct="0">
              <a:spcBef>
                <a:spcPct val="0"/>
              </a:spcBef>
              <a:spcAft>
                <a:spcPct val="0"/>
              </a:spcAft>
            </a:pPr>
            <a:r>
              <a:rPr lang="en-US" dirty="0" smtClean="0">
                <a:solidFill>
                  <a:srgbClr val="0000CD"/>
                </a:solidFill>
                <a:latin typeface="Consolas" pitchFamily="49" charset="0"/>
                <a:cs typeface="Consolas" pitchFamily="49" charset="0"/>
              </a:rPr>
              <a:t>function</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myFunction</a:t>
            </a:r>
            <a:r>
              <a:rPr lang="en-US" dirty="0" smtClean="0">
                <a:solidFill>
                  <a:srgbClr val="000000"/>
                </a:solidFill>
                <a:latin typeface="Consolas" pitchFamily="49" charset="0"/>
                <a:cs typeface="Consolas" pitchFamily="49" charset="0"/>
              </a:rPr>
              <a:t>(xml)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err="1" smtClean="0">
                <a:solidFill>
                  <a:srgbClr val="0000CD"/>
                </a:solidFill>
                <a:latin typeface="Consolas" pitchFamily="49" charset="0"/>
                <a:cs typeface="Consolas" pitchFamily="49" charset="0"/>
              </a:rPr>
              <a:t>var</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err="1" smtClean="0">
                <a:solidFill>
                  <a:srgbClr val="0000CD"/>
                </a:solidFill>
                <a:latin typeface="Consolas" pitchFamily="49" charset="0"/>
                <a:cs typeface="Consolas" pitchFamily="49" charset="0"/>
              </a:rPr>
              <a:t>var</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xmlDoc</a:t>
            </a:r>
            <a:r>
              <a:rPr lang="en-US" dirty="0" smtClean="0">
                <a:solidFill>
                  <a:srgbClr val="000000"/>
                </a:solidFill>
                <a:latin typeface="Consolas" pitchFamily="49" charset="0"/>
                <a:cs typeface="Consolas" pitchFamily="49" charset="0"/>
              </a:rPr>
              <a:t> = </a:t>
            </a:r>
            <a:r>
              <a:rPr lang="en-US" dirty="0" err="1" smtClean="0">
                <a:solidFill>
                  <a:srgbClr val="000000"/>
                </a:solidFill>
                <a:latin typeface="Consolas" pitchFamily="49" charset="0"/>
                <a:cs typeface="Consolas" pitchFamily="49" charset="0"/>
              </a:rPr>
              <a:t>xml.responseXML</a:t>
            </a:r>
            <a:r>
              <a:rPr lang="en-US" dirty="0" smtClean="0">
                <a:solidFill>
                  <a:srgbClr val="000000"/>
                </a:solidFill>
                <a:latin typeface="Consolas" pitchFamily="49" charset="0"/>
                <a:cs typeface="Consolas" pitchFamily="49" charset="0"/>
              </a:rPr>
              <a:t>;</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err="1" smtClean="0">
                <a:solidFill>
                  <a:srgbClr val="0000CD"/>
                </a:solidFill>
                <a:latin typeface="Consolas" pitchFamily="49" charset="0"/>
                <a:cs typeface="Consolas" pitchFamily="49" charset="0"/>
              </a:rPr>
              <a:t>var</a:t>
            </a:r>
            <a:r>
              <a:rPr lang="en-US" dirty="0" smtClean="0">
                <a:solidFill>
                  <a:srgbClr val="000000"/>
                </a:solidFill>
                <a:latin typeface="Consolas" pitchFamily="49" charset="0"/>
                <a:cs typeface="Consolas" pitchFamily="49" charset="0"/>
              </a:rPr>
              <a:t> table=</a:t>
            </a:r>
            <a:r>
              <a:rPr lang="en-US" dirty="0" smtClean="0">
                <a:solidFill>
                  <a:srgbClr val="A52A2A"/>
                </a:solidFill>
                <a:latin typeface="Consolas" pitchFamily="49" charset="0"/>
                <a:cs typeface="Consolas" pitchFamily="49" charset="0"/>
              </a:rPr>
              <a:t>"&lt;</a:t>
            </a:r>
            <a:r>
              <a:rPr lang="en-US" dirty="0" err="1" smtClean="0">
                <a:solidFill>
                  <a:srgbClr val="A52A2A"/>
                </a:solidFill>
                <a:latin typeface="Consolas" pitchFamily="49" charset="0"/>
                <a:cs typeface="Consolas" pitchFamily="49" charset="0"/>
              </a:rPr>
              <a:t>tr</a:t>
            </a:r>
            <a:r>
              <a:rPr lang="en-US" dirty="0" smtClean="0">
                <a:solidFill>
                  <a:srgbClr val="A52A2A"/>
                </a:solidFill>
                <a:latin typeface="Consolas" pitchFamily="49" charset="0"/>
                <a:cs typeface="Consolas" pitchFamily="49" charset="0"/>
              </a:rPr>
              <a:t>&gt;&lt;</a:t>
            </a:r>
            <a:r>
              <a:rPr lang="en-US" dirty="0" err="1" smtClean="0">
                <a:solidFill>
                  <a:srgbClr val="A52A2A"/>
                </a:solidFill>
                <a:latin typeface="Consolas" pitchFamily="49" charset="0"/>
                <a:cs typeface="Consolas" pitchFamily="49" charset="0"/>
              </a:rPr>
              <a:t>th</a:t>
            </a:r>
            <a:r>
              <a:rPr lang="en-US" dirty="0" smtClean="0">
                <a:solidFill>
                  <a:srgbClr val="A52A2A"/>
                </a:solidFill>
                <a:latin typeface="Consolas" pitchFamily="49" charset="0"/>
                <a:cs typeface="Consolas" pitchFamily="49" charset="0"/>
              </a:rPr>
              <a:t>&gt;Artist&lt;/</a:t>
            </a:r>
            <a:r>
              <a:rPr lang="en-US" dirty="0" err="1" smtClean="0">
                <a:solidFill>
                  <a:srgbClr val="A52A2A"/>
                </a:solidFill>
                <a:latin typeface="Consolas" pitchFamily="49" charset="0"/>
                <a:cs typeface="Consolas" pitchFamily="49" charset="0"/>
              </a:rPr>
              <a:t>th</a:t>
            </a:r>
            <a:r>
              <a:rPr lang="en-US" dirty="0" smtClean="0">
                <a:solidFill>
                  <a:srgbClr val="A52A2A"/>
                </a:solidFill>
                <a:latin typeface="Consolas" pitchFamily="49" charset="0"/>
                <a:cs typeface="Consolas" pitchFamily="49" charset="0"/>
              </a:rPr>
              <a:t>&gt;&lt;</a:t>
            </a:r>
            <a:r>
              <a:rPr lang="en-US" dirty="0" err="1" smtClean="0">
                <a:solidFill>
                  <a:srgbClr val="A52A2A"/>
                </a:solidFill>
                <a:latin typeface="Consolas" pitchFamily="49" charset="0"/>
                <a:cs typeface="Consolas" pitchFamily="49" charset="0"/>
              </a:rPr>
              <a:t>th</a:t>
            </a:r>
            <a:r>
              <a:rPr lang="en-US" dirty="0" smtClean="0">
                <a:solidFill>
                  <a:srgbClr val="A52A2A"/>
                </a:solidFill>
                <a:latin typeface="Consolas" pitchFamily="49" charset="0"/>
                <a:cs typeface="Consolas" pitchFamily="49" charset="0"/>
              </a:rPr>
              <a:t>&gt;Title&lt;/</a:t>
            </a:r>
            <a:r>
              <a:rPr lang="en-US" dirty="0" err="1" smtClean="0">
                <a:solidFill>
                  <a:srgbClr val="A52A2A"/>
                </a:solidFill>
                <a:latin typeface="Consolas" pitchFamily="49" charset="0"/>
                <a:cs typeface="Consolas" pitchFamily="49" charset="0"/>
              </a:rPr>
              <a:t>th</a:t>
            </a:r>
            <a:r>
              <a:rPr lang="en-US" dirty="0" smtClean="0">
                <a:solidFill>
                  <a:srgbClr val="A52A2A"/>
                </a:solidFill>
                <a:latin typeface="Consolas" pitchFamily="49" charset="0"/>
                <a:cs typeface="Consolas" pitchFamily="49" charset="0"/>
              </a:rPr>
              <a:t>&gt;&lt;/</a:t>
            </a:r>
            <a:r>
              <a:rPr lang="en-US" dirty="0" err="1" smtClean="0">
                <a:solidFill>
                  <a:srgbClr val="A52A2A"/>
                </a:solidFill>
                <a:latin typeface="Consolas" pitchFamily="49" charset="0"/>
                <a:cs typeface="Consolas" pitchFamily="49" charset="0"/>
              </a:rPr>
              <a:t>tr</a:t>
            </a:r>
            <a:r>
              <a:rPr lang="en-US" dirty="0" smtClean="0">
                <a:solidFill>
                  <a:srgbClr val="A52A2A"/>
                </a:solidFill>
                <a:latin typeface="Consolas" pitchFamily="49" charset="0"/>
                <a:cs typeface="Consolas" pitchFamily="49" charset="0"/>
              </a:rPr>
              <a:t>&gt;"</a:t>
            </a:r>
            <a:r>
              <a:rPr lang="en-US" dirty="0" smtClean="0">
                <a:solidFill>
                  <a:srgbClr val="000000"/>
                </a:solidFill>
                <a:latin typeface="Consolas" pitchFamily="49" charset="0"/>
                <a:cs typeface="Consolas" pitchFamily="49" charset="0"/>
              </a:rPr>
              <a:t>;</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err="1" smtClean="0">
                <a:solidFill>
                  <a:srgbClr val="0000CD"/>
                </a:solidFill>
                <a:latin typeface="Consolas" pitchFamily="49" charset="0"/>
                <a:cs typeface="Consolas" pitchFamily="49" charset="0"/>
              </a:rPr>
              <a:t>var</a:t>
            </a:r>
            <a:r>
              <a:rPr lang="en-US" dirty="0" smtClean="0">
                <a:solidFill>
                  <a:srgbClr val="000000"/>
                </a:solidFill>
                <a:latin typeface="Consolas" pitchFamily="49" charset="0"/>
                <a:cs typeface="Consolas" pitchFamily="49" charset="0"/>
              </a:rPr>
              <a:t> x = </a:t>
            </a:r>
            <a:r>
              <a:rPr lang="en-US" dirty="0" err="1" smtClean="0">
                <a:solidFill>
                  <a:srgbClr val="000000"/>
                </a:solidFill>
                <a:latin typeface="Consolas" pitchFamily="49" charset="0"/>
                <a:cs typeface="Consolas" pitchFamily="49" charset="0"/>
              </a:rPr>
              <a:t>xmlDoc.getElementsByTagName</a:t>
            </a:r>
            <a:r>
              <a:rPr lang="en-US" dirty="0" smtClean="0">
                <a:solidFill>
                  <a:srgbClr val="000000"/>
                </a:solidFill>
                <a:latin typeface="Consolas" pitchFamily="49" charset="0"/>
                <a:cs typeface="Consolas" pitchFamily="49" charset="0"/>
              </a:rPr>
              <a:t>(</a:t>
            </a:r>
            <a:r>
              <a:rPr lang="en-US" dirty="0" smtClean="0">
                <a:solidFill>
                  <a:srgbClr val="A52A2A"/>
                </a:solidFill>
                <a:latin typeface="Consolas" pitchFamily="49" charset="0"/>
                <a:cs typeface="Consolas" pitchFamily="49" charset="0"/>
              </a:rPr>
              <a:t>"CD"</a:t>
            </a:r>
            <a:r>
              <a:rPr lang="en-US" dirty="0" smtClean="0">
                <a:solidFill>
                  <a:srgbClr val="000000"/>
                </a:solidFill>
                <a:latin typeface="Consolas" pitchFamily="49" charset="0"/>
                <a:cs typeface="Consolas" pitchFamily="49" charset="0"/>
              </a:rPr>
              <a:t>);</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smtClean="0">
                <a:solidFill>
                  <a:srgbClr val="0000CD"/>
                </a:solidFill>
                <a:latin typeface="Consolas" pitchFamily="49" charset="0"/>
                <a:cs typeface="Consolas" pitchFamily="49" charset="0"/>
              </a:rPr>
              <a:t>for</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 = </a:t>
            </a:r>
            <a:r>
              <a:rPr lang="en-US" dirty="0" smtClean="0">
                <a:solidFill>
                  <a:srgbClr val="FF0000"/>
                </a:solidFill>
                <a:latin typeface="Consolas" pitchFamily="49" charset="0"/>
                <a:cs typeface="Consolas" pitchFamily="49" charset="0"/>
              </a:rPr>
              <a:t>0</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 &lt;</a:t>
            </a:r>
            <a:r>
              <a:rPr lang="en-US" dirty="0" err="1" smtClean="0">
                <a:solidFill>
                  <a:srgbClr val="000000"/>
                </a:solidFill>
                <a:latin typeface="Consolas" pitchFamily="49" charset="0"/>
                <a:cs typeface="Consolas" pitchFamily="49" charset="0"/>
              </a:rPr>
              <a:t>x.length</a:t>
            </a: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table += </a:t>
            </a:r>
            <a:r>
              <a:rPr lang="en-US" dirty="0" smtClean="0">
                <a:solidFill>
                  <a:srgbClr val="A52A2A"/>
                </a:solidFill>
                <a:latin typeface="Consolas" pitchFamily="49" charset="0"/>
                <a:cs typeface="Consolas" pitchFamily="49" charset="0"/>
              </a:rPr>
              <a:t>"&lt;</a:t>
            </a:r>
            <a:r>
              <a:rPr lang="en-US" dirty="0" err="1" smtClean="0">
                <a:solidFill>
                  <a:srgbClr val="A52A2A"/>
                </a:solidFill>
                <a:latin typeface="Consolas" pitchFamily="49" charset="0"/>
                <a:cs typeface="Consolas" pitchFamily="49" charset="0"/>
              </a:rPr>
              <a:t>tr</a:t>
            </a:r>
            <a:r>
              <a:rPr lang="en-US" dirty="0" smtClean="0">
                <a:solidFill>
                  <a:srgbClr val="A52A2A"/>
                </a:solidFill>
                <a:latin typeface="Consolas" pitchFamily="49" charset="0"/>
                <a:cs typeface="Consolas" pitchFamily="49" charset="0"/>
              </a:rPr>
              <a:t>&gt;&lt;td&gt;"</a:t>
            </a: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x[</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getElementsByTagName</a:t>
            </a:r>
            <a:r>
              <a:rPr lang="en-US" dirty="0" smtClean="0">
                <a:solidFill>
                  <a:srgbClr val="000000"/>
                </a:solidFill>
                <a:latin typeface="Consolas" pitchFamily="49" charset="0"/>
                <a:cs typeface="Consolas" pitchFamily="49" charset="0"/>
              </a:rPr>
              <a:t>(</a:t>
            </a:r>
            <a:r>
              <a:rPr lang="en-US" dirty="0" smtClean="0">
                <a:solidFill>
                  <a:srgbClr val="A52A2A"/>
                </a:solidFill>
                <a:latin typeface="Consolas" pitchFamily="49" charset="0"/>
                <a:cs typeface="Consolas" pitchFamily="49" charset="0"/>
              </a:rPr>
              <a:t>"ARTIST"</a:t>
            </a:r>
            <a:r>
              <a:rPr lang="en-US" dirty="0" smtClean="0">
                <a:solidFill>
                  <a:srgbClr val="000000"/>
                </a:solidFill>
                <a:latin typeface="Consolas" pitchFamily="49" charset="0"/>
                <a:cs typeface="Consolas" pitchFamily="49" charset="0"/>
              </a:rPr>
              <a:t>)[</a:t>
            </a:r>
            <a:r>
              <a:rPr lang="en-US" dirty="0" smtClean="0">
                <a:solidFill>
                  <a:srgbClr val="FF0000"/>
                </a:solidFill>
                <a:latin typeface="Consolas" pitchFamily="49" charset="0"/>
                <a:cs typeface="Consolas" pitchFamily="49" charset="0"/>
              </a:rPr>
              <a:t>0</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childNodes</a:t>
            </a:r>
            <a:r>
              <a:rPr lang="en-US" dirty="0" smtClean="0">
                <a:solidFill>
                  <a:srgbClr val="000000"/>
                </a:solidFill>
                <a:latin typeface="Consolas" pitchFamily="49" charset="0"/>
                <a:cs typeface="Consolas" pitchFamily="49" charset="0"/>
              </a:rPr>
              <a:t>[</a:t>
            </a:r>
            <a:r>
              <a:rPr lang="en-US" dirty="0" smtClean="0">
                <a:solidFill>
                  <a:srgbClr val="FF0000"/>
                </a:solidFill>
                <a:latin typeface="Consolas" pitchFamily="49" charset="0"/>
                <a:cs typeface="Consolas" pitchFamily="49" charset="0"/>
              </a:rPr>
              <a:t>0</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nodeValue</a:t>
            </a: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smtClean="0">
                <a:solidFill>
                  <a:srgbClr val="A52A2A"/>
                </a:solidFill>
                <a:latin typeface="Consolas" pitchFamily="49" charset="0"/>
                <a:cs typeface="Consolas" pitchFamily="49" charset="0"/>
              </a:rPr>
              <a:t>"&lt;/td&gt;&lt;td&gt;"</a:t>
            </a: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x[</a:t>
            </a:r>
            <a:r>
              <a:rPr lang="en-US" dirty="0" err="1" smtClean="0">
                <a:solidFill>
                  <a:srgbClr val="000000"/>
                </a:solidFill>
                <a:latin typeface="Consolas" pitchFamily="49" charset="0"/>
                <a:cs typeface="Consolas" pitchFamily="49" charset="0"/>
              </a:rPr>
              <a:t>i</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getElementsByTagName</a:t>
            </a:r>
            <a:r>
              <a:rPr lang="en-US" dirty="0" smtClean="0">
                <a:solidFill>
                  <a:srgbClr val="000000"/>
                </a:solidFill>
                <a:latin typeface="Consolas" pitchFamily="49" charset="0"/>
                <a:cs typeface="Consolas" pitchFamily="49" charset="0"/>
              </a:rPr>
              <a:t>(</a:t>
            </a:r>
            <a:r>
              <a:rPr lang="en-US" dirty="0" smtClean="0">
                <a:solidFill>
                  <a:srgbClr val="A52A2A"/>
                </a:solidFill>
                <a:latin typeface="Consolas" pitchFamily="49" charset="0"/>
                <a:cs typeface="Consolas" pitchFamily="49" charset="0"/>
              </a:rPr>
              <a:t>"TITLE"</a:t>
            </a:r>
            <a:r>
              <a:rPr lang="en-US" dirty="0" smtClean="0">
                <a:solidFill>
                  <a:srgbClr val="000000"/>
                </a:solidFill>
                <a:latin typeface="Consolas" pitchFamily="49" charset="0"/>
                <a:cs typeface="Consolas" pitchFamily="49" charset="0"/>
              </a:rPr>
              <a:t>)[</a:t>
            </a:r>
            <a:r>
              <a:rPr lang="en-US" dirty="0" smtClean="0">
                <a:solidFill>
                  <a:srgbClr val="FF0000"/>
                </a:solidFill>
                <a:latin typeface="Consolas" pitchFamily="49" charset="0"/>
                <a:cs typeface="Consolas" pitchFamily="49" charset="0"/>
              </a:rPr>
              <a:t>0</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childNodes</a:t>
            </a:r>
            <a:r>
              <a:rPr lang="en-US" dirty="0" smtClean="0">
                <a:solidFill>
                  <a:srgbClr val="000000"/>
                </a:solidFill>
                <a:latin typeface="Consolas" pitchFamily="49" charset="0"/>
                <a:cs typeface="Consolas" pitchFamily="49" charset="0"/>
              </a:rPr>
              <a:t>[</a:t>
            </a:r>
            <a:r>
              <a:rPr lang="en-US" dirty="0" smtClean="0">
                <a:solidFill>
                  <a:srgbClr val="FF0000"/>
                </a:solidFill>
                <a:latin typeface="Consolas" pitchFamily="49" charset="0"/>
                <a:cs typeface="Consolas" pitchFamily="49" charset="0"/>
              </a:rPr>
              <a:t>0</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nodeValue</a:t>
            </a: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smtClean="0">
                <a:solidFill>
                  <a:srgbClr val="A52A2A"/>
                </a:solidFill>
                <a:latin typeface="Consolas" pitchFamily="49" charset="0"/>
                <a:cs typeface="Consolas" pitchFamily="49" charset="0"/>
              </a:rPr>
              <a:t>"&lt;/td&gt;&lt;/</a:t>
            </a:r>
            <a:r>
              <a:rPr lang="en-US" dirty="0" err="1" smtClean="0">
                <a:solidFill>
                  <a:srgbClr val="A52A2A"/>
                </a:solidFill>
                <a:latin typeface="Consolas" pitchFamily="49" charset="0"/>
                <a:cs typeface="Consolas" pitchFamily="49" charset="0"/>
              </a:rPr>
              <a:t>tr</a:t>
            </a:r>
            <a:r>
              <a:rPr lang="en-US" dirty="0" smtClean="0">
                <a:solidFill>
                  <a:srgbClr val="A52A2A"/>
                </a:solidFill>
                <a:latin typeface="Consolas" pitchFamily="49" charset="0"/>
                <a:cs typeface="Consolas" pitchFamily="49" charset="0"/>
              </a:rPr>
              <a:t>&gt;"</a:t>
            </a:r>
            <a:r>
              <a:rPr lang="en-US" dirty="0" smtClean="0">
                <a:solidFill>
                  <a:srgbClr val="000000"/>
                </a:solidFill>
                <a:latin typeface="Consolas" pitchFamily="49" charset="0"/>
                <a:cs typeface="Consolas" pitchFamily="49" charset="0"/>
              </a:rPr>
              <a:t>;</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  </a:t>
            </a:r>
            <a:r>
              <a:rPr lang="en-US" dirty="0" err="1" smtClean="0">
                <a:solidFill>
                  <a:srgbClr val="000000"/>
                </a:solidFill>
                <a:latin typeface="Consolas" pitchFamily="49" charset="0"/>
                <a:cs typeface="Consolas" pitchFamily="49" charset="0"/>
              </a:rPr>
              <a:t>document.getElementById</a:t>
            </a:r>
            <a:r>
              <a:rPr lang="en-US" dirty="0" smtClean="0">
                <a:solidFill>
                  <a:srgbClr val="000000"/>
                </a:solidFill>
                <a:latin typeface="Consolas" pitchFamily="49" charset="0"/>
                <a:cs typeface="Consolas" pitchFamily="49" charset="0"/>
              </a:rPr>
              <a:t>(</a:t>
            </a:r>
            <a:r>
              <a:rPr lang="en-US" dirty="0" smtClean="0">
                <a:solidFill>
                  <a:srgbClr val="A52A2A"/>
                </a:solidFill>
                <a:latin typeface="Consolas" pitchFamily="49" charset="0"/>
                <a:cs typeface="Consolas" pitchFamily="49" charset="0"/>
              </a:rPr>
              <a:t>"demo"</a:t>
            </a:r>
            <a:r>
              <a:rPr lang="en-US" dirty="0" smtClean="0">
                <a:solidFill>
                  <a:srgbClr val="000000"/>
                </a:solidFill>
                <a:latin typeface="Consolas" pitchFamily="49" charset="0"/>
                <a:cs typeface="Consolas" pitchFamily="49" charset="0"/>
              </a:rPr>
              <a:t>).</a:t>
            </a:r>
            <a:r>
              <a:rPr lang="en-US" dirty="0" err="1" smtClean="0">
                <a:solidFill>
                  <a:srgbClr val="000000"/>
                </a:solidFill>
                <a:latin typeface="Consolas" pitchFamily="49" charset="0"/>
                <a:cs typeface="Consolas" pitchFamily="49" charset="0"/>
              </a:rPr>
              <a:t>innerHTML</a:t>
            </a:r>
            <a:r>
              <a:rPr lang="en-US" dirty="0" smtClean="0">
                <a:solidFill>
                  <a:srgbClr val="000000"/>
                </a:solidFill>
                <a:latin typeface="Consolas" pitchFamily="49" charset="0"/>
                <a:cs typeface="Consolas" pitchFamily="49" charset="0"/>
              </a:rPr>
              <a:t> = table;</a:t>
            </a:r>
            <a:br>
              <a:rPr lang="en-US" dirty="0" smtClean="0">
                <a:solidFill>
                  <a:srgbClr val="000000"/>
                </a:solidFill>
                <a:latin typeface="Consolas" pitchFamily="49" charset="0"/>
                <a:cs typeface="Consolas" pitchFamily="49" charset="0"/>
              </a:rPr>
            </a:br>
            <a:r>
              <a:rPr lang="en-US" dirty="0" smtClean="0">
                <a:solidFill>
                  <a:srgbClr val="000000"/>
                </a:solidFill>
                <a:latin typeface="Consolas" pitchFamily="49" charset="0"/>
                <a:cs typeface="Consolas" pitchFamily="49" charset="0"/>
              </a:rPr>
              <a:t>}</a:t>
            </a:r>
            <a:endParaRPr lang="en-US" sz="3200" dirty="0" smtClean="0">
              <a:latin typeface="Arial" pitchFamily="34" charset="0"/>
              <a:cs typeface="Arial"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228600"/>
            <a:ext cx="2174250" cy="400110"/>
          </a:xfrm>
          <a:prstGeom prst="rect">
            <a:avLst/>
          </a:prstGeom>
        </p:spPr>
        <p:txBody>
          <a:bodyPr wrap="none">
            <a:spAutoFit/>
          </a:bodyPr>
          <a:lstStyle/>
          <a:p>
            <a:r>
              <a:rPr lang="en-US" sz="2000" b="1" dirty="0" smtClean="0">
                <a:solidFill>
                  <a:srgbClr val="C00000"/>
                </a:solidFill>
              </a:rPr>
              <a:t>AJAX PHP Example</a:t>
            </a:r>
            <a:endParaRPr lang="en-US" sz="2000" b="1" dirty="0">
              <a:solidFill>
                <a:srgbClr val="C00000"/>
              </a:solidFill>
            </a:endParaRPr>
          </a:p>
        </p:txBody>
      </p:sp>
      <p:sp>
        <p:nvSpPr>
          <p:cNvPr id="3" name="Rectangle 2"/>
          <p:cNvSpPr/>
          <p:nvPr/>
        </p:nvSpPr>
        <p:spPr>
          <a:xfrm>
            <a:off x="304800" y="685800"/>
            <a:ext cx="8382000" cy="6186309"/>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dirty="0" smtClean="0"/>
              <a:t>&lt;html&gt; &lt;body&gt;</a:t>
            </a:r>
            <a:br>
              <a:rPr lang="en-US" dirty="0" smtClean="0"/>
            </a:br>
            <a:r>
              <a:rPr lang="en-US" dirty="0" smtClean="0"/>
              <a:t>&lt;p&gt;&lt;b&gt;Start typing a name in the input field below:&lt;/b&gt;&lt;/p&gt;</a:t>
            </a:r>
            <a:br>
              <a:rPr lang="en-US" dirty="0" smtClean="0"/>
            </a:br>
            <a:r>
              <a:rPr lang="en-US" dirty="0" smtClean="0"/>
              <a:t>&lt;p&gt;Suggestions: &lt;span id="</a:t>
            </a:r>
            <a:r>
              <a:rPr lang="en-US" dirty="0" err="1" smtClean="0"/>
              <a:t>txtHint</a:t>
            </a:r>
            <a:r>
              <a:rPr lang="en-US" dirty="0" smtClean="0"/>
              <a:t>"&gt;&lt;/span&gt;&lt;/p&gt;</a:t>
            </a:r>
            <a:br>
              <a:rPr lang="en-US" dirty="0" smtClean="0"/>
            </a:br>
            <a:r>
              <a:rPr lang="en-US" dirty="0" smtClean="0"/>
              <a:t>	&lt;form&gt;</a:t>
            </a:r>
            <a:br>
              <a:rPr lang="en-US" dirty="0" smtClean="0"/>
            </a:br>
            <a:r>
              <a:rPr lang="en-US" dirty="0" smtClean="0"/>
              <a:t>	First name: &lt;input type="text" </a:t>
            </a:r>
            <a:r>
              <a:rPr lang="en-US" dirty="0" err="1" smtClean="0"/>
              <a:t>onkeyup</a:t>
            </a:r>
            <a:r>
              <a:rPr lang="en-US" dirty="0" smtClean="0"/>
              <a:t>="</a:t>
            </a:r>
            <a:r>
              <a:rPr lang="en-US" dirty="0" err="1" smtClean="0"/>
              <a:t>showHint</a:t>
            </a:r>
            <a:r>
              <a:rPr lang="en-US" dirty="0" smtClean="0"/>
              <a:t>(</a:t>
            </a:r>
            <a:r>
              <a:rPr lang="en-US" dirty="0" err="1" smtClean="0"/>
              <a:t>this.value</a:t>
            </a:r>
            <a:r>
              <a:rPr lang="en-US" dirty="0" smtClean="0"/>
              <a:t>)"&gt;</a:t>
            </a:r>
            <a:br>
              <a:rPr lang="en-US" dirty="0" smtClean="0"/>
            </a:br>
            <a:r>
              <a:rPr lang="en-US" dirty="0" smtClean="0"/>
              <a:t>	&lt;/form&gt;</a:t>
            </a:r>
            <a:br>
              <a:rPr lang="en-US" dirty="0" smtClean="0"/>
            </a:br>
            <a:r>
              <a:rPr lang="en-US" dirty="0" smtClean="0"/>
              <a:t>		&lt;script&gt;</a:t>
            </a:r>
            <a:br>
              <a:rPr lang="en-US" dirty="0" smtClean="0"/>
            </a:br>
            <a:r>
              <a:rPr lang="en-US" dirty="0" smtClean="0"/>
              <a:t>		function </a:t>
            </a:r>
            <a:r>
              <a:rPr lang="en-US" dirty="0" err="1" smtClean="0"/>
              <a:t>showHint</a:t>
            </a:r>
            <a:r>
              <a:rPr lang="en-US" dirty="0" smtClean="0"/>
              <a:t>(</a:t>
            </a:r>
            <a:r>
              <a:rPr lang="en-US" dirty="0" err="1" smtClean="0"/>
              <a:t>str</a:t>
            </a:r>
            <a:r>
              <a:rPr lang="en-US" dirty="0" smtClean="0"/>
              <a:t>) {</a:t>
            </a:r>
            <a:br>
              <a:rPr lang="en-US" dirty="0" smtClean="0"/>
            </a:br>
            <a:r>
              <a:rPr lang="en-US" dirty="0" smtClean="0"/>
              <a:t>		if (</a:t>
            </a:r>
            <a:r>
              <a:rPr lang="en-US" dirty="0" err="1" smtClean="0"/>
              <a:t>str.length</a:t>
            </a:r>
            <a:r>
              <a:rPr lang="en-US" dirty="0" smtClean="0"/>
              <a:t> == 0) {</a:t>
            </a:r>
            <a:br>
              <a:rPr lang="en-US" dirty="0" smtClean="0"/>
            </a:br>
            <a:r>
              <a:rPr lang="en-US" dirty="0" smtClean="0"/>
              <a:t>		</a:t>
            </a:r>
            <a:r>
              <a:rPr lang="en-US" dirty="0" err="1" smtClean="0"/>
              <a:t>document.getElementById</a:t>
            </a:r>
            <a:r>
              <a:rPr lang="en-US" dirty="0" smtClean="0"/>
              <a:t>("</a:t>
            </a:r>
            <a:r>
              <a:rPr lang="en-US" dirty="0" err="1" smtClean="0"/>
              <a:t>txtHint</a:t>
            </a:r>
            <a:r>
              <a:rPr lang="en-US" dirty="0" smtClean="0"/>
              <a:t>").</a:t>
            </a:r>
            <a:r>
              <a:rPr lang="en-US" dirty="0" err="1" smtClean="0"/>
              <a:t>innerHTML</a:t>
            </a:r>
            <a:r>
              <a:rPr lang="en-US" dirty="0" smtClean="0"/>
              <a:t> = "";</a:t>
            </a:r>
            <a:br>
              <a:rPr lang="en-US" dirty="0" smtClean="0"/>
            </a:br>
            <a:r>
              <a:rPr lang="en-US" dirty="0" smtClean="0"/>
              <a:t>		return;  } else {</a:t>
            </a:r>
            <a:br>
              <a:rPr lang="en-US" dirty="0" smtClean="0"/>
            </a:br>
            <a:r>
              <a:rPr lang="en-US" dirty="0" smtClean="0"/>
              <a:t>		</a:t>
            </a:r>
            <a:r>
              <a:rPr lang="en-US" dirty="0" err="1" smtClean="0"/>
              <a:t>var</a:t>
            </a:r>
            <a:r>
              <a:rPr lang="en-US" dirty="0" smtClean="0"/>
              <a:t> </a:t>
            </a:r>
            <a:r>
              <a:rPr lang="en-US" dirty="0" err="1" smtClean="0"/>
              <a:t>xmlhttp</a:t>
            </a:r>
            <a:r>
              <a:rPr lang="en-US" dirty="0" smtClean="0"/>
              <a:t> = new </a:t>
            </a:r>
            <a:r>
              <a:rPr lang="en-US" dirty="0" err="1" smtClean="0"/>
              <a:t>XMLHttpRequest</a:t>
            </a:r>
            <a:r>
              <a:rPr lang="en-US" dirty="0" smtClean="0"/>
              <a:t>();</a:t>
            </a:r>
            <a:br>
              <a:rPr lang="en-US" dirty="0" smtClean="0"/>
            </a:br>
            <a:r>
              <a:rPr lang="en-US" dirty="0" smtClean="0"/>
              <a:t>    		</a:t>
            </a:r>
            <a:r>
              <a:rPr lang="en-US" dirty="0" err="1" smtClean="0"/>
              <a:t>xmlhttp.onreadystatechange</a:t>
            </a:r>
            <a:r>
              <a:rPr lang="en-US" dirty="0" smtClean="0"/>
              <a:t> = function() {</a:t>
            </a:r>
            <a:br>
              <a:rPr lang="en-US" dirty="0" smtClean="0"/>
            </a:br>
            <a:r>
              <a:rPr lang="en-US" dirty="0" smtClean="0"/>
              <a:t>      		if (</a:t>
            </a:r>
            <a:r>
              <a:rPr lang="en-US" dirty="0" err="1" smtClean="0"/>
              <a:t>this.readyState</a:t>
            </a:r>
            <a:r>
              <a:rPr lang="en-US" dirty="0" smtClean="0"/>
              <a:t> == 4 &amp;&amp; </a:t>
            </a:r>
            <a:r>
              <a:rPr lang="en-US" dirty="0" err="1" smtClean="0"/>
              <a:t>this.status</a:t>
            </a:r>
            <a:r>
              <a:rPr lang="en-US" dirty="0" smtClean="0"/>
              <a:t> == 200) {</a:t>
            </a:r>
            <a:br>
              <a:rPr lang="en-US" dirty="0" smtClean="0"/>
            </a:br>
            <a:r>
              <a:rPr lang="en-US" dirty="0" smtClean="0"/>
              <a:t>        		</a:t>
            </a:r>
            <a:r>
              <a:rPr lang="en-US" dirty="0" err="1" smtClean="0"/>
              <a:t>document.getElementById</a:t>
            </a:r>
            <a:r>
              <a:rPr lang="en-US" dirty="0" smtClean="0"/>
              <a:t>("</a:t>
            </a:r>
            <a:r>
              <a:rPr lang="en-US" dirty="0" err="1" smtClean="0"/>
              <a:t>txtHint</a:t>
            </a:r>
            <a:r>
              <a:rPr lang="en-US" dirty="0" smtClean="0"/>
              <a:t>").</a:t>
            </a:r>
            <a:r>
              <a:rPr lang="en-US" dirty="0" err="1" smtClean="0"/>
              <a:t>innerHTML</a:t>
            </a:r>
            <a:r>
              <a:rPr lang="en-US" dirty="0" smtClean="0"/>
              <a:t> = </a:t>
            </a:r>
            <a:r>
              <a:rPr lang="en-US" dirty="0" err="1" smtClean="0"/>
              <a:t>this.responseText</a:t>
            </a:r>
            <a:r>
              <a:rPr lang="en-US" dirty="0" smtClean="0"/>
              <a:t>;</a:t>
            </a:r>
            <a:br>
              <a:rPr lang="en-US" dirty="0" smtClean="0"/>
            </a:br>
            <a:r>
              <a:rPr lang="en-US" dirty="0" smtClean="0"/>
              <a:t>		}    };</a:t>
            </a:r>
            <a:br>
              <a:rPr lang="en-US" dirty="0" smtClean="0"/>
            </a:br>
            <a:r>
              <a:rPr lang="en-US" dirty="0" smtClean="0"/>
              <a:t>    		</a:t>
            </a:r>
            <a:r>
              <a:rPr lang="en-US" dirty="0" err="1" smtClean="0"/>
              <a:t>xmlhttp.open</a:t>
            </a:r>
            <a:r>
              <a:rPr lang="en-US" dirty="0" smtClean="0"/>
              <a:t>("GET", "</a:t>
            </a:r>
            <a:r>
              <a:rPr lang="en-US" dirty="0" err="1" smtClean="0"/>
              <a:t>gethint.php?q</a:t>
            </a:r>
            <a:r>
              <a:rPr lang="en-US" dirty="0" smtClean="0"/>
              <a:t>=" + </a:t>
            </a:r>
            <a:r>
              <a:rPr lang="en-US" dirty="0" err="1" smtClean="0"/>
              <a:t>str</a:t>
            </a:r>
            <a:r>
              <a:rPr lang="en-US" dirty="0" smtClean="0"/>
              <a:t>, true);</a:t>
            </a:r>
            <a:br>
              <a:rPr lang="en-US" dirty="0" smtClean="0"/>
            </a:br>
            <a:r>
              <a:rPr lang="en-US" dirty="0" smtClean="0"/>
              <a:t>    		</a:t>
            </a:r>
            <a:r>
              <a:rPr lang="en-US" dirty="0" err="1" smtClean="0"/>
              <a:t>xmlhttp.send</a:t>
            </a:r>
            <a:r>
              <a:rPr lang="en-US" dirty="0" smtClean="0"/>
              <a:t>();</a:t>
            </a:r>
            <a:br>
              <a:rPr lang="en-US" dirty="0" smtClean="0"/>
            </a:br>
            <a:r>
              <a:rPr lang="en-US" dirty="0" smtClean="0"/>
              <a:t>		  } }</a:t>
            </a:r>
            <a:br>
              <a:rPr lang="en-US" dirty="0" smtClean="0"/>
            </a:br>
            <a:r>
              <a:rPr lang="en-US" dirty="0" smtClean="0"/>
              <a:t>		&lt;/script&gt;</a:t>
            </a:r>
            <a:br>
              <a:rPr lang="en-US" dirty="0" smtClean="0"/>
            </a:br>
            <a:r>
              <a:rPr lang="en-US" dirty="0" smtClean="0"/>
              <a:t>&lt;/body&gt; &lt;/html&gt;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304800"/>
            <a:ext cx="3246017" cy="461665"/>
          </a:xfrm>
          <a:prstGeom prst="rect">
            <a:avLst/>
          </a:prstGeom>
        </p:spPr>
        <p:txBody>
          <a:bodyPr wrap="none">
            <a:spAutoFit/>
          </a:bodyPr>
          <a:lstStyle/>
          <a:p>
            <a:r>
              <a:rPr lang="en-US" sz="2400" b="1" dirty="0" smtClean="0">
                <a:solidFill>
                  <a:srgbClr val="C00000"/>
                </a:solidFill>
              </a:rPr>
              <a:t>AJAX Database Example</a:t>
            </a:r>
            <a:endParaRPr lang="en-US" sz="2400" b="1" dirty="0">
              <a:solidFill>
                <a:srgbClr val="C00000"/>
              </a:solidFill>
            </a:endParaRPr>
          </a:p>
        </p:txBody>
      </p:sp>
      <p:sp>
        <p:nvSpPr>
          <p:cNvPr id="3" name="Rectangle 2"/>
          <p:cNvSpPr/>
          <p:nvPr/>
        </p:nvSpPr>
        <p:spPr>
          <a:xfrm>
            <a:off x="304800" y="914400"/>
            <a:ext cx="8458200" cy="923330"/>
          </a:xfrm>
          <a:prstGeom prst="rect">
            <a:avLst/>
          </a:prstGeom>
        </p:spPr>
        <p:txBody>
          <a:bodyPr wrap="square">
            <a:spAutoFit/>
          </a:bodyPr>
          <a:lstStyle/>
          <a:p>
            <a:r>
              <a:rPr lang="en-US" dirty="0" smtClean="0"/>
              <a:t>AJAX can be used for interactive communication with a database.</a:t>
            </a:r>
          </a:p>
          <a:p>
            <a:r>
              <a:rPr lang="en-US" dirty="0" smtClean="0"/>
              <a:t/>
            </a:r>
            <a:br>
              <a:rPr lang="en-US" dirty="0" smtClean="0"/>
            </a:br>
            <a:endParaRPr lang="en-US" dirty="0"/>
          </a:p>
        </p:txBody>
      </p:sp>
      <p:sp>
        <p:nvSpPr>
          <p:cNvPr id="88065" name="Rectangle 1"/>
          <p:cNvSpPr>
            <a:spLocks noChangeArrowheads="1"/>
          </p:cNvSpPr>
          <p:nvPr/>
        </p:nvSpPr>
        <p:spPr bwMode="auto">
          <a:xfrm>
            <a:off x="304800" y="1248303"/>
            <a:ext cx="8610600" cy="5565570"/>
          </a:xfrm>
          <a:prstGeom prst="rect">
            <a:avLst/>
          </a:prstGeom>
          <a:solidFill>
            <a:srgbClr val="FFFFFF"/>
          </a:solidFill>
          <a:ln w="9525">
            <a:noFill/>
            <a:miter lim="800000"/>
            <a:headEnd/>
            <a:tailEnd/>
          </a:ln>
          <a:effectLst/>
        </p:spPr>
        <p:txBody>
          <a:bodyPr vert="horz" wrap="square" lIns="0" tIns="88872" rIns="0" bIns="8887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cs typeface="Segoe UI" pitchFamily="34" charset="0"/>
              </a:rPr>
              <a:t>Example Explained - The </a:t>
            </a:r>
            <a:r>
              <a:rPr kumimoji="0" lang="en-US" sz="1400" b="1" i="0" u="none" strike="noStrike" cap="none" normalizeH="0" baseline="0" dirty="0" err="1" smtClean="0">
                <a:ln>
                  <a:noFill/>
                </a:ln>
                <a:solidFill>
                  <a:srgbClr val="000000"/>
                </a:solidFill>
                <a:effectLst/>
                <a:cs typeface="Segoe UI" pitchFamily="34" charset="0"/>
              </a:rPr>
              <a:t>showCustomer</a:t>
            </a:r>
            <a:r>
              <a:rPr kumimoji="0" lang="en-US" sz="1400" b="1" i="0" u="none" strike="noStrike" cap="none" normalizeH="0" baseline="0" dirty="0" smtClean="0">
                <a:ln>
                  <a:noFill/>
                </a:ln>
                <a:solidFill>
                  <a:srgbClr val="000000"/>
                </a:solidFill>
                <a:effectLst/>
                <a:cs typeface="Segoe UI" pitchFamily="34" charset="0"/>
              </a:rPr>
              <a:t>() Function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cs typeface="Arial" pitchFamily="34" charset="0"/>
              </a:rPr>
              <a:t>When a user selects a customer in the dropdown list above, a function called </a:t>
            </a:r>
            <a:r>
              <a:rPr kumimoji="0" lang="en-US" sz="1400" b="0" i="0" u="none" strike="noStrike" cap="none" normalizeH="0" baseline="0" dirty="0" err="1" smtClean="0">
                <a:ln>
                  <a:noFill/>
                </a:ln>
                <a:solidFill>
                  <a:srgbClr val="DC143C"/>
                </a:solidFill>
                <a:effectLst/>
                <a:cs typeface="Consolas" pitchFamily="49" charset="0"/>
              </a:rPr>
              <a:t>showCustomer</a:t>
            </a:r>
            <a:r>
              <a:rPr kumimoji="0" lang="en-US" sz="1400" b="0" i="0" u="none" strike="noStrike" cap="none" normalizeH="0" baseline="0" dirty="0" smtClean="0">
                <a:ln>
                  <a:noFill/>
                </a:ln>
                <a:solidFill>
                  <a:srgbClr val="DC143C"/>
                </a:solidFill>
                <a:effectLst/>
                <a:cs typeface="Consolas" pitchFamily="49" charset="0"/>
              </a:rPr>
              <a:t>()</a:t>
            </a:r>
            <a:r>
              <a:rPr kumimoji="0" lang="en-US" sz="1400" b="0" i="0" u="none" strike="noStrike" cap="none" normalizeH="0" baseline="0" dirty="0" smtClean="0">
                <a:ln>
                  <a:noFill/>
                </a:ln>
                <a:solidFill>
                  <a:srgbClr val="000000"/>
                </a:solidFill>
                <a:effectLst/>
                <a:cs typeface="Arial" pitchFamily="34" charset="0"/>
              </a:rPr>
              <a:t> is executed. The function is triggered by the </a:t>
            </a:r>
            <a:r>
              <a:rPr kumimoji="0" lang="en-US" sz="1400" b="0" i="0" u="none" strike="noStrike" cap="none" normalizeH="0" baseline="0" dirty="0" err="1" smtClean="0">
                <a:ln>
                  <a:noFill/>
                </a:ln>
                <a:solidFill>
                  <a:srgbClr val="DC143C"/>
                </a:solidFill>
                <a:effectLst/>
                <a:cs typeface="Consolas" pitchFamily="49" charset="0"/>
              </a:rPr>
              <a:t>onchange</a:t>
            </a:r>
            <a:r>
              <a:rPr kumimoji="0" lang="en-US" sz="1400" b="0" i="0" u="none" strike="noStrike" cap="none" normalizeH="0" baseline="0" dirty="0" smtClean="0">
                <a:ln>
                  <a:noFill/>
                </a:ln>
                <a:solidFill>
                  <a:srgbClr val="000000"/>
                </a:solidFill>
                <a:effectLst/>
                <a:cs typeface="Arial" pitchFamily="34" charset="0"/>
              </a:rPr>
              <a:t> event:</a:t>
            </a:r>
            <a:endParaRPr kumimoji="0" 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000000"/>
                </a:solidFill>
                <a:effectLst/>
                <a:cs typeface="Segoe UI" pitchFamily="34" charset="0"/>
              </a:rPr>
              <a:t>showCustomer</a:t>
            </a:r>
            <a:endParaRPr kumimoji="0" lang="en-US" sz="1400" b="1" i="0" u="none" strike="noStrike" cap="none" normalizeH="0" baseline="0" dirty="0" smtClean="0">
              <a:ln>
                <a:noFill/>
              </a:ln>
              <a:solidFill>
                <a:srgbClr val="000000"/>
              </a:solidFill>
              <a:effectLst/>
              <a:cs typeface="Segoe UI" pitchFamily="34" charset="0"/>
            </a:endParaRPr>
          </a:p>
          <a:p>
            <a:pPr lvl="1" eaLnBrk="0" fontAlgn="base" hangingPunct="0">
              <a:spcBef>
                <a:spcPct val="0"/>
              </a:spcBef>
              <a:spcAft>
                <a:spcPct val="0"/>
              </a:spcAft>
            </a:pPr>
            <a:r>
              <a:rPr kumimoji="0" lang="en-US" sz="1400" b="0" i="0" u="none" strike="noStrike" cap="none" normalizeH="0" baseline="0" dirty="0" smtClean="0">
                <a:ln>
                  <a:noFill/>
                </a:ln>
                <a:solidFill>
                  <a:srgbClr val="0000CD"/>
                </a:solidFill>
                <a:effectLst/>
                <a:cs typeface="Consolas" pitchFamily="49" charset="0"/>
              </a:rPr>
              <a:t>function</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showCustomer</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err="1" smtClean="0">
                <a:ln>
                  <a:noFill/>
                </a:ln>
                <a:solidFill>
                  <a:srgbClr val="000000"/>
                </a:solidFill>
                <a:effectLst/>
                <a:cs typeface="Consolas" pitchFamily="49" charset="0"/>
              </a:rPr>
              <a:t>str</a:t>
            </a: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CD"/>
                </a:solidFill>
                <a:effectLst/>
                <a:cs typeface="Consolas" pitchFamily="49" charset="0"/>
              </a:rPr>
              <a:t>var</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xhttp</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smtClean="0">
                <a:ln>
                  <a:noFill/>
                </a:ln>
                <a:solidFill>
                  <a:srgbClr val="0000CD"/>
                </a:solidFill>
                <a:effectLst/>
                <a:cs typeface="Consolas" pitchFamily="49" charset="0"/>
              </a:rPr>
              <a:t>if</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str</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document.getElementById</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err="1" smtClean="0">
                <a:ln>
                  <a:noFill/>
                </a:ln>
                <a:solidFill>
                  <a:srgbClr val="A52A2A"/>
                </a:solidFill>
                <a:effectLst/>
                <a:cs typeface="Consolas" pitchFamily="49" charset="0"/>
              </a:rPr>
              <a:t>txtHint</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err="1" smtClean="0">
                <a:ln>
                  <a:noFill/>
                </a:ln>
                <a:solidFill>
                  <a:srgbClr val="000000"/>
                </a:solidFill>
                <a:effectLst/>
                <a:cs typeface="Consolas" pitchFamily="49" charset="0"/>
              </a:rPr>
              <a:t>innerHTML</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smtClean="0">
                <a:ln>
                  <a:noFill/>
                </a:ln>
                <a:solidFill>
                  <a:srgbClr val="0000CD"/>
                </a:solidFill>
                <a:effectLst/>
                <a:cs typeface="Consolas" pitchFamily="49" charset="0"/>
              </a:rPr>
              <a:t>return</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xhttp</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0000CD"/>
                </a:solidFill>
                <a:effectLst/>
                <a:cs typeface="Consolas" pitchFamily="49" charset="0"/>
              </a:rPr>
              <a:t>new</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XMLHttpRequest</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xhttp.onreadystatechange</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0000CD"/>
                </a:solidFill>
                <a:effectLst/>
                <a:cs typeface="Consolas" pitchFamily="49" charset="0"/>
              </a:rPr>
              <a:t>function</a:t>
            </a: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smtClean="0">
                <a:ln>
                  <a:noFill/>
                </a:ln>
                <a:solidFill>
                  <a:srgbClr val="0000CD"/>
                </a:solidFill>
                <a:effectLst/>
                <a:cs typeface="Consolas" pitchFamily="49" charset="0"/>
              </a:rPr>
              <a:t>if</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CD"/>
                </a:solidFill>
                <a:effectLst/>
                <a:cs typeface="Consolas" pitchFamily="49" charset="0"/>
              </a:rPr>
              <a:t>this</a:t>
            </a:r>
            <a:r>
              <a:rPr kumimoji="0" lang="en-US" sz="1400" b="0" i="0" u="none" strike="noStrike" cap="none" normalizeH="0" baseline="0" dirty="0" err="1" smtClean="0">
                <a:ln>
                  <a:noFill/>
                </a:ln>
                <a:solidFill>
                  <a:srgbClr val="000000"/>
                </a:solidFill>
                <a:effectLst/>
                <a:cs typeface="Consolas" pitchFamily="49" charset="0"/>
              </a:rPr>
              <a:t>.readyState</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FF0000"/>
                </a:solidFill>
                <a:effectLst/>
                <a:cs typeface="Consolas" pitchFamily="49" charset="0"/>
              </a:rPr>
              <a:t>4</a:t>
            </a:r>
            <a:r>
              <a:rPr kumimoji="0" lang="en-US" sz="1400" b="0" i="0" u="none" strike="noStrike" cap="none" normalizeH="0" baseline="0" dirty="0" smtClean="0">
                <a:ln>
                  <a:noFill/>
                </a:ln>
                <a:solidFill>
                  <a:srgbClr val="000000"/>
                </a:solidFill>
                <a:effectLst/>
                <a:cs typeface="Consolas" pitchFamily="49" charset="0"/>
              </a:rPr>
              <a:t> &amp;&amp; </a:t>
            </a:r>
            <a:r>
              <a:rPr kumimoji="0" lang="en-US" sz="1400" b="0" i="0" u="none" strike="noStrike" cap="none" normalizeH="0" baseline="0" dirty="0" err="1" smtClean="0">
                <a:ln>
                  <a:noFill/>
                </a:ln>
                <a:solidFill>
                  <a:srgbClr val="0000CD"/>
                </a:solidFill>
                <a:effectLst/>
                <a:cs typeface="Consolas" pitchFamily="49" charset="0"/>
              </a:rPr>
              <a:t>this</a:t>
            </a:r>
            <a:r>
              <a:rPr kumimoji="0" lang="en-US" sz="1400" b="0" i="0" u="none" strike="noStrike" cap="none" normalizeH="0" baseline="0" dirty="0" err="1" smtClean="0">
                <a:ln>
                  <a:noFill/>
                </a:ln>
                <a:solidFill>
                  <a:srgbClr val="000000"/>
                </a:solidFill>
                <a:effectLst/>
                <a:cs typeface="Consolas" pitchFamily="49" charset="0"/>
              </a:rPr>
              <a:t>.status</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smtClean="0">
                <a:ln>
                  <a:noFill/>
                </a:ln>
                <a:solidFill>
                  <a:srgbClr val="FF0000"/>
                </a:solidFill>
                <a:effectLst/>
                <a:cs typeface="Consolas" pitchFamily="49" charset="0"/>
              </a:rPr>
              <a:t>200</a:t>
            </a: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document.getElementById</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err="1" smtClean="0">
                <a:ln>
                  <a:noFill/>
                </a:ln>
                <a:solidFill>
                  <a:srgbClr val="A52A2A"/>
                </a:solidFill>
                <a:effectLst/>
                <a:cs typeface="Consolas" pitchFamily="49" charset="0"/>
              </a:rPr>
              <a:t>txtHint</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err="1" smtClean="0">
                <a:ln>
                  <a:noFill/>
                </a:ln>
                <a:solidFill>
                  <a:srgbClr val="000000"/>
                </a:solidFill>
                <a:effectLst/>
                <a:cs typeface="Consolas" pitchFamily="49" charset="0"/>
              </a:rPr>
              <a:t>innerHTML</a:t>
            </a:r>
            <a:r>
              <a:rPr kumimoji="0" lang="en-US" sz="1400" b="0" i="0" u="none" strike="noStrike" cap="none" normalizeH="0" baseline="0" dirty="0" smtClean="0">
                <a:ln>
                  <a:noFill/>
                </a:ln>
                <a:solidFill>
                  <a:srgbClr val="000000"/>
                </a:solidFill>
                <a:effectLst/>
                <a:cs typeface="Consolas" pitchFamily="49" charset="0"/>
              </a:rPr>
              <a:t> = </a:t>
            </a:r>
            <a:r>
              <a:rPr kumimoji="0" lang="en-US" sz="1400" b="0" i="0" u="none" strike="noStrike" cap="none" normalizeH="0" baseline="0" dirty="0" err="1" smtClean="0">
                <a:ln>
                  <a:noFill/>
                </a:ln>
                <a:solidFill>
                  <a:srgbClr val="0000CD"/>
                </a:solidFill>
                <a:effectLst/>
                <a:cs typeface="Consolas" pitchFamily="49" charset="0"/>
              </a:rPr>
              <a:t>this</a:t>
            </a:r>
            <a:r>
              <a:rPr kumimoji="0" lang="en-US" sz="1400" b="0" i="0" u="none" strike="noStrike" cap="none" normalizeH="0" baseline="0" dirty="0" err="1" smtClean="0">
                <a:ln>
                  <a:noFill/>
                </a:ln>
                <a:solidFill>
                  <a:srgbClr val="000000"/>
                </a:solidFill>
                <a:effectLst/>
                <a:cs typeface="Consolas" pitchFamily="49" charset="0"/>
              </a:rPr>
              <a:t>.responseText</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xhttp.open</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smtClean="0">
                <a:ln>
                  <a:noFill/>
                </a:ln>
                <a:solidFill>
                  <a:srgbClr val="A52A2A"/>
                </a:solidFill>
                <a:effectLst/>
                <a:cs typeface="Consolas" pitchFamily="49" charset="0"/>
              </a:rPr>
              <a:t>"GET"</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err="1" smtClean="0">
                <a:ln>
                  <a:noFill/>
                </a:ln>
                <a:solidFill>
                  <a:srgbClr val="A52A2A"/>
                </a:solidFill>
                <a:effectLst/>
                <a:cs typeface="Consolas" pitchFamily="49" charset="0"/>
              </a:rPr>
              <a:t>getcustomer.php?q</a:t>
            </a:r>
            <a:r>
              <a:rPr kumimoji="0" lang="en-US" sz="1400" b="0" i="0" u="none" strike="noStrike" cap="none" normalizeH="0" baseline="0" dirty="0" smtClean="0">
                <a:ln>
                  <a:noFill/>
                </a:ln>
                <a:solidFill>
                  <a:srgbClr val="A52A2A"/>
                </a:solidFill>
                <a:effectLst/>
                <a:cs typeface="Consolas" pitchFamily="49" charset="0"/>
              </a:rPr>
              <a:t>="</a:t>
            </a:r>
            <a:r>
              <a:rPr kumimoji="0" lang="en-US" sz="1400" b="0" i="0" u="none" strike="noStrike" cap="none" normalizeH="0" baseline="0" dirty="0" smtClean="0">
                <a:ln>
                  <a:noFill/>
                </a:ln>
                <a:solidFill>
                  <a:srgbClr val="000000"/>
                </a:solidFill>
                <a:effectLst/>
                <a:cs typeface="Consolas" pitchFamily="49" charset="0"/>
              </a:rPr>
              <a:t>+</a:t>
            </a:r>
            <a:r>
              <a:rPr kumimoji="0" lang="en-US" sz="1400" b="0" i="0" u="none" strike="noStrike" cap="none" normalizeH="0" baseline="0" dirty="0" err="1" smtClean="0">
                <a:ln>
                  <a:noFill/>
                </a:ln>
                <a:solidFill>
                  <a:srgbClr val="000000"/>
                </a:solidFill>
                <a:effectLst/>
                <a:cs typeface="Consolas" pitchFamily="49" charset="0"/>
              </a:rPr>
              <a:t>str</a:t>
            </a: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smtClean="0">
                <a:ln>
                  <a:noFill/>
                </a:ln>
                <a:solidFill>
                  <a:srgbClr val="0000CD"/>
                </a:solidFill>
                <a:effectLst/>
                <a:cs typeface="Consolas" pitchFamily="49" charset="0"/>
              </a:rPr>
              <a:t>true</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  </a:t>
            </a:r>
            <a:r>
              <a:rPr kumimoji="0" lang="en-US" sz="1400" b="0" i="0" u="none" strike="noStrike" cap="none" normalizeH="0" baseline="0" dirty="0" err="1" smtClean="0">
                <a:ln>
                  <a:noFill/>
                </a:ln>
                <a:solidFill>
                  <a:srgbClr val="000000"/>
                </a:solidFill>
                <a:effectLst/>
                <a:cs typeface="Consolas" pitchFamily="49" charset="0"/>
              </a:rPr>
              <a:t>xhttp.send</a:t>
            </a:r>
            <a:r>
              <a:rPr kumimoji="0" lang="en-US" sz="1400" b="0" i="0" u="none" strike="noStrike" cap="none" normalizeH="0" baseline="0" dirty="0" smtClean="0">
                <a:ln>
                  <a:noFill/>
                </a:ln>
                <a:solidFill>
                  <a:srgbClr val="000000"/>
                </a:solidFill>
                <a:effectLst/>
                <a:cs typeface="Consolas" pitchFamily="49" charset="0"/>
              </a:rPr>
              <a:t>();</a:t>
            </a:r>
            <a:br>
              <a:rPr kumimoji="0" lang="en-US" sz="1400" b="0" i="0" u="none" strike="noStrike" cap="none" normalizeH="0" baseline="0" dirty="0" smtClean="0">
                <a:ln>
                  <a:noFill/>
                </a:ln>
                <a:solidFill>
                  <a:srgbClr val="000000"/>
                </a:solidFill>
                <a:effectLst/>
                <a:cs typeface="Consolas" pitchFamily="49" charset="0"/>
              </a:rPr>
            </a:br>
            <a:r>
              <a:rPr kumimoji="0" lang="en-US" sz="1400" b="0" i="0" u="none" strike="noStrike" cap="none" normalizeH="0" baseline="0" dirty="0" smtClean="0">
                <a:ln>
                  <a:noFill/>
                </a:ln>
                <a:solidFill>
                  <a:srgbClr val="000000"/>
                </a:solidFill>
                <a:effectLst/>
                <a:cs typeface="Consolas" pitchFamily="49" charset="0"/>
              </a:rPr>
              <a:t>}</a:t>
            </a:r>
          </a:p>
          <a:p>
            <a:pPr lvl="1" eaLnBrk="0" fontAlgn="base" hangingPunct="0">
              <a:spcBef>
                <a:spcPct val="0"/>
              </a:spcBef>
              <a:spcAft>
                <a:spcPct val="0"/>
              </a:spcAft>
            </a:pPr>
            <a:endParaRPr kumimoji="0" 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cs typeface="Arial" pitchFamily="34" charset="0"/>
              </a:rPr>
              <a:t>The </a:t>
            </a:r>
            <a:r>
              <a:rPr kumimoji="0" lang="en-US" sz="1400" b="0" i="0" u="none" strike="noStrike" cap="none" normalizeH="0" baseline="0" dirty="0" err="1" smtClean="0">
                <a:ln>
                  <a:noFill/>
                </a:ln>
                <a:solidFill>
                  <a:srgbClr val="DC143C"/>
                </a:solidFill>
                <a:effectLst/>
                <a:cs typeface="Consolas" pitchFamily="49" charset="0"/>
              </a:rPr>
              <a:t>showCustomer</a:t>
            </a:r>
            <a:r>
              <a:rPr kumimoji="0" lang="en-US" sz="1400" b="0" i="0" u="none" strike="noStrike" cap="none" normalizeH="0" baseline="0" dirty="0" smtClean="0">
                <a:ln>
                  <a:noFill/>
                </a:ln>
                <a:solidFill>
                  <a:srgbClr val="DC143C"/>
                </a:solidFill>
                <a:effectLst/>
                <a:cs typeface="Consolas" pitchFamily="49" charset="0"/>
              </a:rPr>
              <a:t>()</a:t>
            </a:r>
            <a:r>
              <a:rPr kumimoji="0" lang="en-US" sz="1400" b="0" i="0" u="none" strike="noStrike" cap="none" normalizeH="0" baseline="0" dirty="0" smtClean="0">
                <a:ln>
                  <a:noFill/>
                </a:ln>
                <a:solidFill>
                  <a:srgbClr val="000000"/>
                </a:solidFill>
                <a:effectLst/>
                <a:cs typeface="Arial" pitchFamily="34" charset="0"/>
              </a:rPr>
              <a:t> function does the following:</a:t>
            </a:r>
            <a:endParaRPr kumimoji="0" lang="en-US"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400" b="0" i="0" u="none" strike="noStrike" cap="none" normalizeH="0" baseline="0" dirty="0" smtClean="0">
                <a:ln>
                  <a:noFill/>
                </a:ln>
                <a:solidFill>
                  <a:srgbClr val="000000"/>
                </a:solidFill>
                <a:effectLst/>
                <a:cs typeface="Arial" pitchFamily="34" charset="0"/>
              </a:rPr>
              <a:t>Check if a customer is selected   Create an </a:t>
            </a:r>
            <a:r>
              <a:rPr kumimoji="0" lang="en-US" sz="1400" b="0" i="0" u="none" strike="noStrike" cap="none" normalizeH="0" baseline="0" dirty="0" err="1" smtClean="0">
                <a:ln>
                  <a:noFill/>
                </a:ln>
                <a:solidFill>
                  <a:srgbClr val="000000"/>
                </a:solidFill>
                <a:effectLst/>
                <a:cs typeface="Arial" pitchFamily="34" charset="0"/>
              </a:rPr>
              <a:t>XMLHttpRequest</a:t>
            </a:r>
            <a:r>
              <a:rPr kumimoji="0" lang="en-US" sz="1400" b="0" i="0" u="none" strike="noStrike" cap="none" normalizeH="0" baseline="0" dirty="0" smtClean="0">
                <a:ln>
                  <a:noFill/>
                </a:ln>
                <a:solidFill>
                  <a:srgbClr val="000000"/>
                </a:solidFill>
                <a:effectLst/>
                <a:cs typeface="Arial" pitchFamily="34" charset="0"/>
              </a:rPr>
              <a:t> object   Create the function to be executed when the server response is ready    Send the request off to a file on the server   Notice that a parameter (q) is added to the URL (with the content of the dropdown list)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solidFill>
                  <a:srgbClr val="C00000"/>
                </a:solidFill>
              </a:rPr>
              <a:t>Rails on Ajax</a:t>
            </a:r>
            <a:endParaRPr lang="en-US" dirty="0">
              <a:solidFill>
                <a:srgbClr val="C00000"/>
              </a:solidFill>
            </a:endParaRPr>
          </a:p>
        </p:txBody>
      </p:sp>
      <p:sp>
        <p:nvSpPr>
          <p:cNvPr id="3" name="Content Placeholder 2"/>
          <p:cNvSpPr>
            <a:spLocks noGrp="1"/>
          </p:cNvSpPr>
          <p:nvPr>
            <p:ph idx="1"/>
          </p:nvPr>
        </p:nvSpPr>
        <p:spPr>
          <a:xfrm>
            <a:off x="457200" y="1143000"/>
            <a:ext cx="8229600" cy="5410200"/>
          </a:xfrm>
        </p:spPr>
        <p:txBody>
          <a:bodyPr>
            <a:normAutofit fontScale="77500" lnSpcReduction="20000"/>
          </a:bodyPr>
          <a:lstStyle/>
          <a:p>
            <a:pPr algn="just"/>
            <a:r>
              <a:rPr lang="en-US" dirty="0" smtClean="0"/>
              <a:t>AJAX stands for Asynchronous </a:t>
            </a:r>
            <a:r>
              <a:rPr lang="en-US" dirty="0" err="1" smtClean="0"/>
              <a:t>Javascript</a:t>
            </a:r>
            <a:r>
              <a:rPr lang="en-US" dirty="0" smtClean="0"/>
              <a:t> and XML. It is a mixture of several technologies and is an important part of Rails application. It allows client side changes without reloading the page.</a:t>
            </a:r>
          </a:p>
          <a:p>
            <a:pPr algn="just"/>
            <a:r>
              <a:rPr lang="en-US" dirty="0" smtClean="0"/>
              <a:t>Let us see the working of a normal web server. On typing a web address and clicking on search, the browser makes a request to the server. To assemble the searched page, it fetches all associated assets like JavaScript files, images and </a:t>
            </a:r>
            <a:r>
              <a:rPr lang="en-US" dirty="0" err="1" smtClean="0"/>
              <a:t>stylesheets</a:t>
            </a:r>
            <a:r>
              <a:rPr lang="en-US" dirty="0" smtClean="0"/>
              <a:t>. On clicking a link, same process is followed. This is called 'request response cycle'.</a:t>
            </a:r>
          </a:p>
          <a:p>
            <a:pPr algn="just"/>
            <a:r>
              <a:rPr lang="en-US" dirty="0" smtClean="0"/>
              <a:t>JavaScript makes request to the server, and parse the response. It can update information on the page. On combining these two abilities, a web page can be made with JavaScript that can update just a part of itself, without loading full page from the server. This technique is called AJAX.</a:t>
            </a:r>
          </a:p>
          <a:p>
            <a:pPr algn="just"/>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457200"/>
            <a:ext cx="8382000" cy="2677656"/>
          </a:xfrm>
          <a:prstGeom prst="rect">
            <a:avLst/>
          </a:prstGeom>
        </p:spPr>
        <p:txBody>
          <a:bodyPr wrap="square">
            <a:spAutoFit/>
          </a:bodyPr>
          <a:lstStyle/>
          <a:p>
            <a:r>
              <a:rPr lang="en-US" sz="2400" dirty="0" smtClean="0"/>
              <a:t>By default Rails ships with </a:t>
            </a:r>
            <a:r>
              <a:rPr lang="en-US" sz="2400" dirty="0" err="1" smtClean="0"/>
              <a:t>CoffeeScript</a:t>
            </a:r>
            <a:r>
              <a:rPr lang="en-US" sz="2400" dirty="0" smtClean="0"/>
              <a:t>.</a:t>
            </a:r>
          </a:p>
          <a:p>
            <a:r>
              <a:rPr lang="en-US" sz="2400" dirty="0" smtClean="0"/>
              <a:t>Let us see an example code to make Ajax request using the </a:t>
            </a:r>
            <a:r>
              <a:rPr lang="en-US" sz="2400" dirty="0" err="1" smtClean="0"/>
              <a:t>jQuery</a:t>
            </a:r>
            <a:r>
              <a:rPr lang="en-US" sz="2400" dirty="0" smtClean="0"/>
              <a:t> library</a:t>
            </a:r>
          </a:p>
          <a:p>
            <a:r>
              <a:rPr lang="en-US" sz="2400" dirty="0" smtClean="0"/>
              <a:t>	$.</a:t>
            </a:r>
            <a:r>
              <a:rPr lang="en-US" sz="2400" dirty="0" err="1" smtClean="0"/>
              <a:t>ajax</a:t>
            </a:r>
            <a:r>
              <a:rPr lang="en-US" sz="2400" dirty="0" smtClean="0"/>
              <a:t>(</a:t>
            </a:r>
            <a:r>
              <a:rPr lang="en-US" sz="2400" dirty="0" err="1" smtClean="0"/>
              <a:t>url</a:t>
            </a:r>
            <a:r>
              <a:rPr lang="en-US" sz="2400" dirty="0" smtClean="0"/>
              <a:t>: "/test").done (html) -&gt;  </a:t>
            </a:r>
          </a:p>
          <a:p>
            <a:r>
              <a:rPr lang="en-US" sz="2400" dirty="0" smtClean="0"/>
              <a:t>	$("#results").append html  </a:t>
            </a:r>
          </a:p>
          <a:p>
            <a:r>
              <a:rPr lang="en-US" sz="2400" dirty="0" smtClean="0"/>
              <a:t>The above code fetches data from "/test", then appends the result to the div with an id of results.</a:t>
            </a:r>
            <a:endParaRPr lang="en-US" dirty="0"/>
          </a:p>
        </p:txBody>
      </p:sp>
      <p:sp>
        <p:nvSpPr>
          <p:cNvPr id="5" name="Rectangle 4"/>
          <p:cNvSpPr/>
          <p:nvPr/>
        </p:nvSpPr>
        <p:spPr>
          <a:xfrm>
            <a:off x="381000" y="3124200"/>
            <a:ext cx="3100785" cy="461665"/>
          </a:xfrm>
          <a:prstGeom prst="rect">
            <a:avLst/>
          </a:prstGeom>
        </p:spPr>
        <p:txBody>
          <a:bodyPr wrap="none">
            <a:spAutoFit/>
          </a:bodyPr>
          <a:lstStyle/>
          <a:p>
            <a:r>
              <a:rPr lang="en-US" sz="2400" b="1" dirty="0" smtClean="0"/>
              <a:t>Unobtrusive JavaScript</a:t>
            </a:r>
            <a:endParaRPr lang="en-US" sz="2400" b="1" dirty="0"/>
          </a:p>
        </p:txBody>
      </p:sp>
      <p:sp>
        <p:nvSpPr>
          <p:cNvPr id="6" name="Rectangle 5"/>
          <p:cNvSpPr/>
          <p:nvPr/>
        </p:nvSpPr>
        <p:spPr>
          <a:xfrm>
            <a:off x="457200" y="3441680"/>
            <a:ext cx="8458200" cy="3416320"/>
          </a:xfrm>
          <a:prstGeom prst="rect">
            <a:avLst/>
          </a:prstGeom>
        </p:spPr>
        <p:txBody>
          <a:bodyPr wrap="square">
            <a:spAutoFit/>
          </a:bodyPr>
          <a:lstStyle/>
          <a:p>
            <a:pPr algn="just"/>
            <a:r>
              <a:rPr lang="en-US" sz="2400" dirty="0" smtClean="0"/>
              <a:t>To handle attached JavaScript to the DOM, Rails uses "Unobtrusive JavaScript" technique. This is considered as the best technique within the frontend community.</a:t>
            </a:r>
          </a:p>
          <a:p>
            <a:pPr algn="just"/>
            <a:r>
              <a:rPr lang="en-US" sz="2400" dirty="0" smtClean="0"/>
              <a:t>This is called 'Unobtrusive' JavaScript because we do not mix JavaScript code into HTML. With this, we can easily add behavior to any link by adding data attribute. Lot of benefits add up like the entire JavaScript is served on every page, it means it'll get downloaded on the first page load and then can be cached on every page after that.</a:t>
            </a:r>
            <a:endParaRPr lang="en-US"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8" name="Picture 2"/>
          <p:cNvPicPr>
            <a:picLocks noChangeAspect="1" noChangeArrowheads="1"/>
          </p:cNvPicPr>
          <p:nvPr/>
        </p:nvPicPr>
        <p:blipFill>
          <a:blip r:embed="rId2" cstate="print"/>
          <a:srcRect/>
          <a:stretch>
            <a:fillRect/>
          </a:stretch>
        </p:blipFill>
        <p:spPr bwMode="auto">
          <a:xfrm>
            <a:off x="457200" y="381000"/>
            <a:ext cx="8229600" cy="5715000"/>
          </a:xfrm>
          <a:prstGeom prst="rect">
            <a:avLst/>
          </a:prstGeom>
          <a:noFill/>
          <a:ln w="9525">
            <a:noFill/>
            <a:miter lim="800000"/>
            <a:headEnd/>
            <a:tailEnd/>
          </a:ln>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p:cNvPicPr>
            <a:picLocks noChangeAspect="1" noChangeArrowheads="1"/>
          </p:cNvPicPr>
          <p:nvPr/>
        </p:nvPicPr>
        <p:blipFill>
          <a:blip r:embed="rId2" cstate="print"/>
          <a:srcRect/>
          <a:stretch>
            <a:fillRect/>
          </a:stretch>
        </p:blipFill>
        <p:spPr bwMode="auto">
          <a:xfrm>
            <a:off x="304800" y="381000"/>
            <a:ext cx="8839200" cy="6172200"/>
          </a:xfrm>
          <a:prstGeom prst="rect">
            <a:avLst/>
          </a:prstGeom>
          <a:noFill/>
          <a:ln w="9525">
            <a:noFill/>
            <a:miter lim="800000"/>
            <a:headEnd/>
            <a:tailEnd/>
          </a:ln>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2" cstate="print"/>
          <a:srcRect/>
          <a:stretch>
            <a:fillRect/>
          </a:stretch>
        </p:blipFill>
        <p:spPr bwMode="auto">
          <a:xfrm>
            <a:off x="0" y="152400"/>
            <a:ext cx="9144000" cy="6705599"/>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0" name="Picture 2"/>
          <p:cNvPicPr>
            <a:picLocks noChangeAspect="1" noChangeArrowheads="1"/>
          </p:cNvPicPr>
          <p:nvPr/>
        </p:nvPicPr>
        <p:blipFill>
          <a:blip r:embed="rId2" cstate="print"/>
          <a:srcRect/>
          <a:stretch>
            <a:fillRect/>
          </a:stretch>
        </p:blipFill>
        <p:spPr bwMode="auto">
          <a:xfrm>
            <a:off x="304800" y="228600"/>
            <a:ext cx="6934200" cy="2514600"/>
          </a:xfrm>
          <a:prstGeom prst="rect">
            <a:avLst/>
          </a:prstGeom>
          <a:noFill/>
          <a:ln w="9525">
            <a:noFill/>
            <a:miter lim="800000"/>
            <a:headEnd/>
            <a:tailEnd/>
          </a:ln>
        </p:spPr>
      </p:pic>
      <p:pic>
        <p:nvPicPr>
          <p:cNvPr id="94211" name="Picture 3"/>
          <p:cNvPicPr>
            <a:picLocks noChangeAspect="1" noChangeArrowheads="1"/>
          </p:cNvPicPr>
          <p:nvPr/>
        </p:nvPicPr>
        <p:blipFill>
          <a:blip r:embed="rId3" cstate="print"/>
          <a:srcRect/>
          <a:stretch>
            <a:fillRect/>
          </a:stretch>
        </p:blipFill>
        <p:spPr bwMode="auto">
          <a:xfrm>
            <a:off x="457200" y="2819400"/>
            <a:ext cx="8001000" cy="3733800"/>
          </a:xfrm>
          <a:prstGeom prst="rect">
            <a:avLst/>
          </a:prstGeom>
          <a:noFill/>
          <a:ln w="9525">
            <a:noFill/>
            <a:miter lim="800000"/>
            <a:headEnd/>
            <a:tailEnd/>
          </a:ln>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34" name="Picture 2"/>
          <p:cNvPicPr>
            <a:picLocks noChangeAspect="1" noChangeArrowheads="1"/>
          </p:cNvPicPr>
          <p:nvPr/>
        </p:nvPicPr>
        <p:blipFill>
          <a:blip r:embed="rId2" cstate="print"/>
          <a:srcRect/>
          <a:stretch>
            <a:fillRect/>
          </a:stretch>
        </p:blipFill>
        <p:spPr bwMode="auto">
          <a:xfrm>
            <a:off x="457200" y="457200"/>
            <a:ext cx="8305799" cy="594359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5324535"/>
          </a:xfrm>
          <a:prstGeom prst="rect">
            <a:avLst/>
          </a:prstGeom>
        </p:spPr>
        <p:txBody>
          <a:bodyPr wrap="square">
            <a:spAutoFit/>
          </a:bodyPr>
          <a:lstStyle/>
          <a:p>
            <a:pPr algn="just"/>
            <a:r>
              <a:rPr lang="en-US" sz="2000" b="1" dirty="0" err="1" smtClean="0"/>
              <a:t>Turbolinks</a:t>
            </a:r>
            <a:endParaRPr lang="en-US" sz="2000" b="1" dirty="0" smtClean="0"/>
          </a:p>
          <a:p>
            <a:pPr algn="just"/>
            <a:r>
              <a:rPr lang="en-US" sz="2000" dirty="0" smtClean="0"/>
              <a:t>Sometimes web pages reloads very slow because it loads full page from the server. </a:t>
            </a:r>
            <a:r>
              <a:rPr lang="en-US" sz="2000" dirty="0" err="1" smtClean="0"/>
              <a:t>Turbolinks</a:t>
            </a:r>
            <a:r>
              <a:rPr lang="en-US" sz="2000" dirty="0" smtClean="0"/>
              <a:t> 3 reloads only the content of the body, it doesn't reloads the whole page.</a:t>
            </a:r>
          </a:p>
          <a:p>
            <a:pPr algn="just"/>
            <a:endParaRPr lang="en-US" sz="2000" dirty="0" smtClean="0"/>
          </a:p>
          <a:p>
            <a:pPr algn="just"/>
            <a:r>
              <a:rPr lang="en-US" sz="2000" b="1" dirty="0" smtClean="0"/>
              <a:t>Action Cable</a:t>
            </a:r>
          </a:p>
          <a:p>
            <a:pPr algn="just"/>
            <a:r>
              <a:rPr lang="en-US" sz="2000" dirty="0" smtClean="0"/>
              <a:t>It is a framework which is used to extend Rails via </a:t>
            </a:r>
            <a:r>
              <a:rPr lang="en-US" sz="2000" dirty="0" err="1" smtClean="0"/>
              <a:t>Websockets</a:t>
            </a:r>
            <a:r>
              <a:rPr lang="en-US" sz="2000" dirty="0" smtClean="0"/>
              <a:t> to add some functionality. It very smoothly integrates </a:t>
            </a:r>
            <a:r>
              <a:rPr lang="en-US" sz="2000" dirty="0" err="1" smtClean="0"/>
              <a:t>Websockets</a:t>
            </a:r>
            <a:r>
              <a:rPr lang="en-US" sz="2000" dirty="0" smtClean="0"/>
              <a:t> with the rest of the Rails application. It allows you to easily add some real time features to your app.</a:t>
            </a:r>
          </a:p>
          <a:p>
            <a:pPr algn="just"/>
            <a:endParaRPr lang="en-US" sz="2000" dirty="0" smtClean="0"/>
          </a:p>
          <a:p>
            <a:pPr algn="just"/>
            <a:r>
              <a:rPr lang="en-US" sz="2000" b="1" dirty="0" err="1" smtClean="0"/>
              <a:t>ActionPack</a:t>
            </a:r>
            <a:r>
              <a:rPr lang="en-US" sz="2000" b="1" dirty="0" smtClean="0"/>
              <a:t> Assertions</a:t>
            </a:r>
          </a:p>
          <a:p>
            <a:pPr algn="just"/>
            <a:r>
              <a:rPr lang="en-US" sz="2000" dirty="0" smtClean="0"/>
              <a:t>The assertions </a:t>
            </a:r>
            <a:r>
              <a:rPr lang="en-US" sz="2000" dirty="0" err="1" smtClean="0"/>
              <a:t>assert_template</a:t>
            </a:r>
            <a:r>
              <a:rPr lang="en-US" sz="2000" dirty="0" smtClean="0"/>
              <a:t> and assigns() are deprecated and moved into its own gem.</a:t>
            </a:r>
          </a:p>
          <a:p>
            <a:pPr algn="just"/>
            <a:endParaRPr lang="en-US" sz="2000" dirty="0" smtClean="0"/>
          </a:p>
          <a:p>
            <a:pPr algn="just"/>
            <a:r>
              <a:rPr lang="en-US" sz="2000" b="1" dirty="0" smtClean="0"/>
              <a:t>Rails API</a:t>
            </a:r>
          </a:p>
          <a:p>
            <a:pPr algn="just"/>
            <a:r>
              <a:rPr lang="en-US" sz="2000" dirty="0" smtClean="0"/>
              <a:t>It allows you to generate API and cleans all the middleware which is not necessary for an application.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258" name="Picture 2"/>
          <p:cNvPicPr>
            <a:picLocks noChangeAspect="1" noChangeArrowheads="1"/>
          </p:cNvPicPr>
          <p:nvPr/>
        </p:nvPicPr>
        <p:blipFill>
          <a:blip r:embed="rId2" cstate="print"/>
          <a:srcRect/>
          <a:stretch>
            <a:fillRect/>
          </a:stretch>
        </p:blipFill>
        <p:spPr bwMode="auto">
          <a:xfrm>
            <a:off x="609600" y="304800"/>
            <a:ext cx="8229600" cy="6096000"/>
          </a:xfrm>
          <a:prstGeom prst="rect">
            <a:avLst/>
          </a:prstGeom>
          <a:noFill/>
          <a:ln w="9525">
            <a:noFill/>
            <a:miter lim="800000"/>
            <a:headEnd/>
            <a:tailEnd/>
          </a:ln>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7282" name="Picture 2"/>
          <p:cNvPicPr>
            <a:picLocks noChangeAspect="1" noChangeArrowheads="1"/>
          </p:cNvPicPr>
          <p:nvPr/>
        </p:nvPicPr>
        <p:blipFill>
          <a:blip r:embed="rId2" cstate="print"/>
          <a:srcRect/>
          <a:stretch>
            <a:fillRect/>
          </a:stretch>
        </p:blipFill>
        <p:spPr bwMode="auto">
          <a:xfrm>
            <a:off x="304800" y="381000"/>
            <a:ext cx="8610599" cy="6019800"/>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p:cNvPicPr>
            <a:picLocks noChangeAspect="1" noChangeArrowheads="1"/>
          </p:cNvPicPr>
          <p:nvPr/>
        </p:nvPicPr>
        <p:blipFill>
          <a:blip r:embed="rId2" cstate="print"/>
          <a:srcRect/>
          <a:stretch>
            <a:fillRect/>
          </a:stretch>
        </p:blipFill>
        <p:spPr bwMode="auto">
          <a:xfrm>
            <a:off x="457200" y="457200"/>
            <a:ext cx="8305800" cy="6019799"/>
          </a:xfrm>
          <a:prstGeom prst="rect">
            <a:avLst/>
          </a:prstGeom>
          <a:noFill/>
          <a:ln w="9525">
            <a:noFill/>
            <a:miter lim="800000"/>
            <a:headEnd/>
            <a:tailEnd/>
          </a:ln>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p:cNvPicPr>
            <a:picLocks noChangeAspect="1" noChangeArrowheads="1"/>
          </p:cNvPicPr>
          <p:nvPr/>
        </p:nvPicPr>
        <p:blipFill>
          <a:blip r:embed="rId2" cstate="print"/>
          <a:srcRect/>
          <a:stretch>
            <a:fillRect/>
          </a:stretch>
        </p:blipFill>
        <p:spPr bwMode="auto">
          <a:xfrm>
            <a:off x="533400" y="304800"/>
            <a:ext cx="7848599" cy="56387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8229600" cy="4401205"/>
          </a:xfrm>
          <a:prstGeom prst="rect">
            <a:avLst/>
          </a:prstGeom>
        </p:spPr>
        <p:txBody>
          <a:bodyPr wrap="square">
            <a:spAutoFit/>
          </a:bodyPr>
          <a:lstStyle/>
          <a:p>
            <a:pPr algn="just"/>
            <a:r>
              <a:rPr lang="en-US" sz="2000" b="1" dirty="0" smtClean="0"/>
              <a:t>Render From Anywhere</a:t>
            </a:r>
          </a:p>
          <a:p>
            <a:pPr algn="just"/>
            <a:r>
              <a:rPr lang="en-US" sz="2000" dirty="0" smtClean="0"/>
              <a:t>Earlier we used gem </a:t>
            </a:r>
            <a:r>
              <a:rPr lang="en-US" sz="2000" dirty="0" err="1" smtClean="0"/>
              <a:t>render_anywhere</a:t>
            </a:r>
            <a:r>
              <a:rPr lang="en-US" sz="2000" dirty="0" smtClean="0"/>
              <a:t> to render views outside controller. In Rails 5, you can render your views from anywhere.</a:t>
            </a:r>
          </a:p>
          <a:p>
            <a:pPr algn="just"/>
            <a:endParaRPr lang="en-US" sz="2000" dirty="0" smtClean="0"/>
          </a:p>
          <a:p>
            <a:pPr algn="just"/>
            <a:r>
              <a:rPr lang="en-US" sz="2000" b="1" dirty="0" smtClean="0"/>
              <a:t>Rake Command</a:t>
            </a:r>
          </a:p>
          <a:p>
            <a:pPr algn="just"/>
            <a:r>
              <a:rPr lang="en-US" sz="2000" dirty="0" smtClean="0"/>
              <a:t>Rails 5 provides you a feature which allows you to restart all your apps with the </a:t>
            </a:r>
            <a:r>
              <a:rPr lang="en-US" sz="2000" b="1" dirty="0" smtClean="0"/>
              <a:t>rake restart</a:t>
            </a:r>
            <a:r>
              <a:rPr lang="en-US" sz="2000" dirty="0" smtClean="0"/>
              <a:t> command.</a:t>
            </a:r>
          </a:p>
          <a:p>
            <a:pPr algn="just"/>
            <a:endParaRPr lang="en-US" sz="2000" dirty="0" smtClean="0"/>
          </a:p>
          <a:p>
            <a:pPr algn="just"/>
            <a:r>
              <a:rPr lang="en-US" sz="2000" b="1" dirty="0" smtClean="0"/>
              <a:t>Customized URL</a:t>
            </a:r>
          </a:p>
          <a:p>
            <a:pPr algn="just"/>
            <a:r>
              <a:rPr lang="en-US" sz="2000" dirty="0" smtClean="0"/>
              <a:t>Search engine friendly URLs can be developed in Rails.</a:t>
            </a:r>
          </a:p>
          <a:p>
            <a:pPr algn="just"/>
            <a:endParaRPr lang="en-US" sz="2000" dirty="0" smtClean="0"/>
          </a:p>
          <a:p>
            <a:pPr algn="just"/>
            <a:r>
              <a:rPr lang="en-US" sz="2000" b="1" dirty="0" smtClean="0"/>
              <a:t>AJAX Library</a:t>
            </a:r>
          </a:p>
          <a:p>
            <a:pPr algn="just"/>
            <a:r>
              <a:rPr lang="en-US" sz="2000" dirty="0" smtClean="0"/>
              <a:t>Rails provide you an extensive library of AJAX functions. The associated java scripting required for AJAX gets generated automatically.</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Rails Scripts</a:t>
            </a:r>
            <a:endParaRPr lang="en-US" dirty="0"/>
          </a:p>
        </p:txBody>
      </p:sp>
      <p:sp>
        <p:nvSpPr>
          <p:cNvPr id="3" name="Content Placeholder 2"/>
          <p:cNvSpPr>
            <a:spLocks noGrp="1"/>
          </p:cNvSpPr>
          <p:nvPr>
            <p:ph idx="1"/>
          </p:nvPr>
        </p:nvSpPr>
        <p:spPr/>
        <p:txBody>
          <a:bodyPr>
            <a:normAutofit lnSpcReduction="10000"/>
          </a:bodyPr>
          <a:lstStyle/>
          <a:p>
            <a:pPr marL="0" indent="0" algn="just"/>
            <a:r>
              <a:rPr lang="en-US" dirty="0" smtClean="0"/>
              <a:t>  Rails provides us some excellent tools that are used to develop Rails application. These tools are packaged as scripts from command line.</a:t>
            </a:r>
          </a:p>
          <a:p>
            <a:pPr marL="0" indent="0" algn="just"/>
            <a:r>
              <a:rPr lang="en-US" dirty="0" smtClean="0"/>
              <a:t>  Following are the most useful Rails scripts used in Rails application:</a:t>
            </a:r>
          </a:p>
          <a:p>
            <a:pPr lvl="1" algn="just"/>
            <a:r>
              <a:rPr lang="en-US" dirty="0" smtClean="0"/>
              <a:t>Rails Console</a:t>
            </a:r>
          </a:p>
          <a:p>
            <a:pPr lvl="1" algn="just"/>
            <a:r>
              <a:rPr lang="en-US" dirty="0" err="1" smtClean="0"/>
              <a:t>WEBrick</a:t>
            </a:r>
            <a:r>
              <a:rPr lang="en-US" dirty="0" smtClean="0"/>
              <a:t> Web Server</a:t>
            </a:r>
          </a:p>
          <a:p>
            <a:pPr lvl="1" algn="just"/>
            <a:r>
              <a:rPr lang="en-US" dirty="0" smtClean="0"/>
              <a:t>Generators</a:t>
            </a:r>
          </a:p>
          <a:p>
            <a:pPr lvl="1" algn="just"/>
            <a:r>
              <a:rPr lang="en-US" dirty="0" smtClean="0"/>
              <a:t>Migrations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TotalTime>
  <Words>4049</Words>
  <Application>Microsoft Office PowerPoint</Application>
  <PresentationFormat>On-screen Show (4:3)</PresentationFormat>
  <Paragraphs>513</Paragraphs>
  <Slides>73</Slides>
  <Notes>4</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UNIT 5 RAILS &amp; AJAX </vt:lpstr>
      <vt:lpstr>CONTENTS</vt:lpstr>
      <vt:lpstr>Rails - Overview</vt:lpstr>
      <vt:lpstr>Slide 4</vt:lpstr>
      <vt:lpstr>Slide 5</vt:lpstr>
      <vt:lpstr>Slide 6</vt:lpstr>
      <vt:lpstr>Slide 7</vt:lpstr>
      <vt:lpstr>Slide 8</vt:lpstr>
      <vt:lpstr>Rails Scripts</vt:lpstr>
      <vt:lpstr>Slide 10</vt:lpstr>
      <vt:lpstr>Slide 11</vt:lpstr>
      <vt:lpstr>Ruby on Rails Directory Structure</vt:lpstr>
      <vt:lpstr>Ruby on Rails - Framework</vt:lpstr>
      <vt:lpstr>Slide 14</vt:lpstr>
      <vt:lpstr>Slide 15</vt:lpstr>
      <vt:lpstr>Pictorial Representation of MVC Framework </vt:lpstr>
      <vt:lpstr>Slide 17</vt:lpstr>
      <vt:lpstr>Slide 18</vt:lpstr>
      <vt:lpstr>Slide 19</vt:lpstr>
      <vt:lpstr>Slide 20</vt:lpstr>
      <vt:lpstr>Active Record Basics</vt:lpstr>
      <vt:lpstr>Class and Database</vt:lpstr>
      <vt:lpstr>Ruby on Rails Migrations</vt:lpstr>
      <vt:lpstr>Slide 24</vt:lpstr>
      <vt:lpstr>Slide 25</vt:lpstr>
      <vt:lpstr>Slide 26</vt:lpstr>
      <vt:lpstr>Slide 27</vt:lpstr>
      <vt:lpstr>Rails Layout</vt:lpstr>
      <vt:lpstr>Slide 29</vt:lpstr>
      <vt:lpstr>Slide 30</vt:lpstr>
      <vt:lpstr>Slide 31</vt:lpstr>
      <vt:lpstr>Slide 32</vt:lpstr>
      <vt:lpstr>Slide 33</vt:lpstr>
      <vt:lpstr>Slide 34</vt:lpstr>
      <vt:lpstr>Slide 35</vt:lpstr>
      <vt:lpstr>Slide 36</vt:lpstr>
      <vt:lpstr>Slide 37</vt:lpstr>
      <vt:lpstr>What is AJAX?</vt:lpstr>
      <vt:lpstr>Introduction to AJAX</vt:lpstr>
      <vt:lpstr>How to AJAX</vt:lpstr>
      <vt:lpstr>AJAX Application Example</vt:lpstr>
      <vt:lpstr>How AJAX Works</vt:lpstr>
      <vt:lpstr>Slide 43</vt:lpstr>
      <vt:lpstr>Slide 44</vt:lpstr>
      <vt:lpstr>Based on Internet Standards</vt:lpstr>
      <vt:lpstr>X/HTML and CSS</vt:lpstr>
      <vt:lpstr>JavaScript/XMLHttpRequest</vt:lpstr>
      <vt:lpstr>XML</vt:lpstr>
      <vt:lpstr>DOM</vt:lpstr>
      <vt:lpstr>XMLHttpRequest</vt:lpstr>
      <vt:lpstr>Advantages</vt:lpstr>
      <vt:lpstr>Disadvantages</vt:lpstr>
      <vt:lpstr>Uses for AJAX</vt:lpstr>
      <vt:lpstr>Slide 54</vt:lpstr>
      <vt:lpstr>Slide 55</vt:lpstr>
      <vt:lpstr>Slide 56</vt:lpstr>
      <vt:lpstr>Slide 57</vt:lpstr>
      <vt:lpstr>Slide 58</vt:lpstr>
      <vt:lpstr>Slide 59</vt:lpstr>
      <vt:lpstr>Slide 60</vt:lpstr>
      <vt:lpstr>Slide 61</vt:lpstr>
      <vt:lpstr>Slide 62</vt:lpstr>
      <vt:lpstr>Rails on Ajax</vt:lpstr>
      <vt:lpstr>Slide 64</vt:lpstr>
      <vt:lpstr>Slide 65</vt:lpstr>
      <vt:lpstr>Slide 66</vt:lpstr>
      <vt:lpstr>Slide 67</vt:lpstr>
      <vt:lpstr>Slide 68</vt:lpstr>
      <vt:lpstr>Slide 69</vt:lpstr>
      <vt:lpstr>Slide 70</vt:lpstr>
      <vt:lpstr>Slide 71</vt:lpstr>
      <vt:lpstr>Slide 72</vt:lpstr>
      <vt:lpstr>Slide 73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RAILS &amp; AJAX</dc:title>
  <dc:creator>user</dc:creator>
  <cp:lastModifiedBy>user</cp:lastModifiedBy>
  <cp:revision>145</cp:revision>
  <dcterms:created xsi:type="dcterms:W3CDTF">2021-03-27T09:17:56Z</dcterms:created>
  <dcterms:modified xsi:type="dcterms:W3CDTF">2022-08-23T10:53:05Z</dcterms:modified>
</cp:coreProperties>
</file>