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5" r:id="rId3"/>
    <p:sldId id="258" r:id="rId4"/>
    <p:sldId id="264" r:id="rId5"/>
    <p:sldId id="262" r:id="rId6"/>
    <p:sldId id="259" r:id="rId7"/>
    <p:sldId id="260" r:id="rId8"/>
    <p:sldId id="261" r:id="rId9"/>
    <p:sldId id="263"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8" r:id="rId41"/>
    <p:sldId id="297"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3" r:id="rId56"/>
    <p:sldId id="312" r:id="rId57"/>
    <p:sldId id="314" r:id="rId58"/>
    <p:sldId id="315" r:id="rId59"/>
    <p:sldId id="316" r:id="rId60"/>
    <p:sldId id="317" r:id="rId61"/>
    <p:sldId id="318" r:id="rId62"/>
    <p:sldId id="319" r:id="rId63"/>
    <p:sldId id="320" r:id="rId64"/>
    <p:sldId id="322" r:id="rId65"/>
    <p:sldId id="321" r:id="rId66"/>
    <p:sldId id="323" r:id="rId67"/>
    <p:sldId id="324" r:id="rId68"/>
    <p:sldId id="325" r:id="rId69"/>
    <p:sldId id="326" r:id="rId70"/>
    <p:sldId id="328" r:id="rId71"/>
    <p:sldId id="327" r:id="rId72"/>
    <p:sldId id="329" r:id="rId73"/>
    <p:sldId id="330" r:id="rId74"/>
    <p:sldId id="331" r:id="rId75"/>
    <p:sldId id="357" r:id="rId76"/>
    <p:sldId id="356" r:id="rId77"/>
    <p:sldId id="358" r:id="rId78"/>
    <p:sldId id="359" r:id="rId79"/>
    <p:sldId id="360" r:id="rId80"/>
    <p:sldId id="361" r:id="rId81"/>
    <p:sldId id="362"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65" r:id="rId105"/>
    <p:sldId id="363" r:id="rId106"/>
    <p:sldId id="364" r:id="rId107"/>
    <p:sldId id="367" r:id="rId108"/>
    <p:sldId id="368" r:id="rId109"/>
    <p:sldId id="369" r:id="rId110"/>
    <p:sldId id="370" r:id="rId111"/>
    <p:sldId id="371" r:id="rId112"/>
    <p:sldId id="372" r:id="rId113"/>
    <p:sldId id="373" r:id="rId114"/>
    <p:sldId id="374" r:id="rId115"/>
    <p:sldId id="375" r:id="rId116"/>
    <p:sldId id="354" r:id="rId1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07849-39C1-43C2-885B-5B13FF08482F}" type="datetimeFigureOut">
              <a:rPr lang="en-US" smtClean="0"/>
              <a:pPr/>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E08B8F-8C9E-42EC-87A9-9303CF10949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07849-39C1-43C2-885B-5B13FF08482F}" type="datetimeFigureOut">
              <a:rPr lang="en-US" smtClean="0"/>
              <a:pPr/>
              <a:t>8/23/2022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08B8F-8C9E-42EC-87A9-9303CF10949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3" Type="http://schemas.openxmlformats.org/officeDocument/2006/relationships/hyperlink" Target="https://www.tutorialspoint.com/php/index.htm" TargetMode="External"/><Relationship Id="rId2" Type="http://schemas.openxmlformats.org/officeDocument/2006/relationships/hyperlink" Target="https://www.w3schools.com/PHP/DEfaULT.asP" TargetMode="External"/><Relationship Id="rId1" Type="http://schemas.openxmlformats.org/officeDocument/2006/relationships/slideLayout" Target="../slideLayouts/slideLayout2.xml"/><Relationship Id="rId6" Type="http://schemas.openxmlformats.org/officeDocument/2006/relationships/hyperlink" Target="https://www.phptpoint.com/php-tutorial/" TargetMode="External"/><Relationship Id="rId5" Type="http://schemas.openxmlformats.org/officeDocument/2006/relationships/hyperlink" Target="https://www.javatpoint.com/php-tutorial" TargetMode="External"/><Relationship Id="rId4" Type="http://schemas.openxmlformats.org/officeDocument/2006/relationships/hyperlink" Target="https://www.tutorialrepublic.com/php-tutoria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09800" y="2057400"/>
            <a:ext cx="4261102"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PHP &amp; MySQL</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Rectangle 2"/>
          <p:cNvSpPr/>
          <p:nvPr/>
        </p:nvSpPr>
        <p:spPr>
          <a:xfrm>
            <a:off x="4419600" y="4648200"/>
            <a:ext cx="4572000" cy="923330"/>
          </a:xfrm>
          <a:prstGeom prst="rect">
            <a:avLst/>
          </a:prstGeom>
        </p:spPr>
        <p:txBody>
          <a:bodyPr>
            <a:spAutoFit/>
          </a:bodyPr>
          <a:lstStyle/>
          <a:p>
            <a:r>
              <a:rPr lang="en-US" dirty="0" smtClean="0"/>
              <a:t> by   </a:t>
            </a:r>
          </a:p>
          <a:p>
            <a:r>
              <a:rPr lang="en-US" dirty="0" err="1" smtClean="0"/>
              <a:t>Ranjani.B</a:t>
            </a:r>
            <a:r>
              <a:rPr lang="en-US" dirty="0" smtClean="0"/>
              <a:t>,</a:t>
            </a:r>
          </a:p>
          <a:p>
            <a:r>
              <a:rPr lang="en-US" smtClean="0"/>
              <a:t> AP/CSE</a:t>
            </a:r>
            <a:r>
              <a:rPr lang="en-US" dirty="0" smtClean="0"/>
              <a:t>, EGSPEC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0600"/>
            <a:ext cx="8839200" cy="5632311"/>
          </a:xfrm>
          <a:prstGeom prst="rect">
            <a:avLst/>
          </a:prstGeom>
        </p:spPr>
        <p:txBody>
          <a:bodyPr wrap="square">
            <a:spAutoFit/>
          </a:bodyPr>
          <a:lstStyle/>
          <a:p>
            <a:pPr algn="just"/>
            <a:r>
              <a:rPr lang="en-US" sz="2000" b="1" dirty="0"/>
              <a:t>Performance:</a:t>
            </a:r>
            <a:endParaRPr lang="en-US" sz="2000" dirty="0"/>
          </a:p>
          <a:p>
            <a:pPr algn="just"/>
            <a:r>
              <a:rPr lang="en-US" sz="2000" dirty="0"/>
              <a:t>PHP script is executed much faster than those scripts which are written in other languages such as JSP and ASP. PHP uses its own memory, so the server workload and loading time is automatically reduced, which results in faster processing speed and better performance.</a:t>
            </a:r>
          </a:p>
          <a:p>
            <a:pPr algn="just"/>
            <a:r>
              <a:rPr lang="en-US" sz="2000" b="1" dirty="0"/>
              <a:t>Open Source:</a:t>
            </a:r>
            <a:endParaRPr lang="en-US" sz="2000" dirty="0"/>
          </a:p>
          <a:p>
            <a:pPr algn="just"/>
            <a:r>
              <a:rPr lang="en-US" sz="2000" dirty="0"/>
              <a:t>PHP source code and software are freely available on the web. You can develop all the versions of PHP according to your requirement without paying any cost. All its components are free to download and use.</a:t>
            </a:r>
          </a:p>
          <a:p>
            <a:pPr algn="just"/>
            <a:r>
              <a:rPr lang="en-US" sz="2000" b="1" dirty="0"/>
              <a:t>Familiarity with syntax:</a:t>
            </a:r>
            <a:endParaRPr lang="en-US" sz="2000" dirty="0"/>
          </a:p>
          <a:p>
            <a:pPr algn="just"/>
            <a:r>
              <a:rPr lang="en-US" sz="2000" dirty="0"/>
              <a:t>PHP has easily understandable syntax. Programmers are comfortable coding with it.</a:t>
            </a:r>
          </a:p>
          <a:p>
            <a:pPr algn="just"/>
            <a:r>
              <a:rPr lang="en-US" sz="2000" b="1" dirty="0"/>
              <a:t>Embedded:</a:t>
            </a:r>
            <a:endParaRPr lang="en-US" sz="2000" dirty="0"/>
          </a:p>
          <a:p>
            <a:pPr algn="just"/>
            <a:r>
              <a:rPr lang="en-US" sz="2000" dirty="0"/>
              <a:t>PHP code can be easily embedded within HTML tags and script.</a:t>
            </a:r>
          </a:p>
          <a:p>
            <a:pPr algn="just"/>
            <a:r>
              <a:rPr lang="en-US" sz="2000" b="1" dirty="0"/>
              <a:t>Platform Independent:</a:t>
            </a:r>
            <a:endParaRPr lang="en-US" sz="2000" dirty="0"/>
          </a:p>
          <a:p>
            <a:pPr algn="just"/>
            <a:r>
              <a:rPr lang="en-US" sz="2000" dirty="0"/>
              <a:t>PHP is available for WINDOWS, MAC, LINUX &amp; UNIX operating system. A PHP application developed in one OS can be easily executed in other OS also.</a:t>
            </a:r>
          </a:p>
          <a:p>
            <a:pPr algn="just"/>
            <a:r>
              <a:rPr lang="en-US" sz="2000" b="1" dirty="0"/>
              <a:t>Database Support:</a:t>
            </a:r>
            <a:endParaRPr lang="en-US" sz="2000" dirty="0"/>
          </a:p>
          <a:p>
            <a:pPr algn="just"/>
            <a:r>
              <a:rPr lang="en-US" sz="2000" dirty="0"/>
              <a:t>PHP supports all the leading databases such as MySQL, SQLite, ODBC, etc</a:t>
            </a:r>
            <a:r>
              <a:rPr lang="en-US" sz="2000" dirty="0" smtClean="0"/>
              <a:t>.</a:t>
            </a:r>
            <a:endParaRPr lang="en-US" sz="2000" dirty="0"/>
          </a:p>
        </p:txBody>
      </p:sp>
      <p:sp>
        <p:nvSpPr>
          <p:cNvPr id="3" name="Rectangle 2"/>
          <p:cNvSpPr/>
          <p:nvPr/>
        </p:nvSpPr>
        <p:spPr>
          <a:xfrm>
            <a:off x="2667000" y="304800"/>
            <a:ext cx="4164345" cy="646331"/>
          </a:xfrm>
          <a:prstGeom prst="rect">
            <a:avLst/>
          </a:prstGeom>
        </p:spPr>
        <p:txBody>
          <a:bodyPr wrap="none">
            <a:spAutoFit/>
          </a:bodyPr>
          <a:lstStyle/>
          <a:p>
            <a:r>
              <a:rPr lang="en-US" sz="3600" dirty="0" smtClean="0"/>
              <a:t>PHP Features (Cont..)</a:t>
            </a:r>
            <a:endParaRPr lang="en-US" sz="36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4572000" cy="5078313"/>
          </a:xfrm>
          <a:prstGeom prst="rect">
            <a:avLst/>
          </a:prstGeom>
        </p:spPr>
        <p:txBody>
          <a:bodyPr>
            <a:spAutoFit/>
          </a:bodyPr>
          <a:lstStyle/>
          <a:p>
            <a:r>
              <a:rPr lang="en-US" b="1" dirty="0" smtClean="0"/>
              <a:t>Example</a:t>
            </a:r>
          </a:p>
          <a:p>
            <a:r>
              <a:rPr lang="en-US" dirty="0" smtClean="0"/>
              <a:t>&lt;?</a:t>
            </a:r>
            <a:r>
              <a:rPr lang="en-US" dirty="0" err="1" smtClean="0"/>
              <a:t>php</a:t>
            </a:r>
            <a:r>
              <a:rPr lang="en-US" dirty="0" smtClean="0"/>
              <a:t/>
            </a:r>
            <a:br>
              <a:rPr lang="en-US" dirty="0" smtClean="0"/>
            </a:br>
            <a:r>
              <a:rPr lang="en-US" dirty="0" smtClean="0"/>
              <a:t>// Start the session</a:t>
            </a:r>
            <a:br>
              <a:rPr lang="en-US" dirty="0" smtClean="0"/>
            </a:br>
            <a:r>
              <a:rPr lang="en-US" dirty="0" err="1" smtClean="0"/>
              <a:t>session_start</a:t>
            </a:r>
            <a:r>
              <a:rPr lang="en-US" dirty="0" smtClean="0"/>
              <a:t>();</a:t>
            </a:r>
            <a:br>
              <a:rPr lang="en-US" dirty="0" smtClean="0"/>
            </a:br>
            <a:r>
              <a:rPr lang="en-US" dirty="0" smtClean="0"/>
              <a:t>?&gt;</a:t>
            </a:r>
            <a:br>
              <a:rPr lang="en-US" dirty="0" smtClean="0"/>
            </a:b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
            </a:r>
            <a:br>
              <a:rPr lang="en-US" dirty="0" smtClean="0"/>
            </a:br>
            <a:r>
              <a:rPr lang="en-US" dirty="0" smtClean="0"/>
              <a:t>&lt;?</a:t>
            </a:r>
            <a:r>
              <a:rPr lang="en-US" dirty="0" err="1" smtClean="0"/>
              <a:t>php</a:t>
            </a:r>
            <a:r>
              <a:rPr lang="en-US" dirty="0" smtClean="0"/>
              <a:t/>
            </a:r>
            <a:br>
              <a:rPr lang="en-US" dirty="0" smtClean="0"/>
            </a:br>
            <a:r>
              <a:rPr lang="en-US" dirty="0" smtClean="0"/>
              <a:t>// Set session variables</a:t>
            </a:r>
            <a:br>
              <a:rPr lang="en-US" dirty="0" smtClean="0"/>
            </a:br>
            <a:r>
              <a:rPr lang="en-US" dirty="0" smtClean="0"/>
              <a:t>$_SESSION["</a:t>
            </a:r>
            <a:r>
              <a:rPr lang="en-US" dirty="0" err="1" smtClean="0"/>
              <a:t>favcolor</a:t>
            </a:r>
            <a:r>
              <a:rPr lang="en-US" dirty="0" smtClean="0"/>
              <a:t>"] = "green";</a:t>
            </a:r>
            <a:br>
              <a:rPr lang="en-US" dirty="0" smtClean="0"/>
            </a:br>
            <a:r>
              <a:rPr lang="en-US" dirty="0" smtClean="0"/>
              <a:t>$_SESSION["</a:t>
            </a:r>
            <a:r>
              <a:rPr lang="en-US" dirty="0" err="1" smtClean="0"/>
              <a:t>favanimal</a:t>
            </a:r>
            <a:r>
              <a:rPr lang="en-US" dirty="0" smtClean="0"/>
              <a:t>"] = "cat";</a:t>
            </a:r>
            <a:br>
              <a:rPr lang="en-US" dirty="0" smtClean="0"/>
            </a:br>
            <a:r>
              <a:rPr lang="en-US" dirty="0" smtClean="0"/>
              <a:t>echo "Session variables are set.";</a:t>
            </a:r>
            <a:br>
              <a:rPr lang="en-US" dirty="0" smtClean="0"/>
            </a:br>
            <a:r>
              <a:rPr lang="en-US" dirty="0" smtClean="0"/>
              <a:t>?&gt;</a:t>
            </a:r>
            <a:br>
              <a:rPr lang="en-US" dirty="0" smtClean="0"/>
            </a:br>
            <a:r>
              <a:rPr lang="en-US" dirty="0" smtClean="0"/>
              <a:t/>
            </a:r>
            <a:br>
              <a:rPr lang="en-US" dirty="0" smtClean="0"/>
            </a:br>
            <a:r>
              <a:rPr lang="en-US" dirty="0" smtClean="0"/>
              <a:t>&lt;/body&gt;</a:t>
            </a:r>
            <a:br>
              <a:rPr lang="en-US" dirty="0" smtClean="0"/>
            </a:br>
            <a:r>
              <a:rPr lang="en-US" dirty="0" smtClean="0"/>
              <a:t>&lt;/html&gt;</a:t>
            </a:r>
            <a:endParaRPr lang="en-US" dirty="0"/>
          </a:p>
        </p:txBody>
      </p:sp>
      <p:sp>
        <p:nvSpPr>
          <p:cNvPr id="3" name="Rectangle 2"/>
          <p:cNvSpPr/>
          <p:nvPr/>
        </p:nvSpPr>
        <p:spPr>
          <a:xfrm>
            <a:off x="304800" y="5410200"/>
            <a:ext cx="2517420"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dirty="0" smtClean="0"/>
              <a:t>Session variables are set.</a:t>
            </a:r>
            <a:endParaRPr lang="en-US" dirty="0"/>
          </a:p>
        </p:txBody>
      </p:sp>
      <p:sp>
        <p:nvSpPr>
          <p:cNvPr id="106497" name="Rectangle 1"/>
          <p:cNvSpPr>
            <a:spLocks noChangeArrowheads="1"/>
          </p:cNvSpPr>
          <p:nvPr/>
        </p:nvSpPr>
        <p:spPr bwMode="auto">
          <a:xfrm>
            <a:off x="381000" y="6077634"/>
            <a:ext cx="8305800" cy="646331"/>
          </a:xfrm>
          <a:prstGeom prst="rect">
            <a:avLst/>
          </a:prstGeom>
          <a:solidFill>
            <a:srgbClr val="F1F1F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Arial" pitchFamily="34" charset="0"/>
              </a:rPr>
              <a:t>Note:</a:t>
            </a:r>
            <a:r>
              <a:rPr kumimoji="0" lang="en-US" b="0" i="0" u="none" strike="noStrike" cap="none" normalizeH="0" baseline="0" dirty="0" smtClean="0">
                <a:ln>
                  <a:noFill/>
                </a:ln>
                <a:solidFill>
                  <a:srgbClr val="000000"/>
                </a:solidFill>
                <a:effectLst/>
                <a:cs typeface="Arial" pitchFamily="34" charset="0"/>
              </a:rPr>
              <a:t> The </a:t>
            </a:r>
            <a:r>
              <a:rPr kumimoji="0" lang="en-US" b="0" i="0" u="none" strike="noStrike" cap="none" normalizeH="0" baseline="0" dirty="0" err="1" smtClean="0">
                <a:ln>
                  <a:noFill/>
                </a:ln>
                <a:solidFill>
                  <a:srgbClr val="DC143C"/>
                </a:solidFill>
                <a:effectLst/>
                <a:cs typeface="Consolas" pitchFamily="49" charset="0"/>
              </a:rPr>
              <a:t>session_start</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function must be the very first thing in your document. Before any HTML tags.</a:t>
            </a:r>
            <a:r>
              <a:rPr kumimoji="0" lang="en-US" b="0" i="0" u="none" strike="noStrike" cap="none" normalizeH="0" baseline="0" dirty="0" smtClean="0">
                <a:ln>
                  <a:noFill/>
                </a:ln>
                <a:solidFill>
                  <a:schemeClr val="tx1"/>
                </a:solidFill>
                <a:effectLst/>
                <a:cs typeface="Arial" pitchFamily="34" charset="0"/>
              </a:rPr>
              <a:t>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228600" y="-17621"/>
            <a:ext cx="8686800" cy="1841473"/>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Segoe UI" pitchFamily="34" charset="0"/>
              </a:rPr>
              <a:t>Get PHP Session Variable Values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Next, we create another page called "demo_session2.php". From this page, we will access the session information we set on the first page ("demo_session1.php").</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Notice that session variables are not passed individually to each new page, instead they are retrieved from the session we open at the beginning of each page (</a:t>
            </a:r>
            <a:r>
              <a:rPr kumimoji="0" lang="en-US" b="0" i="0" u="none" strike="noStrike" cap="none" normalizeH="0" baseline="0" dirty="0" err="1" smtClean="0">
                <a:ln>
                  <a:noFill/>
                </a:ln>
                <a:solidFill>
                  <a:srgbClr val="DC143C"/>
                </a:solidFill>
                <a:effectLst/>
                <a:cs typeface="Consolas" pitchFamily="49" charset="0"/>
              </a:rPr>
              <a:t>session_start</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Also notice that all session variable values are stored in the global $_SESSION variable:</a:t>
            </a:r>
            <a:endParaRPr kumimoji="0" lang="en-US"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228600" y="1828800"/>
            <a:ext cx="4572000" cy="4801314"/>
          </a:xfrm>
          <a:prstGeom prst="rect">
            <a:avLst/>
          </a:prstGeom>
        </p:spPr>
        <p:txBody>
          <a:bodyPr>
            <a:spAutoFit/>
          </a:bodyPr>
          <a:lstStyle/>
          <a:p>
            <a:r>
              <a:rPr lang="en-US" b="1" dirty="0" smtClean="0"/>
              <a:t>Example</a:t>
            </a:r>
          </a:p>
          <a:p>
            <a:r>
              <a:rPr lang="en-US" dirty="0" smtClean="0"/>
              <a:t>&lt;?</a:t>
            </a:r>
            <a:r>
              <a:rPr lang="en-US" dirty="0" err="1" smtClean="0"/>
              <a:t>php</a:t>
            </a:r>
            <a:r>
              <a:rPr lang="en-US" dirty="0" smtClean="0"/>
              <a:t/>
            </a:r>
            <a:br>
              <a:rPr lang="en-US" dirty="0" smtClean="0"/>
            </a:br>
            <a:r>
              <a:rPr lang="en-US" dirty="0" err="1" smtClean="0"/>
              <a:t>session_start</a:t>
            </a:r>
            <a:r>
              <a:rPr lang="en-US" dirty="0" smtClean="0"/>
              <a:t>();</a:t>
            </a:r>
            <a:br>
              <a:rPr lang="en-US" dirty="0" smtClean="0"/>
            </a:br>
            <a:r>
              <a:rPr lang="en-US" dirty="0" smtClean="0"/>
              <a:t>?&gt;</a:t>
            </a:r>
            <a:br>
              <a:rPr lang="en-US" dirty="0" smtClean="0"/>
            </a:b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&lt;?</a:t>
            </a:r>
            <a:r>
              <a:rPr lang="en-US" dirty="0" err="1" smtClean="0"/>
              <a:t>php</a:t>
            </a:r>
            <a:r>
              <a:rPr lang="en-US" dirty="0" smtClean="0"/>
              <a:t/>
            </a:r>
            <a:br>
              <a:rPr lang="en-US" dirty="0" smtClean="0"/>
            </a:br>
            <a:r>
              <a:rPr lang="en-US" dirty="0" smtClean="0"/>
              <a:t>// Echo session variables that were set on previous page</a:t>
            </a:r>
            <a:br>
              <a:rPr lang="en-US" dirty="0" smtClean="0"/>
            </a:br>
            <a:r>
              <a:rPr lang="en-US" dirty="0" smtClean="0"/>
              <a:t>echo "Favorite color is " . $_SESSION["</a:t>
            </a:r>
            <a:r>
              <a:rPr lang="en-US" dirty="0" err="1" smtClean="0"/>
              <a:t>favcolor</a:t>
            </a:r>
            <a:r>
              <a:rPr lang="en-US" dirty="0" smtClean="0"/>
              <a:t>"] . ".&lt;</a:t>
            </a:r>
            <a:r>
              <a:rPr lang="en-US" dirty="0" err="1" smtClean="0"/>
              <a:t>br</a:t>
            </a:r>
            <a:r>
              <a:rPr lang="en-US" dirty="0" smtClean="0"/>
              <a:t>&gt;";</a:t>
            </a:r>
            <a:br>
              <a:rPr lang="en-US" dirty="0" smtClean="0"/>
            </a:br>
            <a:r>
              <a:rPr lang="en-US" dirty="0" smtClean="0"/>
              <a:t>echo "Favorite animal is " . $_SESSION["</a:t>
            </a:r>
            <a:r>
              <a:rPr lang="en-US" dirty="0" err="1" smtClean="0"/>
              <a:t>favanimal</a:t>
            </a:r>
            <a:r>
              <a:rPr lang="en-US" dirty="0" smtClean="0"/>
              <a:t>"] . ".";</a:t>
            </a:r>
            <a:br>
              <a:rPr lang="en-US" dirty="0" smtClean="0"/>
            </a:br>
            <a:r>
              <a:rPr lang="en-US" dirty="0" smtClean="0"/>
              <a:t>?&gt;</a:t>
            </a:r>
            <a:br>
              <a:rPr lang="en-US" dirty="0" smtClean="0"/>
            </a:br>
            <a:r>
              <a:rPr lang="en-US" dirty="0" smtClean="0"/>
              <a:t>&lt;/body&gt;</a:t>
            </a:r>
            <a:br>
              <a:rPr lang="en-US" dirty="0" smtClean="0"/>
            </a:br>
            <a:r>
              <a:rPr lang="en-US" dirty="0" smtClean="0"/>
              <a:t>&lt;/html&gt;</a:t>
            </a:r>
            <a:endParaRPr lang="en-US" dirty="0"/>
          </a:p>
        </p:txBody>
      </p:sp>
      <p:sp>
        <p:nvSpPr>
          <p:cNvPr id="4" name="Rectangle 3"/>
          <p:cNvSpPr/>
          <p:nvPr/>
        </p:nvSpPr>
        <p:spPr>
          <a:xfrm>
            <a:off x="4800600" y="5410200"/>
            <a:ext cx="29718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Favorite color is green.</a:t>
            </a:r>
            <a:br>
              <a:rPr lang="en-US" dirty="0" smtClean="0"/>
            </a:br>
            <a:r>
              <a:rPr lang="en-US" dirty="0" smtClean="0"/>
              <a:t>Favorite animal is cat.</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572000" cy="5355312"/>
          </a:xfrm>
          <a:prstGeom prst="rect">
            <a:avLst/>
          </a:prstGeom>
        </p:spPr>
        <p:txBody>
          <a:bodyPr>
            <a:spAutoFit/>
          </a:bodyPr>
          <a:lstStyle/>
          <a:p>
            <a:r>
              <a:rPr lang="en-US" b="1" dirty="0" smtClean="0"/>
              <a:t>Modify a PHP Session Variable</a:t>
            </a:r>
          </a:p>
          <a:p>
            <a:r>
              <a:rPr lang="en-US" dirty="0" smtClean="0"/>
              <a:t>To change a session variable, just overwrite it:</a:t>
            </a:r>
          </a:p>
          <a:p>
            <a:r>
              <a:rPr lang="en-US" b="1" dirty="0" smtClean="0"/>
              <a:t>Example</a:t>
            </a:r>
          </a:p>
          <a:p>
            <a:r>
              <a:rPr lang="en-US" dirty="0" smtClean="0"/>
              <a:t>&lt;?</a:t>
            </a:r>
            <a:r>
              <a:rPr lang="en-US" dirty="0" err="1" smtClean="0"/>
              <a:t>php</a:t>
            </a:r>
            <a:r>
              <a:rPr lang="en-US" dirty="0" smtClean="0"/>
              <a:t/>
            </a:r>
            <a:br>
              <a:rPr lang="en-US" dirty="0" smtClean="0"/>
            </a:br>
            <a:r>
              <a:rPr lang="en-US" dirty="0" err="1" smtClean="0"/>
              <a:t>session_start</a:t>
            </a:r>
            <a:r>
              <a:rPr lang="en-US" dirty="0" smtClean="0"/>
              <a:t>();</a:t>
            </a:r>
            <a:br>
              <a:rPr lang="en-US" dirty="0" smtClean="0"/>
            </a:br>
            <a:r>
              <a:rPr lang="en-US" dirty="0" smtClean="0"/>
              <a:t>?&gt;</a:t>
            </a:r>
            <a:br>
              <a:rPr lang="en-US" dirty="0" smtClean="0"/>
            </a:b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
            </a:r>
            <a:br>
              <a:rPr lang="en-US" dirty="0" smtClean="0"/>
            </a:br>
            <a:r>
              <a:rPr lang="en-US" dirty="0" smtClean="0"/>
              <a:t>&lt;?</a:t>
            </a:r>
            <a:r>
              <a:rPr lang="en-US" dirty="0" err="1" smtClean="0"/>
              <a:t>php</a:t>
            </a:r>
            <a:r>
              <a:rPr lang="en-US" dirty="0" smtClean="0"/>
              <a:t/>
            </a:r>
            <a:br>
              <a:rPr lang="en-US" dirty="0" smtClean="0"/>
            </a:br>
            <a:r>
              <a:rPr lang="en-US" dirty="0" smtClean="0"/>
              <a:t>// to change a session variable, just overwrite it </a:t>
            </a:r>
            <a:br>
              <a:rPr lang="en-US" dirty="0" smtClean="0"/>
            </a:br>
            <a:r>
              <a:rPr lang="en-US" dirty="0" smtClean="0"/>
              <a:t>$_SESSION["</a:t>
            </a:r>
            <a:r>
              <a:rPr lang="en-US" dirty="0" err="1" smtClean="0"/>
              <a:t>favcolor</a:t>
            </a:r>
            <a:r>
              <a:rPr lang="en-US" dirty="0" smtClean="0"/>
              <a:t>"] = "yellow";</a:t>
            </a:r>
            <a:br>
              <a:rPr lang="en-US" dirty="0" smtClean="0"/>
            </a:br>
            <a:r>
              <a:rPr lang="en-US" dirty="0" err="1" smtClean="0"/>
              <a:t>print_r</a:t>
            </a:r>
            <a:r>
              <a:rPr lang="en-US" dirty="0" smtClean="0"/>
              <a:t>($_SESSION);</a:t>
            </a:r>
            <a:br>
              <a:rPr lang="en-US" dirty="0" smtClean="0"/>
            </a:br>
            <a:r>
              <a:rPr lang="en-US" dirty="0" smtClean="0"/>
              <a:t>?&gt;</a:t>
            </a:r>
            <a:br>
              <a:rPr lang="en-US" dirty="0" smtClean="0"/>
            </a:br>
            <a:r>
              <a:rPr lang="en-US" dirty="0" smtClean="0"/>
              <a:t/>
            </a:r>
            <a:br>
              <a:rPr lang="en-US" dirty="0" smtClean="0"/>
            </a:br>
            <a:r>
              <a:rPr lang="en-US" dirty="0" smtClean="0"/>
              <a:t>&lt;/body&gt;</a:t>
            </a:r>
            <a:br>
              <a:rPr lang="en-US" dirty="0" smtClean="0"/>
            </a:br>
            <a:r>
              <a:rPr lang="en-US" dirty="0" smtClean="0"/>
              <a:t>&lt;/html&gt;</a:t>
            </a:r>
            <a:endParaRPr lang="en-US" dirty="0"/>
          </a:p>
        </p:txBody>
      </p:sp>
      <p:sp>
        <p:nvSpPr>
          <p:cNvPr id="3" name="Rectangle 2"/>
          <p:cNvSpPr/>
          <p:nvPr/>
        </p:nvSpPr>
        <p:spPr>
          <a:xfrm>
            <a:off x="2743200" y="5029200"/>
            <a:ext cx="4535281"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dirty="0" smtClean="0"/>
              <a:t>Array ( [</a:t>
            </a:r>
            <a:r>
              <a:rPr lang="en-US" dirty="0" err="1" smtClean="0"/>
              <a:t>favcolor</a:t>
            </a:r>
            <a:r>
              <a:rPr lang="en-US" dirty="0" smtClean="0"/>
              <a:t>] =&gt; yellow [</a:t>
            </a:r>
            <a:r>
              <a:rPr lang="en-US" dirty="0" err="1" smtClean="0"/>
              <a:t>favanimal</a:t>
            </a:r>
            <a:r>
              <a:rPr lang="en-US" dirty="0" smtClean="0"/>
              <a:t>] =&gt; cat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228600" y="228600"/>
            <a:ext cx="7543800" cy="5996457"/>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Segoe UI" pitchFamily="34" charset="0"/>
              </a:rPr>
              <a:t>Destroy a PHP Session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To remove all global session variables and destroy the session, use </a:t>
            </a:r>
            <a:r>
              <a:rPr kumimoji="0" lang="en-US" b="0" i="0" u="none" strike="noStrike" cap="none" normalizeH="0" baseline="0" dirty="0" err="1" smtClean="0">
                <a:ln>
                  <a:noFill/>
                </a:ln>
                <a:solidFill>
                  <a:srgbClr val="DC143C"/>
                </a:solidFill>
                <a:effectLst/>
                <a:cs typeface="Consolas" pitchFamily="49" charset="0"/>
              </a:rPr>
              <a:t>session_unset</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and </a:t>
            </a:r>
            <a:r>
              <a:rPr kumimoji="0" lang="en-US" b="0" i="0" u="none" strike="noStrike" cap="none" normalizeH="0" baseline="0" dirty="0" err="1" smtClean="0">
                <a:ln>
                  <a:noFill/>
                </a:ln>
                <a:solidFill>
                  <a:srgbClr val="DC143C"/>
                </a:solidFill>
                <a:effectLst/>
                <a:cs typeface="Consolas" pitchFamily="49" charset="0"/>
              </a:rPr>
              <a:t>session_destroy</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Segoe UI" pitchFamily="34" charset="0"/>
              </a:rPr>
              <a:t>Example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cs typeface="Consolas" pitchFamily="49" charset="0"/>
              </a:rPr>
              <a:t>&lt;?</a:t>
            </a:r>
            <a:r>
              <a:rPr kumimoji="0" lang="en-US" b="0" i="0" u="none" strike="noStrike" cap="none" normalizeH="0" baseline="0" dirty="0" err="1" smtClean="0">
                <a:ln>
                  <a:noFill/>
                </a:ln>
                <a:solidFill>
                  <a:srgbClr val="FF0000"/>
                </a:solidFill>
                <a:effectLst/>
                <a:cs typeface="Consolas" pitchFamily="49" charset="0"/>
              </a:rPr>
              <a:t>php</a:t>
            </a: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err="1" smtClean="0">
                <a:ln>
                  <a:noFill/>
                </a:ln>
                <a:solidFill>
                  <a:srgbClr val="000000"/>
                </a:solidFill>
                <a:effectLst/>
                <a:cs typeface="Consolas" pitchFamily="49" charset="0"/>
              </a:rPr>
              <a:t>session_start</a:t>
            </a:r>
            <a:r>
              <a:rPr kumimoji="0" lang="en-US" b="0" i="0" u="none" strike="noStrike" cap="none" normalizeH="0" baseline="0" dirty="0" smtClean="0">
                <a:ln>
                  <a:noFill/>
                </a:ln>
                <a:solidFill>
                  <a:srgbClr val="000000"/>
                </a:solidFill>
                <a:effectLst/>
                <a:cs typeface="Consolas" pitchFamily="49" charset="0"/>
              </a:rPr>
              <a:t>();</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FF0000"/>
                </a:solidFill>
                <a:effectLst/>
                <a:cs typeface="Consolas" pitchFamily="49" charset="0"/>
              </a:rPr>
              <a:t>?&gt;</a:t>
            </a: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CD"/>
                </a:solidFill>
                <a:effectLst/>
                <a:cs typeface="Consolas" pitchFamily="49" charset="0"/>
              </a:rPr>
              <a:t>&lt;</a:t>
            </a:r>
            <a:r>
              <a:rPr kumimoji="0" lang="en-US" b="0" i="0" u="none" strike="noStrike" cap="none" normalizeH="0" baseline="0" dirty="0" smtClean="0">
                <a:ln>
                  <a:noFill/>
                </a:ln>
                <a:solidFill>
                  <a:srgbClr val="A52A2A"/>
                </a:solidFill>
                <a:effectLst/>
                <a:cs typeface="Consolas" pitchFamily="49" charset="0"/>
              </a:rPr>
              <a:t>!DOCTYPE</a:t>
            </a:r>
            <a:r>
              <a:rPr kumimoji="0" lang="en-US" b="0" i="0" u="none" strike="noStrike" cap="none" normalizeH="0" baseline="0" dirty="0" smtClean="0">
                <a:ln>
                  <a:noFill/>
                </a:ln>
                <a:solidFill>
                  <a:srgbClr val="FF0000"/>
                </a:solidFill>
                <a:effectLst/>
                <a:cs typeface="Consolas" pitchFamily="49" charset="0"/>
              </a:rPr>
              <a:t> html</a:t>
            </a:r>
            <a:r>
              <a:rPr kumimoji="0" lang="en-US" b="0" i="0" u="none" strike="noStrike" cap="none" normalizeH="0" baseline="0" dirty="0" smtClean="0">
                <a:ln>
                  <a:noFill/>
                </a:ln>
                <a:solidFill>
                  <a:srgbClr val="0000CD"/>
                </a:solidFill>
                <a:effectLst/>
                <a:cs typeface="Consolas" pitchFamily="49" charset="0"/>
              </a:rPr>
              <a:t>&gt;</a:t>
            </a: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CD"/>
                </a:solidFill>
                <a:effectLst/>
                <a:cs typeface="Consolas" pitchFamily="49" charset="0"/>
              </a:rPr>
              <a:t>&lt;</a:t>
            </a:r>
            <a:r>
              <a:rPr kumimoji="0" lang="en-US" b="0" i="0" u="none" strike="noStrike" cap="none" normalizeH="0" baseline="0" dirty="0" smtClean="0">
                <a:ln>
                  <a:noFill/>
                </a:ln>
                <a:solidFill>
                  <a:srgbClr val="A52A2A"/>
                </a:solidFill>
                <a:effectLst/>
                <a:cs typeface="Consolas" pitchFamily="49" charset="0"/>
              </a:rPr>
              <a:t>html</a:t>
            </a:r>
            <a:r>
              <a:rPr kumimoji="0" lang="en-US" b="0" i="0" u="none" strike="noStrike" cap="none" normalizeH="0" baseline="0" dirty="0" smtClean="0">
                <a:ln>
                  <a:noFill/>
                </a:ln>
                <a:solidFill>
                  <a:srgbClr val="0000CD"/>
                </a:solidFill>
                <a:effectLst/>
                <a:cs typeface="Consolas" pitchFamily="49" charset="0"/>
              </a:rPr>
              <a:t>&gt;</a:t>
            </a: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CD"/>
                </a:solidFill>
                <a:effectLst/>
                <a:cs typeface="Consolas" pitchFamily="49" charset="0"/>
              </a:rPr>
              <a:t>&lt;</a:t>
            </a:r>
            <a:r>
              <a:rPr kumimoji="0" lang="en-US" b="0" i="0" u="none" strike="noStrike" cap="none" normalizeH="0" baseline="0" dirty="0" smtClean="0">
                <a:ln>
                  <a:noFill/>
                </a:ln>
                <a:solidFill>
                  <a:srgbClr val="A52A2A"/>
                </a:solidFill>
                <a:effectLst/>
                <a:cs typeface="Consolas" pitchFamily="49" charset="0"/>
              </a:rPr>
              <a:t>body</a:t>
            </a:r>
            <a:r>
              <a:rPr kumimoji="0" lang="en-US" b="0" i="0" u="none" strike="noStrike" cap="none" normalizeH="0" baseline="0" dirty="0" smtClean="0">
                <a:ln>
                  <a:noFill/>
                </a:ln>
                <a:solidFill>
                  <a:srgbClr val="0000CD"/>
                </a:solidFill>
                <a:effectLst/>
                <a:cs typeface="Consolas" pitchFamily="49" charset="0"/>
              </a:rPr>
              <a:t>&gt;</a:t>
            </a: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FF0000"/>
                </a:solidFill>
                <a:effectLst/>
                <a:cs typeface="Consolas" pitchFamily="49" charset="0"/>
              </a:rPr>
              <a:t>&lt;?</a:t>
            </a:r>
            <a:r>
              <a:rPr kumimoji="0" lang="en-US" b="0" i="0" u="none" strike="noStrike" cap="none" normalizeH="0" baseline="0" dirty="0" err="1" smtClean="0">
                <a:ln>
                  <a:noFill/>
                </a:ln>
                <a:solidFill>
                  <a:srgbClr val="FF0000"/>
                </a:solidFill>
                <a:effectLst/>
                <a:cs typeface="Consolas" pitchFamily="49" charset="0"/>
              </a:rPr>
              <a:t>php</a:t>
            </a: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8000"/>
                </a:solidFill>
                <a:effectLst/>
                <a:cs typeface="Consolas" pitchFamily="49" charset="0"/>
              </a:rPr>
              <a:t>// remove all session variables</a:t>
            </a:r>
            <a:br>
              <a:rPr kumimoji="0" lang="en-US" b="0" i="0" u="none" strike="noStrike" cap="none" normalizeH="0" baseline="0" dirty="0" smtClean="0">
                <a:ln>
                  <a:noFill/>
                </a:ln>
                <a:solidFill>
                  <a:srgbClr val="008000"/>
                </a:solidFill>
                <a:effectLst/>
                <a:cs typeface="Consolas" pitchFamily="49" charset="0"/>
              </a:rPr>
            </a:br>
            <a:r>
              <a:rPr kumimoji="0" lang="en-US" b="0" i="0" u="none" strike="noStrike" cap="none" normalizeH="0" baseline="0" dirty="0" err="1" smtClean="0">
                <a:ln>
                  <a:noFill/>
                </a:ln>
                <a:solidFill>
                  <a:srgbClr val="000000"/>
                </a:solidFill>
                <a:effectLst/>
                <a:cs typeface="Consolas" pitchFamily="49" charset="0"/>
              </a:rPr>
              <a:t>session_unset</a:t>
            </a:r>
            <a:r>
              <a:rPr kumimoji="0" lang="en-US" b="0" i="0" u="none" strike="noStrike" cap="none" normalizeH="0" baseline="0" dirty="0" smtClean="0">
                <a:ln>
                  <a:noFill/>
                </a:ln>
                <a:solidFill>
                  <a:srgbClr val="000000"/>
                </a:solidFill>
                <a:effectLst/>
                <a:cs typeface="Consolas" pitchFamily="49" charset="0"/>
              </a:rPr>
              <a:t>();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8000"/>
                </a:solidFill>
                <a:effectLst/>
                <a:cs typeface="Consolas" pitchFamily="49" charset="0"/>
              </a:rPr>
              <a:t>// destroy the session </a:t>
            </a:r>
            <a:br>
              <a:rPr kumimoji="0" lang="en-US" b="0" i="0" u="none" strike="noStrike" cap="none" normalizeH="0" baseline="0" dirty="0" smtClean="0">
                <a:ln>
                  <a:noFill/>
                </a:ln>
                <a:solidFill>
                  <a:srgbClr val="008000"/>
                </a:solidFill>
                <a:effectLst/>
                <a:cs typeface="Consolas" pitchFamily="49" charset="0"/>
              </a:rPr>
            </a:br>
            <a:r>
              <a:rPr kumimoji="0" lang="en-US" b="0" i="0" u="none" strike="noStrike" cap="none" normalizeH="0" baseline="0" dirty="0" err="1" smtClean="0">
                <a:ln>
                  <a:noFill/>
                </a:ln>
                <a:solidFill>
                  <a:srgbClr val="000000"/>
                </a:solidFill>
                <a:effectLst/>
                <a:cs typeface="Consolas" pitchFamily="49" charset="0"/>
              </a:rPr>
              <a:t>session_destroy</a:t>
            </a:r>
            <a:r>
              <a:rPr kumimoji="0" lang="en-US" b="0" i="0" u="none" strike="noStrike" cap="none" normalizeH="0" baseline="0" dirty="0" smtClean="0">
                <a:ln>
                  <a:noFill/>
                </a:ln>
                <a:solidFill>
                  <a:srgbClr val="000000"/>
                </a:solidFill>
                <a:effectLst/>
                <a:cs typeface="Consolas" pitchFamily="49" charset="0"/>
              </a:rPr>
              <a:t>();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FF0000"/>
                </a:solidFill>
                <a:effectLst/>
                <a:cs typeface="Consolas" pitchFamily="49" charset="0"/>
              </a:rPr>
              <a:t>?&gt;</a:t>
            </a: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CD"/>
                </a:solidFill>
                <a:effectLst/>
                <a:cs typeface="Consolas" pitchFamily="49" charset="0"/>
              </a:rPr>
              <a:t>&lt;</a:t>
            </a:r>
            <a:r>
              <a:rPr kumimoji="0" lang="en-US" b="0" i="0" u="none" strike="noStrike" cap="none" normalizeH="0" baseline="0" dirty="0" smtClean="0">
                <a:ln>
                  <a:noFill/>
                </a:ln>
                <a:solidFill>
                  <a:srgbClr val="A52A2A"/>
                </a:solidFill>
                <a:effectLst/>
                <a:cs typeface="Consolas" pitchFamily="49" charset="0"/>
              </a:rPr>
              <a:t>/body</a:t>
            </a:r>
            <a:r>
              <a:rPr kumimoji="0" lang="en-US" b="0" i="0" u="none" strike="noStrike" cap="none" normalizeH="0" baseline="0" dirty="0" smtClean="0">
                <a:ln>
                  <a:noFill/>
                </a:ln>
                <a:solidFill>
                  <a:srgbClr val="0000CD"/>
                </a:solidFill>
                <a:effectLst/>
                <a:cs typeface="Consolas" pitchFamily="49" charset="0"/>
              </a:rPr>
              <a:t>&gt;</a:t>
            </a:r>
            <a:r>
              <a:rPr kumimoji="0" lang="en-US" b="0" i="0" u="none" strike="noStrike" cap="none" normalizeH="0" baseline="0" dirty="0" smtClean="0">
                <a:ln>
                  <a:noFill/>
                </a:ln>
                <a:solidFill>
                  <a:srgbClr val="000000"/>
                </a:solidFill>
                <a:effectLst/>
                <a:cs typeface="Consolas" pitchFamily="49" charset="0"/>
              </a:rPr>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CD"/>
                </a:solidFill>
                <a:effectLst/>
                <a:cs typeface="Consolas" pitchFamily="49" charset="0"/>
              </a:rPr>
              <a:t>&lt;</a:t>
            </a:r>
            <a:r>
              <a:rPr kumimoji="0" lang="en-US" b="0" i="0" u="none" strike="noStrike" cap="none" normalizeH="0" baseline="0" dirty="0" smtClean="0">
                <a:ln>
                  <a:noFill/>
                </a:ln>
                <a:solidFill>
                  <a:srgbClr val="A52A2A"/>
                </a:solidFill>
                <a:effectLst/>
                <a:cs typeface="Consolas" pitchFamily="49" charset="0"/>
              </a:rPr>
              <a:t>/html</a:t>
            </a:r>
            <a:r>
              <a:rPr kumimoji="0" lang="en-US" b="0" i="0" u="none" strike="noStrike" cap="none" normalizeH="0" baseline="0" dirty="0" smtClean="0">
                <a:ln>
                  <a:noFill/>
                </a:ln>
                <a:solidFill>
                  <a:srgbClr val="0000CD"/>
                </a:solidFill>
                <a:effectLst/>
                <a:cs typeface="Consolas" pitchFamily="49" charset="0"/>
              </a:rPr>
              <a:t>&gt;</a:t>
            </a:r>
            <a:endParaRPr kumimoji="0" lang="en-US"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2819400" y="5257800"/>
            <a:ext cx="4572000" cy="64633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smtClean="0"/>
              <a:t>All session variables are now removed, and the session is destroyed.</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Connectivity</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a:buNone/>
            </a:pPr>
            <a:r>
              <a:rPr lang="en-US" b="1" dirty="0" smtClean="0">
                <a:latin typeface="Times New Roman" pitchFamily="18" charset="0"/>
                <a:cs typeface="Times New Roman" pitchFamily="18" charset="0"/>
              </a:rPr>
              <a:t>PHP </a:t>
            </a:r>
            <a:r>
              <a:rPr lang="en-US" b="1" dirty="0" err="1" smtClean="0">
                <a:latin typeface="Times New Roman" pitchFamily="18" charset="0"/>
                <a:cs typeface="Times New Roman" pitchFamily="18" charset="0"/>
              </a:rPr>
              <a:t>MySQL</a:t>
            </a:r>
            <a:r>
              <a:rPr lang="en-US" b="1" dirty="0" smtClean="0">
                <a:latin typeface="Times New Roman" pitchFamily="18" charset="0"/>
                <a:cs typeface="Times New Roman" pitchFamily="18" charset="0"/>
              </a:rPr>
              <a:t> Database</a:t>
            </a:r>
          </a:p>
          <a:p>
            <a:r>
              <a:rPr lang="en-US" dirty="0" smtClean="0">
                <a:latin typeface="Times New Roman" pitchFamily="18" charset="0"/>
                <a:cs typeface="Times New Roman" pitchFamily="18" charset="0"/>
              </a:rPr>
              <a:t>With PHP, you can connect to and manipulate databases.</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is the most popular database system used with PHP.</a:t>
            </a:r>
          </a:p>
          <a:p>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What is </a:t>
            </a:r>
            <a:r>
              <a:rPr lang="en-US" b="1" dirty="0" err="1" smtClean="0">
                <a:latin typeface="Times New Roman" pitchFamily="18" charset="0"/>
                <a:cs typeface="Times New Roman" pitchFamily="18" charset="0"/>
              </a:rPr>
              <a:t>MySQL</a:t>
            </a:r>
            <a:r>
              <a:rPr lang="en-US" b="1"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is a database system used on the web</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is a database system that runs on a server</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is ideal for both small and large applications</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is very fast, reliable, and easy to use</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uses standard SQL</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compiles on a number of platforms</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is free to download and use</a:t>
            </a:r>
          </a:p>
          <a:p>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is developed, distributed, and supported by Oracle Corporation</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 data in a </a:t>
            </a:r>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database are stored in tables. A table is a collection of related data, and it consists of columns and </a:t>
            </a:r>
            <a:r>
              <a:rPr lang="en-US" dirty="0" err="1" smtClean="0">
                <a:latin typeface="Times New Roman" pitchFamily="18" charset="0"/>
                <a:cs typeface="Times New Roman" pitchFamily="18" charset="0"/>
              </a:rPr>
              <a:t>rows.Databases</a:t>
            </a:r>
            <a:r>
              <a:rPr lang="en-US" dirty="0" smtClean="0">
                <a:latin typeface="Times New Roman" pitchFamily="18" charset="0"/>
                <a:cs typeface="Times New Roman" pitchFamily="18" charset="0"/>
              </a:rPr>
              <a:t> are useful for storing information categorically.</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10600" cy="1015663"/>
          </a:xfrm>
          <a:prstGeom prst="rect">
            <a:avLst/>
          </a:prstGeom>
        </p:spPr>
        <p:txBody>
          <a:bodyPr wrap="square">
            <a:spAutoFit/>
          </a:bodyPr>
          <a:lstStyle/>
          <a:p>
            <a:r>
              <a:rPr lang="en-US" sz="2000" b="1" dirty="0" smtClean="0">
                <a:latin typeface="Times New Roman" pitchFamily="18" charset="0"/>
                <a:cs typeface="Times New Roman" pitchFamily="18" charset="0"/>
              </a:rPr>
              <a:t>PHP + </a:t>
            </a:r>
            <a:r>
              <a:rPr lang="en-US" sz="2000" b="1" dirty="0" err="1" smtClean="0">
                <a:latin typeface="Times New Roman" pitchFamily="18" charset="0"/>
                <a:cs typeface="Times New Roman" pitchFamily="18" charset="0"/>
              </a:rPr>
              <a:t>MySQL</a:t>
            </a:r>
            <a:r>
              <a:rPr lang="en-US" sz="2000" b="1" dirty="0" smtClean="0">
                <a:latin typeface="Times New Roman" pitchFamily="18" charset="0"/>
                <a:cs typeface="Times New Roman" pitchFamily="18" charset="0"/>
              </a:rPr>
              <a:t> Database System</a:t>
            </a:r>
          </a:p>
          <a:p>
            <a:r>
              <a:rPr lang="en-US" sz="2000" dirty="0" smtClean="0">
                <a:latin typeface="Times New Roman" pitchFamily="18" charset="0"/>
                <a:cs typeface="Times New Roman" pitchFamily="18" charset="0"/>
              </a:rPr>
              <a:t>PHP combined with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are cross-platform (you can develop in Windows and serve on a Unix platform)</a:t>
            </a:r>
            <a:endParaRPr lang="en-US" sz="2000" dirty="0">
              <a:latin typeface="Times New Roman" pitchFamily="18" charset="0"/>
              <a:cs typeface="Times New Roman" pitchFamily="18" charset="0"/>
            </a:endParaRPr>
          </a:p>
        </p:txBody>
      </p:sp>
      <p:sp>
        <p:nvSpPr>
          <p:cNvPr id="3" name="Rectangle 2"/>
          <p:cNvSpPr/>
          <p:nvPr/>
        </p:nvSpPr>
        <p:spPr>
          <a:xfrm>
            <a:off x="228600" y="2057400"/>
            <a:ext cx="8458200" cy="2862322"/>
          </a:xfrm>
          <a:prstGeom prst="rect">
            <a:avLst/>
          </a:prstGeom>
        </p:spPr>
        <p:txBody>
          <a:bodyPr wrap="square">
            <a:spAutoFit/>
          </a:bodyPr>
          <a:lstStyle/>
          <a:p>
            <a:r>
              <a:rPr lang="en-US" sz="2000" b="1" dirty="0" smtClean="0">
                <a:latin typeface="Times New Roman" pitchFamily="18" charset="0"/>
                <a:cs typeface="Times New Roman" pitchFamily="18" charset="0"/>
              </a:rPr>
              <a:t>Database Queries</a:t>
            </a:r>
          </a:p>
          <a:p>
            <a:r>
              <a:rPr lang="en-US" sz="2000" dirty="0" smtClean="0">
                <a:latin typeface="Times New Roman" pitchFamily="18" charset="0"/>
                <a:cs typeface="Times New Roman" pitchFamily="18" charset="0"/>
              </a:rPr>
              <a:t>A query is a question or a request.</a:t>
            </a:r>
          </a:p>
          <a:p>
            <a:r>
              <a:rPr lang="en-US" sz="2000" dirty="0" smtClean="0">
                <a:latin typeface="Times New Roman" pitchFamily="18" charset="0"/>
                <a:cs typeface="Times New Roman" pitchFamily="18" charset="0"/>
              </a:rPr>
              <a:t>We can query a database for specific information and have a </a:t>
            </a:r>
            <a:r>
              <a:rPr lang="en-US" sz="2000" dirty="0" err="1" smtClean="0">
                <a:latin typeface="Times New Roman" pitchFamily="18" charset="0"/>
                <a:cs typeface="Times New Roman" pitchFamily="18" charset="0"/>
              </a:rPr>
              <a:t>recordset</a:t>
            </a:r>
            <a:r>
              <a:rPr lang="en-US" sz="2000" dirty="0" smtClean="0">
                <a:latin typeface="Times New Roman" pitchFamily="18" charset="0"/>
                <a:cs typeface="Times New Roman" pitchFamily="18" charset="0"/>
              </a:rPr>
              <a:t> returned.</a:t>
            </a:r>
          </a:p>
          <a:p>
            <a:r>
              <a:rPr lang="en-US" sz="2000" dirty="0" smtClean="0">
                <a:latin typeface="Times New Roman" pitchFamily="18" charset="0"/>
                <a:cs typeface="Times New Roman" pitchFamily="18" charset="0"/>
              </a:rPr>
              <a:t>Look at the following query (using standard SQL):</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SELECT </a:t>
            </a:r>
            <a:r>
              <a:rPr lang="en-US" sz="2000" b="1" dirty="0" err="1" smtClean="0">
                <a:latin typeface="Times New Roman" pitchFamily="18" charset="0"/>
                <a:cs typeface="Times New Roman" pitchFamily="18" charset="0"/>
              </a:rPr>
              <a:t>LastName</a:t>
            </a:r>
            <a:r>
              <a:rPr lang="en-US" sz="2000" b="1" dirty="0" smtClean="0">
                <a:latin typeface="Times New Roman" pitchFamily="18" charset="0"/>
                <a:cs typeface="Times New Roman" pitchFamily="18" charset="0"/>
              </a:rPr>
              <a:t> FROM Employees</a:t>
            </a:r>
          </a:p>
          <a:p>
            <a:r>
              <a:rPr lang="en-US" sz="2000" dirty="0" smtClean="0">
                <a:latin typeface="Times New Roman" pitchFamily="18" charset="0"/>
                <a:cs typeface="Times New Roman" pitchFamily="18" charset="0"/>
              </a:rPr>
              <a:t>The query above selects all the data in the "</a:t>
            </a:r>
            <a:r>
              <a:rPr lang="en-US" sz="2000" dirty="0" err="1" smtClean="0">
                <a:latin typeface="Times New Roman" pitchFamily="18" charset="0"/>
                <a:cs typeface="Times New Roman" pitchFamily="18" charset="0"/>
              </a:rPr>
              <a:t>LastName</a:t>
            </a:r>
            <a:r>
              <a:rPr lang="en-US" sz="2000" dirty="0" smtClean="0">
                <a:latin typeface="Times New Roman" pitchFamily="18" charset="0"/>
                <a:cs typeface="Times New Roman" pitchFamily="18" charset="0"/>
              </a:rPr>
              <a:t>" column from the "Employees" table.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Download PHP Server with </a:t>
            </a:r>
            <a:r>
              <a:rPr lang="en-US" sz="2000" dirty="0" err="1" smtClean="0">
                <a:latin typeface="Times New Roman" pitchFamily="18" charset="0"/>
                <a:cs typeface="Times New Roman" pitchFamily="18" charset="0"/>
              </a:rPr>
              <a:t>MySQL</a:t>
            </a:r>
            <a:endParaRPr lang="en-US" sz="2000" dirty="0" smtClean="0">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001000" cy="5016758"/>
          </a:xfrm>
          <a:prstGeom prst="rect">
            <a:avLst/>
          </a:prstGeom>
        </p:spPr>
        <p:txBody>
          <a:bodyPr wrap="square">
            <a:spAutoFit/>
          </a:bodyPr>
          <a:lstStyle/>
          <a:p>
            <a:r>
              <a:rPr lang="en-US" sz="2000" b="1" dirty="0" smtClean="0">
                <a:latin typeface="Times New Roman" pitchFamily="18" charset="0"/>
                <a:cs typeface="Times New Roman" pitchFamily="18" charset="0"/>
              </a:rPr>
              <a:t>Open a Connection to </a:t>
            </a:r>
            <a:r>
              <a:rPr lang="en-US" sz="2000" b="1" dirty="0" err="1" smtClean="0">
                <a:latin typeface="Times New Roman" pitchFamily="18" charset="0"/>
                <a:cs typeface="Times New Roman" pitchFamily="18" charset="0"/>
              </a:rPr>
              <a:t>MySQL</a:t>
            </a: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Before we can access data in the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database, we need to be able to connect to the server:</a:t>
            </a:r>
          </a:p>
          <a:p>
            <a:r>
              <a:rPr lang="en-US" sz="2000" b="1" dirty="0" smtClean="0">
                <a:latin typeface="Times New Roman" pitchFamily="18" charset="0"/>
                <a:cs typeface="Times New Roman" pitchFamily="18" charset="0"/>
              </a:rPr>
              <a:t>Example (</a:t>
            </a:r>
            <a:r>
              <a:rPr lang="en-US" sz="2000" b="1" dirty="0" err="1" smtClean="0">
                <a:latin typeface="Times New Roman" pitchFamily="18" charset="0"/>
                <a:cs typeface="Times New Roman" pitchFamily="18" charset="0"/>
              </a:rPr>
              <a:t>MySQLi</a:t>
            </a:r>
            <a:r>
              <a:rPr lang="en-US" sz="2000" b="1" dirty="0" smtClean="0">
                <a:latin typeface="Times New Roman" pitchFamily="18" charset="0"/>
                <a:cs typeface="Times New Roman" pitchFamily="18" charset="0"/>
              </a:rPr>
              <a:t> Object-Oriented)</a:t>
            </a:r>
          </a:p>
          <a:p>
            <a:r>
              <a:rPr lang="en-US" sz="2000" dirty="0" smtClean="0">
                <a:latin typeface="Times New Roman" pitchFamily="18" charset="0"/>
                <a:cs typeface="Times New Roman" pitchFamily="18" charset="0"/>
              </a:rPr>
              <a:t>	&lt;?</a:t>
            </a:r>
            <a:r>
              <a:rPr lang="en-US" sz="2000" dirty="0" err="1" smtClean="0">
                <a:latin typeface="Times New Roman" pitchFamily="18" charset="0"/>
                <a:cs typeface="Times New Roman" pitchFamily="18" charset="0"/>
              </a:rPr>
              <a:t>php</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servername</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localhost</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$username = "username";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$password = "password";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 Create connection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 = new </a:t>
            </a:r>
            <a:r>
              <a:rPr lang="en-US" sz="2000" dirty="0" err="1" smtClean="0">
                <a:latin typeface="Times New Roman" pitchFamily="18" charset="0"/>
                <a:cs typeface="Times New Roman" pitchFamily="18" charset="0"/>
              </a:rPr>
              <a:t>mysqli</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servername</a:t>
            </a:r>
            <a:r>
              <a:rPr lang="en-US" sz="2000" dirty="0" smtClean="0">
                <a:latin typeface="Times New Roman" pitchFamily="18" charset="0"/>
                <a:cs typeface="Times New Roman" pitchFamily="18" charset="0"/>
              </a:rPr>
              <a:t>, $username, $password);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 Check connection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if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-&gt;</a:t>
            </a:r>
            <a:r>
              <a:rPr lang="en-US" sz="2000" dirty="0" err="1" smtClean="0">
                <a:latin typeface="Times New Roman" pitchFamily="18" charset="0"/>
                <a:cs typeface="Times New Roman" pitchFamily="18" charset="0"/>
              </a:rPr>
              <a:t>connect_error</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die("Connection failed: " .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-&gt;</a:t>
            </a:r>
            <a:r>
              <a:rPr lang="en-US" sz="2000" dirty="0" err="1" smtClean="0">
                <a:latin typeface="Times New Roman" pitchFamily="18" charset="0"/>
                <a:cs typeface="Times New Roman" pitchFamily="18" charset="0"/>
              </a:rPr>
              <a:t>connect_error</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echo "Connected successfully";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?&gt;</a:t>
            </a:r>
            <a:endParaRPr lang="en-US" sz="2000" dirty="0">
              <a:latin typeface="Times New Roman" pitchFamily="18" charset="0"/>
              <a:cs typeface="Times New Roman" pitchFamily="18" charset="0"/>
            </a:endParaRPr>
          </a:p>
        </p:txBody>
      </p:sp>
      <p:sp>
        <p:nvSpPr>
          <p:cNvPr id="3" name="Rectangle 2"/>
          <p:cNvSpPr/>
          <p:nvPr/>
        </p:nvSpPr>
        <p:spPr>
          <a:xfrm>
            <a:off x="381000" y="5257800"/>
            <a:ext cx="8382000" cy="1323439"/>
          </a:xfrm>
          <a:prstGeom prst="rect">
            <a:avLst/>
          </a:prstGeom>
        </p:spPr>
        <p:txBody>
          <a:bodyPr wrap="square">
            <a:spAutoFit/>
          </a:bodyPr>
          <a:lstStyle/>
          <a:p>
            <a:r>
              <a:rPr lang="en-US" sz="2000" b="1" dirty="0" smtClean="0">
                <a:latin typeface="Times New Roman" pitchFamily="18" charset="0"/>
                <a:cs typeface="Times New Roman" pitchFamily="18" charset="0"/>
              </a:rPr>
              <a:t>Close the Connection</a:t>
            </a:r>
          </a:p>
          <a:p>
            <a:r>
              <a:rPr lang="en-US" sz="2000" dirty="0" smtClean="0">
                <a:latin typeface="Times New Roman" pitchFamily="18" charset="0"/>
                <a:cs typeface="Times New Roman" pitchFamily="18" charset="0"/>
              </a:rPr>
              <a:t>The connection will be closed automatically when the script ends. To close the connection before, use the following:</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-&gt;close();</a:t>
            </a:r>
            <a:endParaRPr lang="en-US" sz="2000" dirty="0">
              <a:latin typeface="Times New Roman" pitchFamily="18"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10600" cy="7092017"/>
          </a:xfrm>
          <a:prstGeom prst="rect">
            <a:avLst/>
          </a:prstGeom>
        </p:spPr>
        <p:txBody>
          <a:bodyPr wrap="square">
            <a:spAutoFit/>
          </a:bodyPr>
          <a:lstStyle/>
          <a:p>
            <a:r>
              <a:rPr lang="en-US" sz="2000" b="1" dirty="0" smtClean="0">
                <a:latin typeface="Times New Roman" pitchFamily="18" charset="0"/>
                <a:cs typeface="Times New Roman" pitchFamily="18" charset="0"/>
              </a:rPr>
              <a:t>Create a </a:t>
            </a:r>
            <a:r>
              <a:rPr lang="en-US" sz="2000" b="1" dirty="0" err="1" smtClean="0">
                <a:latin typeface="Times New Roman" pitchFamily="18" charset="0"/>
                <a:cs typeface="Times New Roman" pitchFamily="18" charset="0"/>
              </a:rPr>
              <a:t>MySQL</a:t>
            </a:r>
            <a:r>
              <a:rPr lang="en-US" sz="2000" b="1" dirty="0" smtClean="0">
                <a:latin typeface="Times New Roman" pitchFamily="18" charset="0"/>
                <a:cs typeface="Times New Roman" pitchFamily="18" charset="0"/>
              </a:rPr>
              <a:t> Database</a:t>
            </a:r>
          </a:p>
          <a:p>
            <a:r>
              <a:rPr lang="en-US" sz="2000" dirty="0" smtClean="0">
                <a:latin typeface="Times New Roman" pitchFamily="18" charset="0"/>
                <a:cs typeface="Times New Roman" pitchFamily="18" charset="0"/>
              </a:rPr>
              <a:t>The CREATE DATABASE statement is used to create a database in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The following example create a database named "</a:t>
            </a:r>
            <a:r>
              <a:rPr lang="en-US" sz="2000" dirty="0" err="1" smtClean="0">
                <a:latin typeface="Times New Roman" pitchFamily="18" charset="0"/>
                <a:cs typeface="Times New Roman" pitchFamily="18" charset="0"/>
              </a:rPr>
              <a:t>myDB</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&lt;?</a:t>
            </a:r>
            <a:r>
              <a:rPr lang="en-US" sz="2000" dirty="0" err="1" smtClean="0">
                <a:latin typeface="Times New Roman" pitchFamily="18" charset="0"/>
                <a:cs typeface="Times New Roman" pitchFamily="18" charset="0"/>
              </a:rPr>
              <a:t>php</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servername</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localhost</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$username = "username";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$password = "password";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 Create connection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 = new </a:t>
            </a:r>
            <a:r>
              <a:rPr lang="en-US" sz="2000" dirty="0" err="1" smtClean="0">
                <a:latin typeface="Times New Roman" pitchFamily="18" charset="0"/>
                <a:cs typeface="Times New Roman" pitchFamily="18" charset="0"/>
              </a:rPr>
              <a:t>mysqli</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servername</a:t>
            </a:r>
            <a:r>
              <a:rPr lang="en-US" sz="2000" dirty="0" smtClean="0">
                <a:latin typeface="Times New Roman" pitchFamily="18" charset="0"/>
                <a:cs typeface="Times New Roman" pitchFamily="18" charset="0"/>
              </a:rPr>
              <a:t>, $username, $password);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 Check connection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if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-&gt;</a:t>
            </a:r>
            <a:r>
              <a:rPr lang="en-US" sz="2000" dirty="0" err="1" smtClean="0">
                <a:latin typeface="Times New Roman" pitchFamily="18" charset="0"/>
                <a:cs typeface="Times New Roman" pitchFamily="18" charset="0"/>
              </a:rPr>
              <a:t>connect_error</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die("Connection failed: " .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-&gt;</a:t>
            </a:r>
            <a:r>
              <a:rPr lang="en-US" sz="2000" dirty="0" err="1" smtClean="0">
                <a:latin typeface="Times New Roman" pitchFamily="18" charset="0"/>
                <a:cs typeface="Times New Roman" pitchFamily="18" charset="0"/>
              </a:rPr>
              <a:t>connect_error</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 Create database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sql</a:t>
            </a:r>
            <a:r>
              <a:rPr lang="en-US" sz="2000" dirty="0" smtClean="0">
                <a:latin typeface="Times New Roman" pitchFamily="18" charset="0"/>
                <a:cs typeface="Times New Roman" pitchFamily="18" charset="0"/>
              </a:rPr>
              <a:t> = "CREATE DATABASE </a:t>
            </a:r>
            <a:r>
              <a:rPr lang="en-US" sz="2000" dirty="0" err="1" smtClean="0">
                <a:latin typeface="Times New Roman" pitchFamily="18" charset="0"/>
                <a:cs typeface="Times New Roman" pitchFamily="18" charset="0"/>
              </a:rPr>
              <a:t>myDB</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if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-&gt;query($</a:t>
            </a:r>
            <a:r>
              <a:rPr lang="en-US" sz="2000" dirty="0" err="1" smtClean="0">
                <a:latin typeface="Times New Roman" pitchFamily="18" charset="0"/>
                <a:cs typeface="Times New Roman" pitchFamily="18" charset="0"/>
              </a:rPr>
              <a:t>sql</a:t>
            </a:r>
            <a:r>
              <a:rPr lang="en-US" sz="2000" dirty="0" smtClean="0">
                <a:latin typeface="Times New Roman" pitchFamily="18" charset="0"/>
                <a:cs typeface="Times New Roman" pitchFamily="18" charset="0"/>
              </a:rPr>
              <a:t>) === TRUE)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echo "Database created successfully";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 else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echo "Error creating database: " .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-&gt;error;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conn</a:t>
            </a:r>
            <a:r>
              <a:rPr lang="en-US" sz="2000" dirty="0" smtClean="0">
                <a:latin typeface="Times New Roman" pitchFamily="18" charset="0"/>
                <a:cs typeface="Times New Roman" pitchFamily="18" charset="0"/>
              </a:rPr>
              <a:t>-&gt;close();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?&gt;</a:t>
            </a:r>
            <a:endParaRPr lang="en-US" sz="2000" dirty="0">
              <a:latin typeface="Times New Roman" pitchFamily="18" charset="0"/>
              <a:cs typeface="Times New Roman"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823483" cy="400110"/>
          </a:xfrm>
          <a:prstGeom prst="rect">
            <a:avLst/>
          </a:prstGeom>
        </p:spPr>
        <p:txBody>
          <a:bodyPr wrap="none">
            <a:spAutoFit/>
          </a:bodyPr>
          <a:lstStyle/>
          <a:p>
            <a:r>
              <a:rPr lang="en-US" sz="2000" b="1" dirty="0" smtClean="0">
                <a:latin typeface="Times New Roman" pitchFamily="18" charset="0"/>
                <a:cs typeface="Times New Roman" pitchFamily="18" charset="0"/>
              </a:rPr>
              <a:t>How to Connect </a:t>
            </a:r>
            <a:r>
              <a:rPr lang="en-US" sz="2000" b="1" dirty="0" err="1" smtClean="0">
                <a:latin typeface="Times New Roman" pitchFamily="18" charset="0"/>
                <a:cs typeface="Times New Roman" pitchFamily="18" charset="0"/>
              </a:rPr>
              <a:t>Mysql</a:t>
            </a:r>
            <a:r>
              <a:rPr lang="en-US" sz="2000" b="1" dirty="0" smtClean="0">
                <a:latin typeface="Times New Roman" pitchFamily="18" charset="0"/>
                <a:cs typeface="Times New Roman" pitchFamily="18" charset="0"/>
              </a:rPr>
              <a:t> with PHP</a:t>
            </a:r>
            <a:endParaRPr lang="en-US" b="1" dirty="0"/>
          </a:p>
        </p:txBody>
      </p:sp>
      <p:sp>
        <p:nvSpPr>
          <p:cNvPr id="8" name="Rectangle 7"/>
          <p:cNvSpPr/>
          <p:nvPr/>
        </p:nvSpPr>
        <p:spPr>
          <a:xfrm>
            <a:off x="457200" y="762000"/>
            <a:ext cx="8382000" cy="4191981"/>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When many developers refer to a database, they are usually referring to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a very popular DBMS that powers projects of all sizes. The USP of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is its ability to handle huge volumes of data without breaking a sweat.</a:t>
            </a:r>
          </a:p>
          <a:p>
            <a:pPr algn="just">
              <a:lnSpc>
                <a:spcPct val="150000"/>
              </a:lnSpc>
            </a:pPr>
            <a:r>
              <a:rPr lang="en-US" sz="2000" dirty="0" smtClean="0">
                <a:latin typeface="Times New Roman" pitchFamily="18" charset="0"/>
                <a:cs typeface="Times New Roman" pitchFamily="18" charset="0"/>
              </a:rPr>
              <a:t>In this article I will discuss how to connect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Database on different servers and also give an overview of connecting Database using PDO.</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Connect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using </a:t>
            </a:r>
            <a:r>
              <a:rPr lang="en-US" sz="2000" dirty="0" err="1" smtClean="0">
                <a:latin typeface="Times New Roman" pitchFamily="18" charset="0"/>
                <a:cs typeface="Times New Roman" pitchFamily="18" charset="0"/>
              </a:rPr>
              <a:t>Localhost</a:t>
            </a:r>
            <a:r>
              <a:rPr lang="en-US" sz="2000" dirty="0" smtClean="0">
                <a:latin typeface="Times New Roman" pitchFamily="18" charset="0"/>
                <a:cs typeface="Times New Roman" pitchFamily="18" charset="0"/>
              </a:rPr>
              <a:t> Server</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Connect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using </a:t>
            </a:r>
            <a:r>
              <a:rPr lang="en-US" sz="2000" dirty="0" err="1" smtClean="0">
                <a:latin typeface="Times New Roman" pitchFamily="18" charset="0"/>
                <a:cs typeface="Times New Roman" pitchFamily="18" charset="0"/>
              </a:rPr>
              <a:t>Cloudways</a:t>
            </a:r>
            <a:r>
              <a:rPr lang="en-US" sz="2000" dirty="0" smtClean="0">
                <a:latin typeface="Times New Roman" pitchFamily="18" charset="0"/>
                <a:cs typeface="Times New Roman" pitchFamily="18" charset="0"/>
              </a:rPr>
              <a:t> Server</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Connect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using PDO</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Connect </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using Remote </a:t>
            </a:r>
            <a:r>
              <a:rPr lang="en-US" sz="2000" dirty="0" err="1" smtClean="0">
                <a:latin typeface="Times New Roman" pitchFamily="18" charset="0"/>
                <a:cs typeface="Times New Roman" pitchFamily="18" charset="0"/>
              </a:rPr>
              <a:t>MySQL</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2554545"/>
          </a:xfrm>
          <a:prstGeom prst="rect">
            <a:avLst/>
          </a:prstGeom>
        </p:spPr>
        <p:txBody>
          <a:bodyPr wrap="square">
            <a:spAutoFit/>
          </a:bodyPr>
          <a:lstStyle/>
          <a:p>
            <a:pPr algn="just"/>
            <a:r>
              <a:rPr lang="en-US" sz="2000" b="1" dirty="0" smtClean="0">
                <a:latin typeface="Times New Roman" pitchFamily="18" charset="0"/>
                <a:cs typeface="Times New Roman" pitchFamily="18" charset="0"/>
              </a:rPr>
              <a:t>Create </a:t>
            </a:r>
            <a:r>
              <a:rPr lang="en-US" sz="2000" b="1" dirty="0" err="1" smtClean="0">
                <a:latin typeface="Times New Roman" pitchFamily="18" charset="0"/>
                <a:cs typeface="Times New Roman" pitchFamily="18" charset="0"/>
              </a:rPr>
              <a:t>MySQL</a:t>
            </a:r>
            <a:r>
              <a:rPr lang="en-US" sz="2000" b="1" dirty="0" smtClean="0">
                <a:latin typeface="Times New Roman" pitchFamily="18" charset="0"/>
                <a:cs typeface="Times New Roman" pitchFamily="18" charset="0"/>
              </a:rPr>
              <a:t> Database at the </a:t>
            </a:r>
            <a:r>
              <a:rPr lang="en-US" sz="2000" b="1" dirty="0" err="1" smtClean="0">
                <a:latin typeface="Times New Roman" pitchFamily="18" charset="0"/>
                <a:cs typeface="Times New Roman" pitchFamily="18" charset="0"/>
              </a:rPr>
              <a:t>Localhost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First, let me tell you what </a:t>
            </a:r>
            <a:r>
              <a:rPr lang="en-US" sz="2000" dirty="0" err="1" smtClean="0">
                <a:latin typeface="Times New Roman" pitchFamily="18" charset="0"/>
                <a:cs typeface="Times New Roman" pitchFamily="18" charset="0"/>
              </a:rPr>
              <a:t>PHPMyAdmin</a:t>
            </a:r>
            <a:r>
              <a:rPr lang="en-US" sz="2000" dirty="0" smtClean="0">
                <a:latin typeface="Times New Roman" pitchFamily="18" charset="0"/>
                <a:cs typeface="Times New Roman" pitchFamily="18" charset="0"/>
              </a:rPr>
              <a:t> is. It is a control panel from where you can manage your database that you have created. Open your browser and go to </a:t>
            </a:r>
            <a:r>
              <a:rPr lang="en-US" sz="2000" dirty="0" err="1" smtClean="0">
                <a:latin typeface="Times New Roman" pitchFamily="18" charset="0"/>
                <a:cs typeface="Times New Roman" pitchFamily="18" charset="0"/>
              </a:rPr>
              <a:t>localhost</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PHPMyAdmin</a:t>
            </a:r>
            <a:r>
              <a:rPr lang="en-US" sz="2000" dirty="0" smtClean="0">
                <a:latin typeface="Times New Roman" pitchFamily="18" charset="0"/>
                <a:cs typeface="Times New Roman" pitchFamily="18" charset="0"/>
              </a:rPr>
              <a:t> or click “Admin” in XAMPP UI.</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When you first installed XAMPP, it only created the username for it to be accessed, you now have to add a password to it by yourself. For this, you have to go to User account where the user is same as the one shown in this picture:</a:t>
            </a:r>
            <a:endParaRPr lang="en-US" sz="2000" dirty="0">
              <a:latin typeface="Times New Roman" pitchFamily="18" charset="0"/>
              <a:cs typeface="Times New Roman" pitchFamily="18" charset="0"/>
            </a:endParaRPr>
          </a:p>
        </p:txBody>
      </p:sp>
      <p:pic>
        <p:nvPicPr>
          <p:cNvPr id="126978" name="Picture 2" descr="https://miro.medium.com/max/758/0*Kjc-5Hwt0tHeDZJE.png"/>
          <p:cNvPicPr>
            <a:picLocks noChangeAspect="1" noChangeArrowheads="1"/>
          </p:cNvPicPr>
          <p:nvPr/>
        </p:nvPicPr>
        <p:blipFill>
          <a:blip r:embed="rId2" cstate="print"/>
          <a:srcRect/>
          <a:stretch>
            <a:fillRect/>
          </a:stretch>
        </p:blipFill>
        <p:spPr bwMode="auto">
          <a:xfrm>
            <a:off x="838200" y="3352800"/>
            <a:ext cx="7219950" cy="457200"/>
          </a:xfrm>
          <a:prstGeom prst="rect">
            <a:avLst/>
          </a:prstGeom>
          <a:noFill/>
        </p:spPr>
      </p:pic>
      <p:sp>
        <p:nvSpPr>
          <p:cNvPr id="4" name="Rectangle 3"/>
          <p:cNvSpPr/>
          <p:nvPr/>
        </p:nvSpPr>
        <p:spPr>
          <a:xfrm>
            <a:off x="533400" y="4114800"/>
            <a:ext cx="8229600" cy="1015663"/>
          </a:xfrm>
          <a:prstGeom prst="rect">
            <a:avLst/>
          </a:prstGeom>
        </p:spPr>
        <p:txBody>
          <a:bodyPr wrap="square">
            <a:spAutoFit/>
          </a:bodyPr>
          <a:lstStyle/>
          <a:p>
            <a:pPr algn="just"/>
            <a:r>
              <a:rPr lang="en-US" sz="2000" dirty="0" smtClean="0">
                <a:latin typeface="Times New Roman" pitchFamily="18" charset="0"/>
                <a:cs typeface="Times New Roman" pitchFamily="18" charset="0"/>
              </a:rPr>
              <a:t>Now click </a:t>
            </a:r>
            <a:r>
              <a:rPr lang="en-US" sz="2000" i="1" dirty="0" smtClean="0">
                <a:latin typeface="Times New Roman" pitchFamily="18" charset="0"/>
                <a:cs typeface="Times New Roman" pitchFamily="18" charset="0"/>
              </a:rPr>
              <a:t>Edit privileges</a:t>
            </a:r>
            <a:r>
              <a:rPr lang="en-US" sz="2000" dirty="0" smtClean="0">
                <a:latin typeface="Times New Roman" pitchFamily="18" charset="0"/>
                <a:cs typeface="Times New Roman" pitchFamily="18" charset="0"/>
              </a:rPr>
              <a:t> and go to Change Admin password, type your password there and save it. Remember this password as it will be use to connect to your Database.</a:t>
            </a: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8534400" cy="5324535"/>
          </a:xfrm>
          <a:prstGeom prst="rect">
            <a:avLst/>
          </a:prstGeom>
        </p:spPr>
        <p:txBody>
          <a:bodyPr wrap="square">
            <a:spAutoFit/>
          </a:bodyPr>
          <a:lstStyle/>
          <a:p>
            <a:pPr algn="just"/>
            <a:r>
              <a:rPr lang="en-US" sz="2000" b="1" dirty="0" smtClean="0"/>
              <a:t>Error Reporting -</a:t>
            </a:r>
            <a:endParaRPr lang="en-US" sz="2000" dirty="0" smtClean="0"/>
          </a:p>
          <a:p>
            <a:pPr algn="just"/>
            <a:r>
              <a:rPr lang="en-US" sz="2000" dirty="0" smtClean="0"/>
              <a:t>PHP has predefined error reporting constants to generate an error notice or warning at runtime. E.g., E_ERROR, E_WARNING, E_STRICT, E_PARSE.</a:t>
            </a:r>
          </a:p>
          <a:p>
            <a:pPr algn="just"/>
            <a:r>
              <a:rPr lang="en-US" sz="2000" b="1" dirty="0" smtClean="0"/>
              <a:t>Loosely Typed Language:</a:t>
            </a:r>
            <a:endParaRPr lang="en-US" sz="2000" dirty="0" smtClean="0"/>
          </a:p>
          <a:p>
            <a:pPr algn="just"/>
            <a:r>
              <a:rPr lang="en-US" sz="2000" dirty="0" smtClean="0"/>
              <a:t>PHP allows us to use a variable without declaring its datatype. It will be taken automatically at the time of execution based on the type of data it contains on its value.</a:t>
            </a:r>
          </a:p>
          <a:p>
            <a:pPr algn="just"/>
            <a:r>
              <a:rPr lang="en-US" sz="2000" b="1" dirty="0" smtClean="0"/>
              <a:t>Web servers Support:</a:t>
            </a:r>
            <a:endParaRPr lang="en-US" sz="2000" dirty="0" smtClean="0"/>
          </a:p>
          <a:p>
            <a:pPr algn="just"/>
            <a:r>
              <a:rPr lang="en-US" sz="2000" dirty="0" smtClean="0"/>
              <a:t>PHP is compatible with almost all local servers used today like Apache, Netscape, Microsoft IIS, etc.</a:t>
            </a:r>
          </a:p>
          <a:p>
            <a:pPr algn="just"/>
            <a:r>
              <a:rPr lang="en-US" sz="2000" b="1" dirty="0" smtClean="0"/>
              <a:t>Security:</a:t>
            </a:r>
            <a:endParaRPr lang="en-US" sz="2000" dirty="0" smtClean="0"/>
          </a:p>
          <a:p>
            <a:pPr algn="just"/>
            <a:r>
              <a:rPr lang="en-US" sz="2000" dirty="0" smtClean="0"/>
              <a:t>PHP is a secure language to develop the website. It consists of multiple layers of security to prevent threads and malicious attacks.</a:t>
            </a:r>
          </a:p>
          <a:p>
            <a:pPr algn="just"/>
            <a:r>
              <a:rPr lang="en-US" sz="2000" b="1" dirty="0" smtClean="0"/>
              <a:t>Control:</a:t>
            </a:r>
            <a:endParaRPr lang="en-US" sz="2000" dirty="0" smtClean="0"/>
          </a:p>
          <a:p>
            <a:pPr algn="just"/>
            <a:r>
              <a:rPr lang="en-US" sz="2000" dirty="0" smtClean="0"/>
              <a:t>Different programming languages require long script or code, whereas PHP can do the same work in a few lines of code. It has maximum control over the websites like you can make changes easily whenever you want.</a:t>
            </a:r>
            <a:endParaRPr lang="en-US" sz="2000" dirty="0"/>
          </a:p>
        </p:txBody>
      </p:sp>
      <p:sp>
        <p:nvSpPr>
          <p:cNvPr id="3" name="Rectangle 2"/>
          <p:cNvSpPr/>
          <p:nvPr/>
        </p:nvSpPr>
        <p:spPr>
          <a:xfrm>
            <a:off x="2590800" y="381000"/>
            <a:ext cx="4164345" cy="646331"/>
          </a:xfrm>
          <a:prstGeom prst="rect">
            <a:avLst/>
          </a:prstGeom>
        </p:spPr>
        <p:txBody>
          <a:bodyPr wrap="none">
            <a:spAutoFit/>
          </a:bodyPr>
          <a:lstStyle/>
          <a:p>
            <a:r>
              <a:rPr lang="en-US" sz="3600" dirty="0" smtClean="0"/>
              <a:t>PHP Features (Cont..)</a:t>
            </a:r>
            <a:endParaRPr lang="en-US" sz="36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miro.medium.com/max/1024/0*Bf6g12KPGGtGDHuS.png"/>
          <p:cNvPicPr>
            <a:picLocks noChangeAspect="1" noChangeArrowheads="1"/>
          </p:cNvPicPr>
          <p:nvPr/>
        </p:nvPicPr>
        <p:blipFill>
          <a:blip r:embed="rId2" cstate="print"/>
          <a:srcRect/>
          <a:stretch>
            <a:fillRect/>
          </a:stretch>
        </p:blipFill>
        <p:spPr bwMode="auto">
          <a:xfrm>
            <a:off x="381000" y="533400"/>
            <a:ext cx="8534400" cy="4495800"/>
          </a:xfrm>
          <a:prstGeom prst="rect">
            <a:avLst/>
          </a:prstGeom>
          <a:noFill/>
        </p:spPr>
      </p:pic>
      <p:sp>
        <p:nvSpPr>
          <p:cNvPr id="3" name="Rectangle 2"/>
          <p:cNvSpPr/>
          <p:nvPr/>
        </p:nvSpPr>
        <p:spPr>
          <a:xfrm>
            <a:off x="304800" y="5791200"/>
            <a:ext cx="8382000" cy="707886"/>
          </a:xfrm>
          <a:prstGeom prst="rect">
            <a:avLst/>
          </a:prstGeom>
        </p:spPr>
        <p:txBody>
          <a:bodyPr wrap="square">
            <a:spAutoFit/>
          </a:bodyPr>
          <a:lstStyle/>
          <a:p>
            <a:r>
              <a:rPr lang="en-US" sz="2000" dirty="0" smtClean="0">
                <a:latin typeface="Times New Roman" pitchFamily="18" charset="0"/>
                <a:cs typeface="Times New Roman" pitchFamily="18" charset="0"/>
              </a:rPr>
              <a:t>Note: It is not necessary to change password to access databases on local host. It is a good practice and that is why we have used a password.</a:t>
            </a:r>
            <a:endParaRPr lang="en-US" sz="2000" dirty="0">
              <a:latin typeface="Times New Roman" pitchFamily="18" charset="0"/>
              <a:cs typeface="Times New Roman"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1015663"/>
          </a:xfrm>
          <a:prstGeom prst="rect">
            <a:avLst/>
          </a:prstGeom>
        </p:spPr>
        <p:txBody>
          <a:bodyPr wrap="square">
            <a:spAutoFit/>
          </a:bodyPr>
          <a:lstStyle/>
          <a:p>
            <a:r>
              <a:rPr lang="en-US" sz="2000" b="1" dirty="0" smtClean="0">
                <a:latin typeface="Times New Roman" pitchFamily="18" charset="0"/>
                <a:cs typeface="Times New Roman" pitchFamily="18" charset="0"/>
              </a:rPr>
              <a:t>Create Database</a:t>
            </a:r>
          </a:p>
          <a:p>
            <a:r>
              <a:rPr lang="en-US" sz="2000" dirty="0" smtClean="0">
                <a:latin typeface="Times New Roman" pitchFamily="18" charset="0"/>
                <a:cs typeface="Times New Roman" pitchFamily="18" charset="0"/>
              </a:rPr>
              <a:t>Now return to the homepage of </a:t>
            </a:r>
            <a:r>
              <a:rPr lang="en-US" sz="2000" dirty="0" err="1" smtClean="0">
                <a:latin typeface="Times New Roman" pitchFamily="18" charset="0"/>
                <a:cs typeface="Times New Roman" pitchFamily="18" charset="0"/>
              </a:rPr>
              <a:t>phpmyadmin</a:t>
            </a:r>
            <a:r>
              <a:rPr lang="en-US" sz="2000" dirty="0" smtClean="0">
                <a:latin typeface="Times New Roman" pitchFamily="18" charset="0"/>
                <a:cs typeface="Times New Roman" pitchFamily="18" charset="0"/>
              </a:rPr>
              <a:t>. Click </a:t>
            </a:r>
            <a:r>
              <a:rPr lang="en-US" sz="2000" i="1" dirty="0" smtClean="0">
                <a:latin typeface="Times New Roman" pitchFamily="18" charset="0"/>
                <a:cs typeface="Times New Roman" pitchFamily="18" charset="0"/>
              </a:rPr>
              <a:t>New</a:t>
            </a:r>
            <a:r>
              <a:rPr lang="en-US" sz="2000" dirty="0" smtClean="0">
                <a:latin typeface="Times New Roman" pitchFamily="18" charset="0"/>
                <a:cs typeface="Times New Roman" pitchFamily="18" charset="0"/>
              </a:rPr>
              <a:t> button to create a new database.</a:t>
            </a:r>
            <a:endParaRPr lang="en-US" sz="2000" dirty="0">
              <a:latin typeface="Times New Roman" pitchFamily="18" charset="0"/>
              <a:cs typeface="Times New Roman" pitchFamily="18" charset="0"/>
            </a:endParaRPr>
          </a:p>
        </p:txBody>
      </p:sp>
      <p:pic>
        <p:nvPicPr>
          <p:cNvPr id="128002" name="Picture 2" descr="https://miro.medium.com/max/222/0*7IUxi9DeitEReIya.png"/>
          <p:cNvPicPr>
            <a:picLocks noChangeAspect="1" noChangeArrowheads="1"/>
          </p:cNvPicPr>
          <p:nvPr/>
        </p:nvPicPr>
        <p:blipFill>
          <a:blip r:embed="rId2" cstate="print"/>
          <a:srcRect/>
          <a:stretch>
            <a:fillRect/>
          </a:stretch>
        </p:blipFill>
        <p:spPr bwMode="auto">
          <a:xfrm>
            <a:off x="1066800" y="1371600"/>
            <a:ext cx="2114550" cy="2200275"/>
          </a:xfrm>
          <a:prstGeom prst="rect">
            <a:avLst/>
          </a:prstGeom>
          <a:noFill/>
        </p:spPr>
      </p:pic>
      <p:sp>
        <p:nvSpPr>
          <p:cNvPr id="4" name="Rectangle 3"/>
          <p:cNvSpPr/>
          <p:nvPr/>
        </p:nvSpPr>
        <p:spPr>
          <a:xfrm>
            <a:off x="304800" y="3886200"/>
            <a:ext cx="8458200" cy="1631216"/>
          </a:xfrm>
          <a:prstGeom prst="rect">
            <a:avLst/>
          </a:prstGeom>
        </p:spPr>
        <p:txBody>
          <a:bodyPr wrap="square">
            <a:spAutoFit/>
          </a:bodyPr>
          <a:lstStyle/>
          <a:p>
            <a:pPr algn="just"/>
            <a:r>
              <a:rPr lang="en-US" sz="2000" dirty="0" smtClean="0">
                <a:latin typeface="Times New Roman" pitchFamily="18" charset="0"/>
                <a:cs typeface="Times New Roman" pitchFamily="18" charset="0"/>
              </a:rPr>
              <a:t>In the new window, name your database as per your need, I am naming it “</a:t>
            </a:r>
            <a:r>
              <a:rPr lang="en-US" sz="2000" b="1" dirty="0" smtClean="0">
                <a:latin typeface="Times New Roman" pitchFamily="18" charset="0"/>
                <a:cs typeface="Times New Roman" pitchFamily="18" charset="0"/>
              </a:rPr>
              <a:t>practice</a:t>
            </a:r>
            <a:r>
              <a:rPr lang="en-US" sz="2000" dirty="0" smtClean="0">
                <a:latin typeface="Times New Roman" pitchFamily="18" charset="0"/>
                <a:cs typeface="Times New Roman" pitchFamily="18" charset="0"/>
              </a:rPr>
              <a:t>”. Now select Collation as utf8_general_ci, as we are using it for learning purposes and it will handle all of our queries and data that will be covered in this tutorial series. Now click on </a:t>
            </a:r>
            <a:r>
              <a:rPr lang="en-US" sz="2000" i="1" dirty="0" smtClean="0">
                <a:latin typeface="Times New Roman" pitchFamily="18" charset="0"/>
                <a:cs typeface="Times New Roman" pitchFamily="18" charset="0"/>
              </a:rPr>
              <a:t>Create</a:t>
            </a:r>
            <a:r>
              <a:rPr lang="en-US" sz="2000" dirty="0" smtClean="0">
                <a:latin typeface="Times New Roman" pitchFamily="18" charset="0"/>
                <a:cs typeface="Times New Roman" pitchFamily="18" charset="0"/>
              </a:rPr>
              <a:t> and your database will be created.</a:t>
            </a:r>
            <a:endParaRPr lang="en-US" sz="2000" dirty="0">
              <a:latin typeface="Times New Roman" pitchFamily="18" charset="0"/>
              <a:cs typeface="Times New Roman" pitchFamily="18" charset="0"/>
            </a:endParaRPr>
          </a:p>
        </p:txBody>
      </p:sp>
      <p:pic>
        <p:nvPicPr>
          <p:cNvPr id="128004" name="Picture 4" descr="https://miro.medium.com/max/543/0*2Cysb8IhDpvzDuQ7.png"/>
          <p:cNvPicPr>
            <a:picLocks noChangeAspect="1" noChangeArrowheads="1"/>
          </p:cNvPicPr>
          <p:nvPr/>
        </p:nvPicPr>
        <p:blipFill>
          <a:blip r:embed="rId3" cstate="print"/>
          <a:srcRect/>
          <a:stretch>
            <a:fillRect/>
          </a:stretch>
        </p:blipFill>
        <p:spPr bwMode="auto">
          <a:xfrm>
            <a:off x="2209800" y="5334000"/>
            <a:ext cx="5172075" cy="1257301"/>
          </a:xfrm>
          <a:prstGeom prst="rect">
            <a:avLst/>
          </a:prstGeom>
          <a:noFill/>
        </p:spPr>
      </p:pic>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228600"/>
            <a:ext cx="8534400" cy="923330"/>
          </a:xfrm>
          <a:prstGeom prst="rect">
            <a:avLst/>
          </a:prstGeom>
        </p:spPr>
        <p:txBody>
          <a:bodyPr wrap="square">
            <a:spAutoFit/>
          </a:bodyPr>
          <a:lstStyle/>
          <a:p>
            <a:pPr algn="just"/>
            <a:r>
              <a:rPr lang="en-US" dirty="0" smtClean="0">
                <a:latin typeface="Times New Roman" pitchFamily="18" charset="0"/>
                <a:cs typeface="Times New Roman" pitchFamily="18" charset="0"/>
              </a:rPr>
              <a:t>The newly created database will be empty now, as there are no tables in it. I will be covering that in the upcoming series where we will learn how to create tables and insert data in it. In this tutorial, we are going to connect this database to a </a:t>
            </a:r>
            <a:r>
              <a:rPr lang="en-US" dirty="0" err="1" smtClean="0">
                <a:latin typeface="Times New Roman" pitchFamily="18" charset="0"/>
                <a:cs typeface="Times New Roman" pitchFamily="18" charset="0"/>
              </a:rPr>
              <a:t>localhost</a:t>
            </a:r>
            <a:r>
              <a:rPr lang="en-US" dirty="0" smtClean="0">
                <a:latin typeface="Times New Roman" pitchFamily="18" charset="0"/>
                <a:cs typeface="Times New Roman" pitchFamily="18" charset="0"/>
              </a:rPr>
              <a:t> using PHP.</a:t>
            </a:r>
            <a:endParaRPr lang="en-US" dirty="0">
              <a:latin typeface="Times New Roman" pitchFamily="18" charset="0"/>
              <a:cs typeface="Times New Roman" pitchFamily="18" charset="0"/>
            </a:endParaRPr>
          </a:p>
        </p:txBody>
      </p:sp>
      <p:pic>
        <p:nvPicPr>
          <p:cNvPr id="130056" name="Picture 8" descr="https://miro.medium.com/max/1024/0*zjlRKjiDUjimMy7q.png"/>
          <p:cNvPicPr>
            <a:picLocks noChangeAspect="1" noChangeArrowheads="1"/>
          </p:cNvPicPr>
          <p:nvPr/>
        </p:nvPicPr>
        <p:blipFill>
          <a:blip r:embed="rId2" cstate="print"/>
          <a:srcRect/>
          <a:stretch>
            <a:fillRect/>
          </a:stretch>
        </p:blipFill>
        <p:spPr bwMode="auto">
          <a:xfrm>
            <a:off x="228600" y="1295400"/>
            <a:ext cx="8534400" cy="457200"/>
          </a:xfrm>
          <a:prstGeom prst="rect">
            <a:avLst/>
          </a:prstGeom>
          <a:noFill/>
        </p:spPr>
      </p:pic>
      <p:sp>
        <p:nvSpPr>
          <p:cNvPr id="10" name="Rectangle 9"/>
          <p:cNvSpPr/>
          <p:nvPr/>
        </p:nvSpPr>
        <p:spPr>
          <a:xfrm>
            <a:off x="457200" y="2133600"/>
            <a:ext cx="8153400" cy="3477875"/>
          </a:xfrm>
          <a:prstGeom prst="rect">
            <a:avLst/>
          </a:prstGeom>
        </p:spPr>
        <p:txBody>
          <a:bodyPr wrap="square">
            <a:spAutoFit/>
          </a:bodyPr>
          <a:lstStyle/>
          <a:p>
            <a:r>
              <a:rPr lang="en-US" sz="2000" b="1" dirty="0" smtClean="0">
                <a:latin typeface="Times New Roman" pitchFamily="18" charset="0"/>
                <a:cs typeface="Times New Roman" pitchFamily="18" charset="0"/>
              </a:rPr>
              <a:t>Create a Folder in </a:t>
            </a:r>
            <a:r>
              <a:rPr lang="en-US" sz="2000" b="1" dirty="0" err="1" smtClean="0">
                <a:latin typeface="Times New Roman" pitchFamily="18" charset="0"/>
                <a:cs typeface="Times New Roman" pitchFamily="18" charset="0"/>
              </a:rPr>
              <a:t>htdocs</a:t>
            </a:r>
            <a:endParaRPr lang="en-US" sz="2000" b="1"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Now, locate the folder where you installed XAMPP and open </a:t>
            </a:r>
            <a:r>
              <a:rPr lang="en-US" sz="2000" dirty="0" err="1" smtClean="0">
                <a:latin typeface="Times New Roman" pitchFamily="18" charset="0"/>
                <a:cs typeface="Times New Roman" pitchFamily="18" charset="0"/>
              </a:rPr>
              <a:t>htdocs</a:t>
            </a:r>
            <a:r>
              <a:rPr lang="en-US" sz="2000" dirty="0" smtClean="0">
                <a:latin typeface="Times New Roman" pitchFamily="18" charset="0"/>
                <a:cs typeface="Times New Roman" pitchFamily="18" charset="0"/>
              </a:rPr>
              <a:t> folder (usually c:/xampp). </a:t>
            </a:r>
          </a:p>
          <a:p>
            <a:r>
              <a:rPr lang="en-US" sz="2000" dirty="0" smtClean="0">
                <a:latin typeface="Times New Roman" pitchFamily="18" charset="0"/>
                <a:cs typeface="Times New Roman" pitchFamily="18" charset="0"/>
              </a:rPr>
              <a:t>Create a new folder inside c:/xampp/htdocs/ and name it “practice” we will place web files in this folder. </a:t>
            </a:r>
          </a:p>
          <a:p>
            <a:r>
              <a:rPr lang="en-US" sz="2000" dirty="0" smtClean="0">
                <a:latin typeface="Times New Roman" pitchFamily="18" charset="0"/>
                <a:cs typeface="Times New Roman" pitchFamily="18" charset="0"/>
              </a:rPr>
              <a:t>Why we have created folder in </a:t>
            </a:r>
            <a:r>
              <a:rPr lang="en-US" sz="2000" dirty="0" err="1" smtClean="0">
                <a:latin typeface="Times New Roman" pitchFamily="18" charset="0"/>
                <a:cs typeface="Times New Roman" pitchFamily="18" charset="0"/>
              </a:rPr>
              <a:t>htdocs</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XAMPP uses folders in </a:t>
            </a:r>
            <a:r>
              <a:rPr lang="en-US" sz="2000" dirty="0" err="1" smtClean="0">
                <a:latin typeface="Times New Roman" pitchFamily="18" charset="0"/>
                <a:cs typeface="Times New Roman" pitchFamily="18" charset="0"/>
              </a:rPr>
              <a:t>htdocs</a:t>
            </a:r>
            <a:r>
              <a:rPr lang="en-US" sz="2000" dirty="0" smtClean="0">
                <a:latin typeface="Times New Roman" pitchFamily="18" charset="0"/>
                <a:cs typeface="Times New Roman" pitchFamily="18" charset="0"/>
              </a:rPr>
              <a:t> to execute and run your PHP sites.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Note: If your using WAMP, then add your practice folder in c:/wamp/www folder.</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5909310"/>
          </a:xfrm>
          <a:prstGeom prst="rect">
            <a:avLst/>
          </a:prstGeom>
        </p:spPr>
        <p:txBody>
          <a:bodyPr wrap="square">
            <a:spAutoFit/>
          </a:bodyPr>
          <a:lstStyle/>
          <a:p>
            <a:r>
              <a:rPr lang="en-US" b="1" dirty="0" smtClean="0">
                <a:latin typeface="Times New Roman" pitchFamily="18" charset="0"/>
                <a:cs typeface="Times New Roman" pitchFamily="18" charset="0"/>
              </a:rPr>
              <a:t>Create Database Connection File In PHP</a:t>
            </a:r>
          </a:p>
          <a:p>
            <a:pPr algn="just"/>
            <a:r>
              <a:rPr lang="en-US" dirty="0" smtClean="0">
                <a:latin typeface="Times New Roman" pitchFamily="18" charset="0"/>
                <a:cs typeface="Times New Roman" pitchFamily="18" charset="0"/>
              </a:rPr>
              <a:t>Create a new </a:t>
            </a:r>
            <a:r>
              <a:rPr lang="en-US" dirty="0" err="1" smtClean="0">
                <a:latin typeface="Times New Roman" pitchFamily="18" charset="0"/>
                <a:cs typeface="Times New Roman" pitchFamily="18" charset="0"/>
              </a:rPr>
              <a:t>php</a:t>
            </a:r>
            <a:r>
              <a:rPr lang="en-US" dirty="0" smtClean="0">
                <a:latin typeface="Times New Roman" pitchFamily="18" charset="0"/>
                <a:cs typeface="Times New Roman" pitchFamily="18" charset="0"/>
              </a:rPr>
              <a:t> file and name it </a:t>
            </a:r>
            <a:r>
              <a:rPr lang="en-US" i="1" dirty="0" smtClean="0">
                <a:latin typeface="Times New Roman" pitchFamily="18" charset="0"/>
                <a:cs typeface="Times New Roman" pitchFamily="18" charset="0"/>
              </a:rPr>
              <a:t>db_connnection.php</a:t>
            </a:r>
            <a:r>
              <a:rPr lang="en-US" dirty="0" smtClean="0">
                <a:latin typeface="Times New Roman" pitchFamily="18" charset="0"/>
                <a:cs typeface="Times New Roman" pitchFamily="18" charset="0"/>
              </a:rPr>
              <a:t> and save it. Why am I creating a separate database connection file? Because if you have created multiple files in which you want to insert data or select data from the databases, you don’t need to write the code for database connection every time. You just have to include it by using PHP custom function </a:t>
            </a:r>
            <a:r>
              <a:rPr lang="en-US" b="1" i="1" dirty="0" smtClean="0">
                <a:latin typeface="Times New Roman" pitchFamily="18" charset="0"/>
                <a:cs typeface="Times New Roman" pitchFamily="18" charset="0"/>
              </a:rPr>
              <a:t>include</a:t>
            </a:r>
            <a:r>
              <a:rPr lang="en-US" dirty="0" smtClean="0">
                <a:latin typeface="Times New Roman" pitchFamily="18" charset="0"/>
                <a:cs typeface="Times New Roman" pitchFamily="18" charset="0"/>
              </a:rPr>
              <a:t> (include ‘connection.php’) on the top of your code and call its function and use it. It also helps when you are moving your project location from one PC to another and you have to change the values on the single file and all the changes will be applied to all the other files automatically. Write the following code in your </a:t>
            </a:r>
            <a:r>
              <a:rPr lang="en-US" dirty="0" err="1" smtClean="0">
                <a:latin typeface="Times New Roman" pitchFamily="18" charset="0"/>
                <a:cs typeface="Times New Roman" pitchFamily="18" charset="0"/>
              </a:rPr>
              <a:t>db_connection</a:t>
            </a:r>
            <a:r>
              <a:rPr lang="en-US" dirty="0" smtClean="0">
                <a:latin typeface="Times New Roman" pitchFamily="18" charset="0"/>
                <a:cs typeface="Times New Roman" pitchFamily="18" charset="0"/>
              </a:rPr>
              <a:t> file.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&lt;?</a:t>
            </a:r>
            <a:r>
              <a:rPr lang="en-US" dirty="0" err="1" smtClean="0">
                <a:latin typeface="Times New Roman" pitchFamily="18" charset="0"/>
                <a:cs typeface="Times New Roman" pitchFamily="18" charset="0"/>
              </a:rPr>
              <a:t>php</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function </a:t>
            </a:r>
            <a:r>
              <a:rPr lang="en-US" dirty="0" err="1" smtClean="0">
                <a:latin typeface="Times New Roman" pitchFamily="18" charset="0"/>
                <a:cs typeface="Times New Roman" pitchFamily="18" charset="0"/>
              </a:rPr>
              <a:t>OpenCon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dbhost</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localhost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dbuser</a:t>
            </a:r>
            <a:r>
              <a:rPr lang="en-US" dirty="0" smtClean="0">
                <a:latin typeface="Times New Roman" pitchFamily="18" charset="0"/>
                <a:cs typeface="Times New Roman" pitchFamily="18" charset="0"/>
              </a:rPr>
              <a:t> = “root”;</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dbpass</a:t>
            </a:r>
            <a:r>
              <a:rPr lang="en-US" dirty="0" smtClean="0">
                <a:latin typeface="Times New Roman" pitchFamily="18" charset="0"/>
                <a:cs typeface="Times New Roman" pitchFamily="18" charset="0"/>
              </a:rPr>
              <a:t> = “1234”;</a:t>
            </a:r>
          </a:p>
          <a:p>
            <a:r>
              <a:rPr lang="en-US" dirty="0" smtClean="0">
                <a:latin typeface="Times New Roman" pitchFamily="18" charset="0"/>
                <a:cs typeface="Times New Roman" pitchFamily="18" charset="0"/>
              </a:rPr>
              <a:t>$db = “example”;</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conn</a:t>
            </a:r>
            <a:r>
              <a:rPr lang="en-US" dirty="0" smtClean="0">
                <a:latin typeface="Times New Roman" pitchFamily="18" charset="0"/>
                <a:cs typeface="Times New Roman" pitchFamily="18" charset="0"/>
              </a:rPr>
              <a:t> = new </a:t>
            </a:r>
            <a:r>
              <a:rPr lang="en-US" dirty="0" err="1" smtClean="0">
                <a:latin typeface="Times New Roman" pitchFamily="18" charset="0"/>
                <a:cs typeface="Times New Roman" pitchFamily="18" charset="0"/>
              </a:rPr>
              <a:t>mysqli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dbhost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dbuser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dbpass,$db</a:t>
            </a:r>
            <a:r>
              <a:rPr lang="en-US" dirty="0" smtClean="0">
                <a:latin typeface="Times New Roman" pitchFamily="18" charset="0"/>
                <a:cs typeface="Times New Roman" pitchFamily="18" charset="0"/>
              </a:rPr>
              <a:t>) or die(“Connect failed: %s\n”. $</a:t>
            </a:r>
            <a:r>
              <a:rPr lang="en-US" dirty="0" err="1" smtClean="0">
                <a:latin typeface="Times New Roman" pitchFamily="18" charset="0"/>
                <a:cs typeface="Times New Roman" pitchFamily="18" charset="0"/>
              </a:rPr>
              <a:t>conn</a:t>
            </a:r>
            <a:r>
              <a:rPr lang="en-US" dirty="0" smtClean="0">
                <a:latin typeface="Times New Roman" pitchFamily="18" charset="0"/>
                <a:cs typeface="Times New Roman" pitchFamily="18" charset="0"/>
              </a:rPr>
              <a:t> -&gt; error);</a:t>
            </a:r>
          </a:p>
          <a:p>
            <a:r>
              <a:rPr lang="en-US" dirty="0" smtClean="0">
                <a:latin typeface="Times New Roman" pitchFamily="18" charset="0"/>
                <a:cs typeface="Times New Roman" pitchFamily="18" charset="0"/>
              </a:rPr>
              <a:t>return $</a:t>
            </a:r>
            <a:r>
              <a:rPr lang="en-US" dirty="0" err="1" smtClean="0">
                <a:latin typeface="Times New Roman" pitchFamily="18" charset="0"/>
                <a:cs typeface="Times New Roman" pitchFamily="18" charset="0"/>
              </a:rPr>
              <a:t>conn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82000" cy="6186309"/>
          </a:xfrm>
          <a:prstGeom prst="rect">
            <a:avLst/>
          </a:prstGeom>
        </p:spPr>
        <p:txBody>
          <a:bodyPr wrap="square">
            <a:spAutoFit/>
          </a:bodyPr>
          <a:lstStyle/>
          <a:p>
            <a:r>
              <a:rPr lang="en-US" dirty="0" smtClean="0">
                <a:latin typeface="Times New Roman" pitchFamily="18" charset="0"/>
                <a:cs typeface="Times New Roman" pitchFamily="18" charset="0"/>
              </a:rPr>
              <a:t>function </a:t>
            </a:r>
            <a:r>
              <a:rPr lang="en-US" dirty="0" err="1" smtClean="0">
                <a:latin typeface="Times New Roman" pitchFamily="18" charset="0"/>
                <a:cs typeface="Times New Roman" pitchFamily="18" charset="0"/>
              </a:rPr>
              <a:t>CloseCon</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conn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conn</a:t>
            </a:r>
            <a:r>
              <a:rPr lang="en-US" dirty="0" smtClean="0">
                <a:latin typeface="Times New Roman" pitchFamily="18" charset="0"/>
                <a:cs typeface="Times New Roman" pitchFamily="18" charset="0"/>
              </a:rPr>
              <a:t> -&gt; close();</a:t>
            </a:r>
          </a:p>
          <a:p>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?&gt;</a:t>
            </a:r>
          </a:p>
          <a:p>
            <a:r>
              <a:rPr lang="en-US" dirty="0" smtClean="0">
                <a:latin typeface="Times New Roman" pitchFamily="18" charset="0"/>
                <a:cs typeface="Times New Roman" pitchFamily="18" charset="0"/>
              </a:rPr>
              <a:t>Here is the explanation of the variable that we have used in our </a:t>
            </a:r>
            <a:r>
              <a:rPr lang="en-US" dirty="0" err="1" smtClean="0">
                <a:latin typeface="Times New Roman" pitchFamily="18" charset="0"/>
                <a:cs typeface="Times New Roman" pitchFamily="18" charset="0"/>
              </a:rPr>
              <a:t>db_connection</a:t>
            </a:r>
            <a:r>
              <a:rPr lang="en-US" dirty="0" smtClean="0">
                <a:latin typeface="Times New Roman" pitchFamily="18" charset="0"/>
                <a:cs typeface="Times New Roman" pitchFamily="18" charset="0"/>
              </a:rPr>
              <a:t> file:</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dbhost</a:t>
            </a:r>
            <a:r>
              <a:rPr lang="en-US" dirty="0" smtClean="0">
                <a:latin typeface="Times New Roman" pitchFamily="18" charset="0"/>
                <a:cs typeface="Times New Roman" pitchFamily="18" charset="0"/>
              </a:rPr>
              <a:t> will be the host where your server is running it is usually </a:t>
            </a:r>
            <a:r>
              <a:rPr lang="en-US" dirty="0" err="1" smtClean="0">
                <a:latin typeface="Times New Roman" pitchFamily="18" charset="0"/>
                <a:cs typeface="Times New Roman" pitchFamily="18" charset="0"/>
              </a:rPr>
              <a:t>localhost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dbuser</a:t>
            </a:r>
            <a:r>
              <a:rPr lang="en-US" dirty="0" smtClean="0">
                <a:latin typeface="Times New Roman" pitchFamily="18" charset="0"/>
                <a:cs typeface="Times New Roman" pitchFamily="18" charset="0"/>
              </a:rPr>
              <a:t> will be the username i.e. </a:t>
            </a:r>
            <a:r>
              <a:rPr lang="en-US" b="1" dirty="0" smtClean="0">
                <a:latin typeface="Times New Roman" pitchFamily="18" charset="0"/>
                <a:cs typeface="Times New Roman" pitchFamily="18" charset="0"/>
              </a:rPr>
              <a:t>root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dbpass</a:t>
            </a:r>
            <a:r>
              <a:rPr lang="en-US" dirty="0" smtClean="0">
                <a:latin typeface="Times New Roman" pitchFamily="18" charset="0"/>
                <a:cs typeface="Times New Roman" pitchFamily="18" charset="0"/>
              </a:rPr>
              <a:t> will be the password which is the same that you used to access your </a:t>
            </a:r>
            <a:r>
              <a:rPr lang="en-US" dirty="0" err="1" smtClean="0">
                <a:latin typeface="Times New Roman" pitchFamily="18" charset="0"/>
                <a:cs typeface="Times New Roman" pitchFamily="18" charset="0"/>
              </a:rPr>
              <a:t>phpmyadmin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dbname</a:t>
            </a:r>
            <a:r>
              <a:rPr lang="en-US" dirty="0" smtClean="0">
                <a:latin typeface="Times New Roman" pitchFamily="18" charset="0"/>
                <a:cs typeface="Times New Roman" pitchFamily="18" charset="0"/>
              </a:rPr>
              <a:t> will be the name of your database which we have created in this tutorial.</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Create new </a:t>
            </a:r>
            <a:r>
              <a:rPr lang="en-US" b="1" dirty="0" err="1" smtClean="0">
                <a:latin typeface="Times New Roman" pitchFamily="18" charset="0"/>
                <a:cs typeface="Times New Roman" pitchFamily="18" charset="0"/>
              </a:rPr>
              <a:t>php</a:t>
            </a:r>
            <a:r>
              <a:rPr lang="en-US" b="1" dirty="0" smtClean="0">
                <a:latin typeface="Times New Roman" pitchFamily="18" charset="0"/>
                <a:cs typeface="Times New Roman" pitchFamily="18" charset="0"/>
              </a:rPr>
              <a:t> file to check your database connection</a:t>
            </a:r>
          </a:p>
          <a:p>
            <a:r>
              <a:rPr lang="en-US" dirty="0" smtClean="0">
                <a:latin typeface="Times New Roman" pitchFamily="18" charset="0"/>
                <a:cs typeface="Times New Roman" pitchFamily="18" charset="0"/>
              </a:rPr>
              <a:t>Create a new </a:t>
            </a:r>
            <a:r>
              <a:rPr lang="en-US" dirty="0" err="1" smtClean="0">
                <a:latin typeface="Times New Roman" pitchFamily="18" charset="0"/>
                <a:cs typeface="Times New Roman" pitchFamily="18" charset="0"/>
              </a:rPr>
              <a:t>php</a:t>
            </a:r>
            <a:r>
              <a:rPr lang="en-US" dirty="0" smtClean="0">
                <a:latin typeface="Times New Roman" pitchFamily="18" charset="0"/>
                <a:cs typeface="Times New Roman" pitchFamily="18" charset="0"/>
              </a:rPr>
              <a:t> file to connect to your database. Name it index.php and add this code in this file.</a:t>
            </a:r>
          </a:p>
          <a:p>
            <a:r>
              <a:rPr lang="en-US" dirty="0" smtClean="0">
                <a:latin typeface="Times New Roman" pitchFamily="18" charset="0"/>
                <a:cs typeface="Times New Roman" pitchFamily="18" charset="0"/>
              </a:rPr>
              <a:t>&lt;?</a:t>
            </a:r>
            <a:r>
              <a:rPr lang="en-US" dirty="0" err="1" smtClean="0">
                <a:latin typeface="Times New Roman" pitchFamily="18" charset="0"/>
                <a:cs typeface="Times New Roman" pitchFamily="18" charset="0"/>
              </a:rPr>
              <a:t>php</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include ‘db_connection.php’;</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conn</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OpenCon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echo “Connected Successfully”;</a:t>
            </a:r>
          </a:p>
          <a:p>
            <a:r>
              <a:rPr lang="en-US" dirty="0" err="1" smtClean="0">
                <a:latin typeface="Times New Roman" pitchFamily="18" charset="0"/>
                <a:cs typeface="Times New Roman" pitchFamily="18" charset="0"/>
              </a:rPr>
              <a:t>CloseCon</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conn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?&gt;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Rectangle 2"/>
          <p:cNvSpPr/>
          <p:nvPr/>
        </p:nvSpPr>
        <p:spPr>
          <a:xfrm>
            <a:off x="228600" y="5715000"/>
            <a:ext cx="8534400" cy="923330"/>
          </a:xfrm>
          <a:prstGeom prst="rect">
            <a:avLst/>
          </a:prstGeom>
        </p:spPr>
        <p:txBody>
          <a:bodyPr wrap="square">
            <a:spAutoFit/>
          </a:bodyPr>
          <a:lstStyle/>
          <a:p>
            <a:r>
              <a:rPr lang="en-US" dirty="0" smtClean="0">
                <a:latin typeface="Times New Roman" pitchFamily="18" charset="0"/>
                <a:cs typeface="Times New Roman" pitchFamily="18" charset="0"/>
              </a:rPr>
              <a:t>Run it!</a:t>
            </a:r>
          </a:p>
          <a:p>
            <a:r>
              <a:rPr lang="en-US" dirty="0" smtClean="0">
                <a:latin typeface="Times New Roman" pitchFamily="18" charset="0"/>
                <a:cs typeface="Times New Roman" pitchFamily="18" charset="0"/>
              </a:rPr>
              <a:t>Now open your browser and </a:t>
            </a:r>
            <a:r>
              <a:rPr lang="en-US" dirty="0" err="1" smtClean="0">
                <a:latin typeface="Times New Roman" pitchFamily="18" charset="0"/>
                <a:cs typeface="Times New Roman" pitchFamily="18" charset="0"/>
              </a:rPr>
              <a:t>goto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localhost</a:t>
            </a:r>
            <a:r>
              <a:rPr lang="en-US" dirty="0" smtClean="0">
                <a:latin typeface="Times New Roman" pitchFamily="18" charset="0"/>
                <a:cs typeface="Times New Roman" pitchFamily="18" charset="0"/>
              </a:rPr>
              <a:t>/practice/index.php and you should see this screen:</a:t>
            </a:r>
            <a:endParaRPr lang="en-US" dirty="0">
              <a:latin typeface="Times New Roman" pitchFamily="18" charset="0"/>
              <a:cs typeface="Times New Roman" pitchFamily="18" charset="0"/>
            </a:endParaRPr>
          </a:p>
        </p:txBody>
      </p:sp>
      <p:pic>
        <p:nvPicPr>
          <p:cNvPr id="132097" name="Picture 1"/>
          <p:cNvPicPr>
            <a:picLocks noChangeAspect="1" noChangeArrowheads="1"/>
          </p:cNvPicPr>
          <p:nvPr/>
        </p:nvPicPr>
        <p:blipFill>
          <a:blip r:embed="rId2" cstate="print"/>
          <a:srcRect/>
          <a:stretch>
            <a:fillRect/>
          </a:stretch>
        </p:blipFill>
        <p:spPr bwMode="auto">
          <a:xfrm>
            <a:off x="5562600" y="6457950"/>
            <a:ext cx="2286000" cy="400050"/>
          </a:xfrm>
          <a:prstGeom prst="rect">
            <a:avLst/>
          </a:prstGeom>
          <a:noFill/>
          <a:ln w="9525">
            <a:noFill/>
            <a:miter lim="800000"/>
            <a:headEnd/>
            <a:tailEnd/>
          </a:ln>
        </p:spPr>
      </p:pic>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0"/>
            <a:ext cx="8001000" cy="1631216"/>
          </a:xfrm>
          <a:prstGeom prst="rect">
            <a:avLst/>
          </a:prstGeom>
        </p:spPr>
        <p:txBody>
          <a:bodyPr wrap="square">
            <a:spAutoFit/>
          </a:bodyPr>
          <a:lstStyle/>
          <a:p>
            <a:r>
              <a:rPr lang="en-US" sz="2000" b="1" dirty="0" smtClean="0">
                <a:latin typeface="Times New Roman" pitchFamily="18" charset="0"/>
                <a:cs typeface="Times New Roman" pitchFamily="18" charset="0"/>
              </a:rPr>
              <a:t>Confirmation Message</a:t>
            </a:r>
          </a:p>
          <a:p>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Congratulations! You’ve successfully connected your database with your </a:t>
            </a:r>
            <a:r>
              <a:rPr lang="en-US" sz="2000" dirty="0" err="1" smtClean="0">
                <a:latin typeface="Times New Roman" pitchFamily="18" charset="0"/>
                <a:cs typeface="Times New Roman" pitchFamily="18" charset="0"/>
              </a:rPr>
              <a:t>localhost</a:t>
            </a:r>
            <a:r>
              <a:rPr lang="en-US" sz="2000" dirty="0" smtClean="0">
                <a:latin typeface="Times New Roman" pitchFamily="18" charset="0"/>
                <a:cs typeface="Times New Roman" pitchFamily="18" charset="0"/>
              </a:rPr>
              <a:t>! If you are not able to see this screen, then check if you have done everything right in your db_connection.php file.</a:t>
            </a:r>
            <a:endParaRPr lang="en-US" sz="2000" dirty="0">
              <a:latin typeface="Times New Roman" pitchFamily="18" charset="0"/>
              <a:cs typeface="Times New Roman" pitchFamily="18"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295400"/>
            <a:ext cx="8229600" cy="5029200"/>
          </a:xfrm>
        </p:spPr>
        <p:txBody>
          <a:bodyPr/>
          <a:lstStyle/>
          <a:p>
            <a:r>
              <a:rPr lang="en-US" dirty="0" smtClean="0">
                <a:hlinkClick r:id="rId2"/>
              </a:rPr>
              <a:t>https://www.w3schools.com/PHP/DEfaULT.asP</a:t>
            </a:r>
            <a:endParaRPr lang="en-US" dirty="0" smtClean="0"/>
          </a:p>
          <a:p>
            <a:r>
              <a:rPr lang="en-US" dirty="0" smtClean="0">
                <a:hlinkClick r:id="rId3"/>
              </a:rPr>
              <a:t>https://www.tutorialspoint.com/php/index.htm</a:t>
            </a:r>
            <a:endParaRPr lang="en-US" dirty="0" smtClean="0"/>
          </a:p>
          <a:p>
            <a:r>
              <a:rPr lang="en-US" dirty="0" smtClean="0">
                <a:hlinkClick r:id="rId4"/>
              </a:rPr>
              <a:t>https://www.tutorialrepublic.com/php-tutorial/</a:t>
            </a:r>
            <a:endParaRPr lang="en-US" dirty="0" smtClean="0"/>
          </a:p>
          <a:p>
            <a:r>
              <a:rPr lang="en-US" dirty="0" smtClean="0">
                <a:hlinkClick r:id="rId5"/>
              </a:rPr>
              <a:t>https://www.javatpoint.com/php-tutorial</a:t>
            </a:r>
            <a:endParaRPr lang="en-US" dirty="0" smtClean="0"/>
          </a:p>
          <a:p>
            <a:r>
              <a:rPr lang="en-US" dirty="0" smtClean="0">
                <a:hlinkClick r:id="rId6"/>
              </a:rPr>
              <a:t>https://www.phptpoint.com/php-tutorial/</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PHP Installation</a:t>
            </a:r>
            <a:endParaRPr lang="en-US" dirty="0"/>
          </a:p>
        </p:txBody>
      </p:sp>
      <p:sp>
        <p:nvSpPr>
          <p:cNvPr id="3" name="Content Placeholder 2"/>
          <p:cNvSpPr>
            <a:spLocks noGrp="1"/>
          </p:cNvSpPr>
          <p:nvPr>
            <p:ph idx="1"/>
          </p:nvPr>
        </p:nvSpPr>
        <p:spPr>
          <a:xfrm>
            <a:off x="457200" y="1143000"/>
            <a:ext cx="8229600" cy="5334000"/>
          </a:xfrm>
        </p:spPr>
        <p:txBody>
          <a:bodyPr>
            <a:normAutofit/>
          </a:bodyPr>
          <a:lstStyle/>
          <a:p>
            <a:pPr algn="just"/>
            <a:r>
              <a:rPr lang="en-US" sz="2000" dirty="0"/>
              <a:t>To install PHP, we will suggest you to install AMP (Apache, MySQL, PHP) software stack. It is available for all operating systems. There are many AMP options available in the market that are given below:</a:t>
            </a:r>
          </a:p>
          <a:p>
            <a:pPr lvl="1" algn="just"/>
            <a:r>
              <a:rPr lang="en-US" sz="2000" b="1" dirty="0"/>
              <a:t>WAMP</a:t>
            </a:r>
            <a:r>
              <a:rPr lang="en-US" sz="2000" dirty="0"/>
              <a:t> for Windows</a:t>
            </a:r>
          </a:p>
          <a:p>
            <a:pPr lvl="1" algn="just"/>
            <a:r>
              <a:rPr lang="en-US" sz="2000" b="1" dirty="0"/>
              <a:t>LAMP</a:t>
            </a:r>
            <a:r>
              <a:rPr lang="en-US" sz="2000" dirty="0"/>
              <a:t> for Linux</a:t>
            </a:r>
          </a:p>
          <a:p>
            <a:pPr lvl="1" algn="just"/>
            <a:r>
              <a:rPr lang="en-US" sz="2000" b="1" dirty="0"/>
              <a:t>MAMP</a:t>
            </a:r>
            <a:r>
              <a:rPr lang="en-US" sz="2000" dirty="0"/>
              <a:t> for Mac</a:t>
            </a:r>
          </a:p>
          <a:p>
            <a:pPr lvl="1" algn="just"/>
            <a:r>
              <a:rPr lang="en-US" sz="2000" b="1" dirty="0"/>
              <a:t>SAMP</a:t>
            </a:r>
            <a:r>
              <a:rPr lang="en-US" sz="2000" dirty="0"/>
              <a:t> for Solaris</a:t>
            </a:r>
          </a:p>
          <a:p>
            <a:pPr lvl="1" algn="just"/>
            <a:r>
              <a:rPr lang="en-US" sz="2000" b="1" dirty="0"/>
              <a:t>FAMP</a:t>
            </a:r>
            <a:r>
              <a:rPr lang="en-US" sz="2000" dirty="0"/>
              <a:t> for FreeBSD</a:t>
            </a:r>
          </a:p>
          <a:p>
            <a:pPr algn="just"/>
            <a:r>
              <a:rPr lang="en-US" sz="2000" b="1" dirty="0"/>
              <a:t>XAMPP</a:t>
            </a:r>
            <a:r>
              <a:rPr lang="en-US" sz="2000" dirty="0"/>
              <a:t> (Cross, Apache, MySQL, PHP, Perl) for Cross Platform: It includes some other components too such as FileZilla, OpenSSL, Webalizer, Mercury Mail, etc.</a:t>
            </a:r>
          </a:p>
          <a:p>
            <a:pPr algn="just"/>
            <a:r>
              <a:rPr lang="en-US" sz="2000" dirty="0"/>
              <a:t>If you are on Windows and don't want Perl and other features of XAMPP, you should go for WAMP. In a similar way, you may use LAMP for Linux and MAMP for Macintosh.</a:t>
            </a:r>
          </a:p>
          <a:p>
            <a:pPr algn="just"/>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PHP Syntax</a:t>
            </a:r>
            <a:endParaRPr lang="en-US" dirty="0"/>
          </a:p>
        </p:txBody>
      </p:sp>
      <p:sp>
        <p:nvSpPr>
          <p:cNvPr id="3" name="Content Placeholder 2"/>
          <p:cNvSpPr>
            <a:spLocks noGrp="1"/>
          </p:cNvSpPr>
          <p:nvPr>
            <p:ph idx="1"/>
          </p:nvPr>
        </p:nvSpPr>
        <p:spPr/>
        <p:txBody>
          <a:bodyPr>
            <a:normAutofit/>
          </a:bodyPr>
          <a:lstStyle/>
          <a:p>
            <a:pPr algn="just"/>
            <a:r>
              <a:rPr lang="en-US" sz="2800" dirty="0" smtClean="0"/>
              <a:t>A PHP script can be placed anywhere in the document.</a:t>
            </a:r>
          </a:p>
          <a:p>
            <a:pPr algn="just"/>
            <a:r>
              <a:rPr lang="en-US" sz="2800" dirty="0" smtClean="0"/>
              <a:t>A PHP script starts with </a:t>
            </a:r>
            <a:r>
              <a:rPr lang="en-US" sz="2800" b="1" dirty="0" smtClean="0"/>
              <a:t>&lt;?php</a:t>
            </a:r>
            <a:r>
              <a:rPr lang="en-US" sz="2800" dirty="0" smtClean="0"/>
              <a:t> and ends with </a:t>
            </a:r>
            <a:r>
              <a:rPr lang="en-US" sz="2800" b="1" dirty="0" smtClean="0"/>
              <a:t>?&gt;</a:t>
            </a:r>
          </a:p>
          <a:p>
            <a:pPr>
              <a:buNone/>
            </a:pPr>
            <a:r>
              <a:rPr lang="en-US" sz="2800" dirty="0" smtClean="0"/>
              <a:t>    		</a:t>
            </a:r>
            <a:r>
              <a:rPr lang="en-US" sz="2800" dirty="0" smtClean="0">
                <a:solidFill>
                  <a:srgbClr val="FF0000"/>
                </a:solidFill>
                <a:latin typeface="Arabic Typesetting" pitchFamily="66" charset="-78"/>
                <a:cs typeface="Arabic Typesetting" pitchFamily="66" charset="-78"/>
              </a:rPr>
              <a:t>&lt;?php</a:t>
            </a:r>
            <a:br>
              <a:rPr lang="en-US" sz="2800" dirty="0" smtClean="0">
                <a:solidFill>
                  <a:srgbClr val="FF0000"/>
                </a:solidFill>
                <a:latin typeface="Arabic Typesetting" pitchFamily="66" charset="-78"/>
                <a:cs typeface="Arabic Typesetting" pitchFamily="66" charset="-78"/>
              </a:rPr>
            </a:br>
            <a:r>
              <a:rPr lang="en-US" sz="2800" dirty="0" smtClean="0">
                <a:solidFill>
                  <a:srgbClr val="FF0000"/>
                </a:solidFill>
                <a:latin typeface="Arabic Typesetting" pitchFamily="66" charset="-78"/>
                <a:cs typeface="Arabic Typesetting" pitchFamily="66" charset="-78"/>
              </a:rPr>
              <a:t>	// PHP code goes here</a:t>
            </a:r>
            <a:br>
              <a:rPr lang="en-US" sz="2800" dirty="0" smtClean="0">
                <a:solidFill>
                  <a:srgbClr val="FF0000"/>
                </a:solidFill>
                <a:latin typeface="Arabic Typesetting" pitchFamily="66" charset="-78"/>
                <a:cs typeface="Arabic Typesetting" pitchFamily="66" charset="-78"/>
              </a:rPr>
            </a:br>
            <a:r>
              <a:rPr lang="en-US" sz="2800" dirty="0" smtClean="0">
                <a:solidFill>
                  <a:srgbClr val="FF0000"/>
                </a:solidFill>
                <a:latin typeface="Arabic Typesetting" pitchFamily="66" charset="-78"/>
                <a:cs typeface="Arabic Typesetting" pitchFamily="66" charset="-78"/>
              </a:rPr>
              <a:t>	?&gt;</a:t>
            </a:r>
          </a:p>
          <a:p>
            <a:pPr algn="just"/>
            <a:r>
              <a:rPr lang="en-US" sz="2800" dirty="0" smtClean="0"/>
              <a:t>The default file extension for PHP files is ".php".</a:t>
            </a:r>
          </a:p>
          <a:p>
            <a:pPr algn="just"/>
            <a:r>
              <a:rPr lang="en-US" sz="2800" dirty="0" smtClean="0"/>
              <a:t>A PHP file normally contains HTML tags, and some PHP scripting code</a:t>
            </a:r>
          </a:p>
          <a:p>
            <a:pPr algn="just">
              <a:buNone/>
            </a:pP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762000"/>
            <a:ext cx="4572000" cy="4062651"/>
          </a:xfrm>
          <a:prstGeom prst="rect">
            <a:avLst/>
          </a:prstGeom>
        </p:spPr>
        <p:txBody>
          <a:bodyPr wrap="square">
            <a:spAutoFit/>
          </a:bodyPr>
          <a:lstStyle/>
          <a:p>
            <a:r>
              <a:rPr lang="en-US" sz="2400" b="1" dirty="0" smtClean="0"/>
              <a:t>Example</a:t>
            </a:r>
          </a:p>
          <a:p>
            <a:endParaRPr lang="en-US" dirty="0" smtClean="0"/>
          </a:p>
          <a:p>
            <a:pPr lvl="1"/>
            <a:r>
              <a:rPr lang="en-US" dirty="0" smtClean="0"/>
              <a:t>&lt;!DOCTYPE html&gt;</a:t>
            </a:r>
            <a:br>
              <a:rPr lang="en-US" dirty="0" smtClean="0"/>
            </a:br>
            <a:r>
              <a:rPr lang="en-US" dirty="0" smtClean="0"/>
              <a:t>&lt;html&gt;</a:t>
            </a:r>
            <a:br>
              <a:rPr lang="en-US" dirty="0" smtClean="0"/>
            </a:br>
            <a:r>
              <a:rPr lang="en-US" dirty="0" smtClean="0">
                <a:solidFill>
                  <a:srgbClr val="FF0000"/>
                </a:solidFill>
              </a:rPr>
              <a:t>&lt;body&gt;</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&lt;h1&gt;My first PHP page&lt;/h1&gt;</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chemeClr val="accent5">
                    <a:lumMod val="75000"/>
                  </a:schemeClr>
                </a:solidFill>
              </a:rPr>
              <a:t>&lt;?php</a:t>
            </a:r>
            <a:br>
              <a:rPr lang="en-US" dirty="0" smtClean="0">
                <a:solidFill>
                  <a:schemeClr val="accent5">
                    <a:lumMod val="75000"/>
                  </a:schemeClr>
                </a:solidFill>
              </a:rPr>
            </a:br>
            <a:r>
              <a:rPr lang="en-US" dirty="0" smtClean="0">
                <a:solidFill>
                  <a:schemeClr val="accent5">
                    <a:lumMod val="75000"/>
                  </a:schemeClr>
                </a:solidFill>
              </a:rPr>
              <a:t>echo "Hello World!";</a:t>
            </a:r>
            <a:br>
              <a:rPr lang="en-US" dirty="0" smtClean="0">
                <a:solidFill>
                  <a:schemeClr val="accent5">
                    <a:lumMod val="75000"/>
                  </a:schemeClr>
                </a:solidFill>
              </a:rPr>
            </a:br>
            <a:r>
              <a:rPr lang="en-US" dirty="0" smtClean="0">
                <a:solidFill>
                  <a:schemeClr val="accent5">
                    <a:lumMod val="75000"/>
                  </a:schemeClr>
                </a:solidFill>
              </a:rPr>
              <a:t>?&gt;</a:t>
            </a: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&lt;/body&gt;</a:t>
            </a:r>
            <a:r>
              <a:rPr lang="en-US" dirty="0" smtClean="0"/>
              <a:t/>
            </a:r>
            <a:br>
              <a:rPr lang="en-US" dirty="0" smtClean="0"/>
            </a:br>
            <a:r>
              <a:rPr lang="en-US" dirty="0" smtClean="0"/>
              <a:t>&lt;/html&gt;</a:t>
            </a:r>
            <a:endParaRPr lang="en-US" dirty="0"/>
          </a:p>
        </p:txBody>
      </p:sp>
      <p:sp>
        <p:nvSpPr>
          <p:cNvPr id="1026" name="Rectangle 2"/>
          <p:cNvSpPr>
            <a:spLocks noChangeArrowheads="1"/>
          </p:cNvSpPr>
          <p:nvPr/>
        </p:nvSpPr>
        <p:spPr bwMode="auto">
          <a:xfrm>
            <a:off x="1066800" y="5791200"/>
            <a:ext cx="5267789" cy="338554"/>
          </a:xfrm>
          <a:prstGeom prst="rect">
            <a:avLst/>
          </a:prstGeom>
          <a:solidFill>
            <a:srgbClr val="F1F1F1"/>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Verdana" pitchFamily="34" charset="0"/>
                <a:cs typeface="Arial" pitchFamily="34" charset="0"/>
              </a:rPr>
              <a:t>Note:</a:t>
            </a:r>
            <a:r>
              <a:rPr kumimoji="0" lang="en-US" sz="1600" b="0" i="0" u="none" strike="noStrike" cap="none" normalizeH="0" baseline="0" dirty="0" smtClean="0">
                <a:ln>
                  <a:noFill/>
                </a:ln>
                <a:solidFill>
                  <a:srgbClr val="000000"/>
                </a:solidFill>
                <a:effectLst/>
                <a:latin typeface="Verdana" pitchFamily="34" charset="0"/>
                <a:cs typeface="Arial" pitchFamily="34" charset="0"/>
              </a:rPr>
              <a:t> PHP statements end with a semicolon (</a:t>
            </a:r>
            <a:r>
              <a:rPr kumimoji="0" lang="en-US" sz="1600" b="0" i="0" u="none" strike="noStrike" cap="none" normalizeH="0" baseline="0" dirty="0" smtClean="0">
                <a:ln>
                  <a:noFill/>
                </a:ln>
                <a:solidFill>
                  <a:srgbClr val="DC143C"/>
                </a:solidFill>
                <a:effectLst/>
                <a:latin typeface="Consolas" pitchFamily="49" charset="0"/>
                <a:cs typeface="Consolas" pitchFamily="49" charset="0"/>
              </a:rPr>
              <a:t>;</a:t>
            </a:r>
            <a:r>
              <a:rPr kumimoji="0" lang="en-US" sz="1600" b="0" i="0" u="none" strike="noStrike" cap="none" normalizeH="0" baseline="0" dirty="0" smtClean="0">
                <a:ln>
                  <a:noFill/>
                </a:ln>
                <a:solidFill>
                  <a:srgbClr val="000000"/>
                </a:solidFill>
                <a:effectLst/>
                <a:latin typeface="Verdana" pitchFamily="34"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PHP Case Sensitivity</a:t>
            </a:r>
            <a:endParaRPr lang="en-US" dirty="0"/>
          </a:p>
        </p:txBody>
      </p:sp>
      <p:sp>
        <p:nvSpPr>
          <p:cNvPr id="3" name="Content Placeholder 2"/>
          <p:cNvSpPr>
            <a:spLocks noGrp="1"/>
          </p:cNvSpPr>
          <p:nvPr>
            <p:ph idx="1"/>
          </p:nvPr>
        </p:nvSpPr>
        <p:spPr>
          <a:xfrm>
            <a:off x="381000" y="1447800"/>
            <a:ext cx="8229600" cy="4724400"/>
          </a:xfrm>
        </p:spPr>
        <p:txBody>
          <a:bodyPr>
            <a:noAutofit/>
          </a:bodyPr>
          <a:lstStyle/>
          <a:p>
            <a:r>
              <a:rPr lang="en-US" sz="2000" dirty="0" smtClean="0"/>
              <a:t>In PHP, NO keywords (e.g. if, else, while, echo, etc.), classes, functions, and user-defined functions are case-sensitive.</a:t>
            </a:r>
          </a:p>
          <a:p>
            <a:r>
              <a:rPr lang="en-US" sz="2000" dirty="0" smtClean="0"/>
              <a:t>Example:</a:t>
            </a:r>
          </a:p>
          <a:p>
            <a:pPr lvl="2">
              <a:buNone/>
            </a:pPr>
            <a:r>
              <a:rPr lang="en-US" sz="2000" dirty="0" smtClean="0"/>
              <a:t>	</a:t>
            </a:r>
            <a:r>
              <a:rPr lang="en-US" sz="2000" dirty="0" smtClean="0">
                <a:solidFill>
                  <a:srgbClr val="C00000"/>
                </a:solidFill>
              </a:rPr>
              <a:t>&lt;!DOCTYPE html&gt;</a:t>
            </a:r>
            <a:br>
              <a:rPr lang="en-US" sz="2000" dirty="0" smtClean="0">
                <a:solidFill>
                  <a:srgbClr val="C00000"/>
                </a:solidFill>
              </a:rPr>
            </a:br>
            <a:r>
              <a:rPr lang="en-US" sz="2000" dirty="0" smtClean="0">
                <a:solidFill>
                  <a:srgbClr val="C00000"/>
                </a:solidFill>
              </a:rPr>
              <a:t>&lt;html&gt;</a:t>
            </a:r>
            <a:br>
              <a:rPr lang="en-US" sz="2000" dirty="0" smtClean="0">
                <a:solidFill>
                  <a:srgbClr val="C00000"/>
                </a:solidFill>
              </a:rPr>
            </a:br>
            <a:r>
              <a:rPr lang="en-US" sz="2000" dirty="0" smtClean="0">
                <a:solidFill>
                  <a:srgbClr val="C00000"/>
                </a:solidFill>
              </a:rPr>
              <a:t>&lt;body&gt;</a:t>
            </a:r>
            <a:br>
              <a:rPr lang="en-US" sz="2000" dirty="0" smtClean="0">
                <a:solidFill>
                  <a:srgbClr val="C00000"/>
                </a:solidFill>
              </a:rPr>
            </a:br>
            <a:r>
              <a:rPr lang="en-US" sz="2000" dirty="0" smtClean="0">
                <a:solidFill>
                  <a:srgbClr val="C00000"/>
                </a:solidFill>
              </a:rPr>
              <a:t/>
            </a:r>
            <a:br>
              <a:rPr lang="en-US" sz="2000" dirty="0" smtClean="0">
                <a:solidFill>
                  <a:srgbClr val="C00000"/>
                </a:solidFill>
              </a:rPr>
            </a:br>
            <a:r>
              <a:rPr lang="en-US" sz="2000" dirty="0" smtClean="0">
                <a:solidFill>
                  <a:srgbClr val="C00000"/>
                </a:solidFill>
              </a:rPr>
              <a:t>&lt;?php</a:t>
            </a:r>
            <a:br>
              <a:rPr lang="en-US" sz="2000" dirty="0" smtClean="0">
                <a:solidFill>
                  <a:srgbClr val="C00000"/>
                </a:solidFill>
              </a:rPr>
            </a:br>
            <a:r>
              <a:rPr lang="en-US" sz="2000" dirty="0" smtClean="0">
                <a:solidFill>
                  <a:srgbClr val="C00000"/>
                </a:solidFill>
              </a:rPr>
              <a:t>ECHO "Hello World!&lt;br&gt;";</a:t>
            </a:r>
            <a:br>
              <a:rPr lang="en-US" sz="2000" dirty="0" smtClean="0">
                <a:solidFill>
                  <a:srgbClr val="C00000"/>
                </a:solidFill>
              </a:rPr>
            </a:br>
            <a:r>
              <a:rPr lang="en-US" sz="2000" dirty="0" smtClean="0">
                <a:solidFill>
                  <a:srgbClr val="C00000"/>
                </a:solidFill>
              </a:rPr>
              <a:t>echo "Hello World!&lt;br&gt;";</a:t>
            </a:r>
            <a:br>
              <a:rPr lang="en-US" sz="2000" dirty="0" smtClean="0">
                <a:solidFill>
                  <a:srgbClr val="C00000"/>
                </a:solidFill>
              </a:rPr>
            </a:br>
            <a:r>
              <a:rPr lang="en-US" sz="2000" dirty="0" smtClean="0">
                <a:solidFill>
                  <a:srgbClr val="C00000"/>
                </a:solidFill>
              </a:rPr>
              <a:t>EcHo "Hello World!&lt;br&gt;";</a:t>
            </a:r>
            <a:br>
              <a:rPr lang="en-US" sz="2000" dirty="0" smtClean="0">
                <a:solidFill>
                  <a:srgbClr val="C00000"/>
                </a:solidFill>
              </a:rPr>
            </a:br>
            <a:r>
              <a:rPr lang="en-US" sz="2000" dirty="0" smtClean="0">
                <a:solidFill>
                  <a:srgbClr val="C00000"/>
                </a:solidFill>
              </a:rPr>
              <a:t>?&gt;</a:t>
            </a:r>
            <a:br>
              <a:rPr lang="en-US" sz="2000" dirty="0" smtClean="0">
                <a:solidFill>
                  <a:srgbClr val="C00000"/>
                </a:solidFill>
              </a:rPr>
            </a:br>
            <a:r>
              <a:rPr lang="en-US" sz="2000" dirty="0" smtClean="0">
                <a:solidFill>
                  <a:srgbClr val="C00000"/>
                </a:solidFill>
              </a:rPr>
              <a:t/>
            </a:r>
            <a:br>
              <a:rPr lang="en-US" sz="2000" dirty="0" smtClean="0">
                <a:solidFill>
                  <a:srgbClr val="C00000"/>
                </a:solidFill>
              </a:rPr>
            </a:br>
            <a:r>
              <a:rPr lang="en-US" sz="2000" dirty="0" smtClean="0">
                <a:solidFill>
                  <a:srgbClr val="C00000"/>
                </a:solidFill>
              </a:rPr>
              <a:t>&lt;/body&gt;</a:t>
            </a:r>
            <a:br>
              <a:rPr lang="en-US" sz="2000" dirty="0" smtClean="0">
                <a:solidFill>
                  <a:srgbClr val="C00000"/>
                </a:solidFill>
              </a:rPr>
            </a:br>
            <a:r>
              <a:rPr lang="en-US" sz="2000" dirty="0" smtClean="0">
                <a:solidFill>
                  <a:srgbClr val="C00000"/>
                </a:solidFill>
              </a:rPr>
              <a:t>&lt;/html&gt;</a:t>
            </a:r>
            <a:endParaRPr lang="en-US" sz="2000" dirty="0">
              <a:solidFill>
                <a:srgbClr val="C00000"/>
              </a:solidFill>
            </a:endParaRPr>
          </a:p>
        </p:txBody>
      </p:sp>
      <p:sp>
        <p:nvSpPr>
          <p:cNvPr id="4" name="Rectangle 3"/>
          <p:cNvSpPr/>
          <p:nvPr/>
        </p:nvSpPr>
        <p:spPr>
          <a:xfrm>
            <a:off x="5562600" y="4800600"/>
            <a:ext cx="3581400" cy="1015663"/>
          </a:xfrm>
          <a:prstGeom prst="rect">
            <a:avLst/>
          </a:prstGeom>
        </p:spPr>
        <p:txBody>
          <a:bodyPr wrap="square">
            <a:spAutoFit/>
          </a:bodyPr>
          <a:lstStyle/>
          <a:p>
            <a:r>
              <a:rPr lang="en-US" sz="2000" dirty="0" smtClean="0">
                <a:solidFill>
                  <a:schemeClr val="accent5">
                    <a:lumMod val="75000"/>
                  </a:schemeClr>
                </a:solidFill>
              </a:rPr>
              <a:t>Hello World!</a:t>
            </a:r>
            <a:br>
              <a:rPr lang="en-US" sz="2000" dirty="0" smtClean="0">
                <a:solidFill>
                  <a:schemeClr val="accent5">
                    <a:lumMod val="75000"/>
                  </a:schemeClr>
                </a:solidFill>
              </a:rPr>
            </a:br>
            <a:r>
              <a:rPr lang="en-US" sz="2000" dirty="0" smtClean="0">
                <a:solidFill>
                  <a:schemeClr val="accent5">
                    <a:lumMod val="75000"/>
                  </a:schemeClr>
                </a:solidFill>
              </a:rPr>
              <a:t>Hello World!</a:t>
            </a:r>
            <a:br>
              <a:rPr lang="en-US" sz="2000" dirty="0" smtClean="0">
                <a:solidFill>
                  <a:schemeClr val="accent5">
                    <a:lumMod val="75000"/>
                  </a:schemeClr>
                </a:solidFill>
              </a:rPr>
            </a:br>
            <a:r>
              <a:rPr lang="en-US" sz="2000" dirty="0" smtClean="0">
                <a:solidFill>
                  <a:schemeClr val="accent5">
                    <a:lumMod val="75000"/>
                  </a:schemeClr>
                </a:solidFill>
              </a:rPr>
              <a:t>Hello World!</a:t>
            </a:r>
            <a:endParaRPr lang="en-US" sz="2000" dirty="0">
              <a:solidFill>
                <a:schemeClr val="accent5">
                  <a:lumMod val="75000"/>
                </a:schemeClr>
              </a:solidFill>
            </a:endParaRPr>
          </a:p>
        </p:txBody>
      </p:sp>
      <p:sp>
        <p:nvSpPr>
          <p:cNvPr id="5" name="Rectangle 4"/>
          <p:cNvSpPr/>
          <p:nvPr/>
        </p:nvSpPr>
        <p:spPr>
          <a:xfrm>
            <a:off x="685800" y="6248400"/>
            <a:ext cx="8001000" cy="461665"/>
          </a:xfrm>
          <a:prstGeom prst="rect">
            <a:avLst/>
          </a:prstGeom>
        </p:spPr>
        <p:txBody>
          <a:bodyPr wrap="square">
            <a:spAutoFit/>
          </a:bodyPr>
          <a:lstStyle/>
          <a:p>
            <a:pPr>
              <a:buNone/>
            </a:pPr>
            <a:r>
              <a:rPr lang="en-US" sz="2400" b="1" dirty="0" smtClean="0"/>
              <a:t>Note:</a:t>
            </a:r>
            <a:r>
              <a:rPr lang="en-US" sz="2400" dirty="0" smtClean="0"/>
              <a:t> However; all variable names are case-sensitive!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2400" dirty="0" smtClean="0"/>
              <a:t>Look at the example below; only the first statement will display the value of the $color variable! This is because$color, $COLOR, and $coLOR are treated as three different variables:</a:t>
            </a:r>
          </a:p>
          <a:p>
            <a:pPr algn="just"/>
            <a:r>
              <a:rPr lang="en-US" sz="2400" dirty="0" smtClean="0"/>
              <a:t>Example:</a:t>
            </a:r>
            <a:endParaRPr lang="en-US" sz="2400" dirty="0"/>
          </a:p>
        </p:txBody>
      </p:sp>
      <p:sp>
        <p:nvSpPr>
          <p:cNvPr id="4" name="Rectangle 3"/>
          <p:cNvSpPr/>
          <p:nvPr/>
        </p:nvSpPr>
        <p:spPr>
          <a:xfrm>
            <a:off x="762000" y="2590800"/>
            <a:ext cx="4572000" cy="3693319"/>
          </a:xfrm>
          <a:prstGeom prst="rect">
            <a:avLst/>
          </a:prstGeom>
        </p:spPr>
        <p:txBody>
          <a:bodyPr>
            <a:spAutoFit/>
          </a:bodyPr>
          <a:lstStyle/>
          <a:p>
            <a:pPr lvl="1"/>
            <a:r>
              <a:rPr lang="en-US" dirty="0" smtClean="0">
                <a:solidFill>
                  <a:srgbClr val="C00000"/>
                </a:solidFill>
              </a:rPr>
              <a:t>&lt;!DOCTYPE html&gt;</a:t>
            </a:r>
            <a:br>
              <a:rPr lang="en-US" dirty="0" smtClean="0">
                <a:solidFill>
                  <a:srgbClr val="C00000"/>
                </a:solidFill>
              </a:rPr>
            </a:br>
            <a:r>
              <a:rPr lang="en-US" dirty="0" smtClean="0">
                <a:solidFill>
                  <a:srgbClr val="C00000"/>
                </a:solidFill>
              </a:rPr>
              <a:t>&lt;html&gt;</a:t>
            </a:r>
            <a:br>
              <a:rPr lang="en-US" dirty="0" smtClean="0">
                <a:solidFill>
                  <a:srgbClr val="C00000"/>
                </a:solidFill>
              </a:rPr>
            </a:br>
            <a:r>
              <a:rPr lang="en-US" dirty="0" smtClean="0">
                <a:solidFill>
                  <a:srgbClr val="C00000"/>
                </a:solidFill>
              </a:rPr>
              <a:t>&lt;body&gt;</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smtClean="0">
                <a:solidFill>
                  <a:srgbClr val="C00000"/>
                </a:solidFill>
              </a:rPr>
              <a:t>&lt;?php</a:t>
            </a:r>
            <a:br>
              <a:rPr lang="en-US" dirty="0" smtClean="0">
                <a:solidFill>
                  <a:srgbClr val="C00000"/>
                </a:solidFill>
              </a:rPr>
            </a:br>
            <a:r>
              <a:rPr lang="en-US" dirty="0" smtClean="0">
                <a:solidFill>
                  <a:srgbClr val="C00000"/>
                </a:solidFill>
              </a:rPr>
              <a:t>$color = "red";</a:t>
            </a:r>
            <a:br>
              <a:rPr lang="en-US" dirty="0" smtClean="0">
                <a:solidFill>
                  <a:srgbClr val="C00000"/>
                </a:solidFill>
              </a:rPr>
            </a:br>
            <a:r>
              <a:rPr lang="en-US" dirty="0" smtClean="0">
                <a:solidFill>
                  <a:srgbClr val="C00000"/>
                </a:solidFill>
              </a:rPr>
              <a:t>echo "My car is " . $color . "&lt;br&gt;";</a:t>
            </a:r>
            <a:br>
              <a:rPr lang="en-US" dirty="0" smtClean="0">
                <a:solidFill>
                  <a:srgbClr val="C00000"/>
                </a:solidFill>
              </a:rPr>
            </a:br>
            <a:r>
              <a:rPr lang="en-US" dirty="0" smtClean="0">
                <a:solidFill>
                  <a:srgbClr val="C00000"/>
                </a:solidFill>
              </a:rPr>
              <a:t>echo "My house is " . $COLOR . "&lt;br&gt;";</a:t>
            </a:r>
            <a:br>
              <a:rPr lang="en-US" dirty="0" smtClean="0">
                <a:solidFill>
                  <a:srgbClr val="C00000"/>
                </a:solidFill>
              </a:rPr>
            </a:br>
            <a:r>
              <a:rPr lang="en-US" dirty="0" smtClean="0">
                <a:solidFill>
                  <a:srgbClr val="C00000"/>
                </a:solidFill>
              </a:rPr>
              <a:t>echo "My boat is " . $coLOR . "&lt;br&gt;";</a:t>
            </a:r>
            <a:br>
              <a:rPr lang="en-US" dirty="0" smtClean="0">
                <a:solidFill>
                  <a:srgbClr val="C00000"/>
                </a:solidFill>
              </a:rPr>
            </a:br>
            <a:r>
              <a:rPr lang="en-US" dirty="0" smtClean="0">
                <a:solidFill>
                  <a:srgbClr val="C00000"/>
                </a:solidFill>
              </a:rPr>
              <a:t>?&gt;</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smtClean="0">
                <a:solidFill>
                  <a:srgbClr val="C00000"/>
                </a:solidFill>
              </a:rPr>
              <a:t>&lt;/body&gt;</a:t>
            </a:r>
            <a:br>
              <a:rPr lang="en-US" dirty="0" smtClean="0">
                <a:solidFill>
                  <a:srgbClr val="C00000"/>
                </a:solidFill>
              </a:rPr>
            </a:br>
            <a:r>
              <a:rPr lang="en-US" dirty="0" smtClean="0">
                <a:solidFill>
                  <a:srgbClr val="C00000"/>
                </a:solidFill>
              </a:rPr>
              <a:t>&lt;/html&gt;</a:t>
            </a:r>
            <a:endParaRPr lang="en-US" dirty="0">
              <a:solidFill>
                <a:srgbClr val="C00000"/>
              </a:solidFill>
            </a:endParaRPr>
          </a:p>
        </p:txBody>
      </p:sp>
      <p:sp>
        <p:nvSpPr>
          <p:cNvPr id="5" name="Rectangle 4"/>
          <p:cNvSpPr/>
          <p:nvPr/>
        </p:nvSpPr>
        <p:spPr>
          <a:xfrm>
            <a:off x="5791200" y="5181600"/>
            <a:ext cx="3124200" cy="1015663"/>
          </a:xfrm>
          <a:prstGeom prst="rect">
            <a:avLst/>
          </a:prstGeom>
        </p:spPr>
        <p:txBody>
          <a:bodyPr wrap="square">
            <a:spAutoFit/>
          </a:bodyPr>
          <a:lstStyle/>
          <a:p>
            <a:r>
              <a:rPr lang="en-US" sz="2000" dirty="0" smtClean="0"/>
              <a:t>My car is red</a:t>
            </a:r>
            <a:br>
              <a:rPr lang="en-US" sz="2000" dirty="0" smtClean="0"/>
            </a:br>
            <a:r>
              <a:rPr lang="en-US" sz="2000" dirty="0" smtClean="0"/>
              <a:t>My house is </a:t>
            </a:r>
            <a:br>
              <a:rPr lang="en-US" sz="2000" dirty="0" smtClean="0"/>
            </a:br>
            <a:r>
              <a:rPr lang="en-US" sz="2000" dirty="0" smtClean="0"/>
              <a:t>My boat is </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PHP Comments</a:t>
            </a:r>
            <a:endParaRPr lang="en-US" dirty="0"/>
          </a:p>
        </p:txBody>
      </p:sp>
      <p:sp>
        <p:nvSpPr>
          <p:cNvPr id="3" name="Content Placeholder 2"/>
          <p:cNvSpPr>
            <a:spLocks noGrp="1"/>
          </p:cNvSpPr>
          <p:nvPr>
            <p:ph idx="1"/>
          </p:nvPr>
        </p:nvSpPr>
        <p:spPr>
          <a:xfrm>
            <a:off x="304800" y="762000"/>
            <a:ext cx="8229600" cy="1219200"/>
          </a:xfrm>
        </p:spPr>
        <p:txBody>
          <a:bodyPr>
            <a:normAutofit/>
          </a:bodyPr>
          <a:lstStyle/>
          <a:p>
            <a:r>
              <a:rPr lang="en-US" sz="2400" dirty="0" smtClean="0"/>
              <a:t>A comment in PHP code is a line that is not executed as a part of the program. Its only purpose is to be read by someone who is looking at the code.</a:t>
            </a:r>
            <a:endParaRPr lang="en-US" sz="2400" dirty="0"/>
          </a:p>
        </p:txBody>
      </p:sp>
      <p:sp>
        <p:nvSpPr>
          <p:cNvPr id="4" name="Rectangle 3"/>
          <p:cNvSpPr/>
          <p:nvPr/>
        </p:nvSpPr>
        <p:spPr>
          <a:xfrm>
            <a:off x="304800" y="2819400"/>
            <a:ext cx="3886200" cy="3477875"/>
          </a:xfrm>
          <a:prstGeom prst="rect">
            <a:avLst/>
          </a:prstGeom>
        </p:spPr>
        <p:txBody>
          <a:bodyPr wrap="square">
            <a:spAutoFit/>
          </a:bodyPr>
          <a:lstStyle/>
          <a:p>
            <a:r>
              <a:rPr lang="en-US" sz="2000" dirty="0" smtClean="0">
                <a:solidFill>
                  <a:srgbClr val="C00000"/>
                </a:solidFill>
              </a:rPr>
              <a:t>&lt;!DOCTYPE html&gt;</a:t>
            </a:r>
            <a:br>
              <a:rPr lang="en-US" sz="2000" dirty="0" smtClean="0">
                <a:solidFill>
                  <a:srgbClr val="C00000"/>
                </a:solidFill>
              </a:rPr>
            </a:br>
            <a:r>
              <a:rPr lang="en-US" sz="2000" dirty="0" smtClean="0">
                <a:solidFill>
                  <a:srgbClr val="C00000"/>
                </a:solidFill>
              </a:rPr>
              <a:t>&lt;html&gt;</a:t>
            </a:r>
            <a:br>
              <a:rPr lang="en-US" sz="2000" dirty="0" smtClean="0">
                <a:solidFill>
                  <a:srgbClr val="C00000"/>
                </a:solidFill>
              </a:rPr>
            </a:br>
            <a:r>
              <a:rPr lang="en-US" sz="2000" dirty="0" smtClean="0">
                <a:solidFill>
                  <a:srgbClr val="C00000"/>
                </a:solidFill>
              </a:rPr>
              <a:t>&lt;body&gt;</a:t>
            </a:r>
            <a:br>
              <a:rPr lang="en-US" sz="2000" dirty="0" smtClean="0">
                <a:solidFill>
                  <a:srgbClr val="C00000"/>
                </a:solidFill>
              </a:rPr>
            </a:br>
            <a:r>
              <a:rPr lang="en-US" sz="2000" dirty="0" smtClean="0">
                <a:solidFill>
                  <a:srgbClr val="C00000"/>
                </a:solidFill>
              </a:rPr>
              <a:t/>
            </a:r>
            <a:br>
              <a:rPr lang="en-US" sz="2000" dirty="0" smtClean="0">
                <a:solidFill>
                  <a:srgbClr val="C00000"/>
                </a:solidFill>
              </a:rPr>
            </a:br>
            <a:r>
              <a:rPr lang="en-US" sz="2000" dirty="0" smtClean="0">
                <a:solidFill>
                  <a:srgbClr val="C00000"/>
                </a:solidFill>
              </a:rPr>
              <a:t>&lt;?php</a:t>
            </a:r>
            <a:br>
              <a:rPr lang="en-US" sz="2000" dirty="0" smtClean="0">
                <a:solidFill>
                  <a:srgbClr val="C00000"/>
                </a:solidFill>
              </a:rPr>
            </a:br>
            <a:r>
              <a:rPr lang="en-US" sz="2000" dirty="0" smtClean="0">
                <a:solidFill>
                  <a:srgbClr val="7030A0"/>
                </a:solidFill>
              </a:rPr>
              <a:t>// This is a single-line comment</a:t>
            </a:r>
            <a:r>
              <a:rPr lang="en-US" sz="2000" dirty="0" smtClean="0">
                <a:solidFill>
                  <a:srgbClr val="C00000"/>
                </a:solidFill>
              </a:rPr>
              <a:t/>
            </a:r>
            <a:br>
              <a:rPr lang="en-US" sz="2000" dirty="0" smtClean="0">
                <a:solidFill>
                  <a:srgbClr val="C00000"/>
                </a:solidFill>
              </a:rPr>
            </a:br>
            <a:r>
              <a:rPr lang="en-US" sz="2000" dirty="0" smtClean="0">
                <a:solidFill>
                  <a:srgbClr val="002060"/>
                </a:solidFill>
              </a:rPr>
              <a:t># This is also a single-line comment</a:t>
            </a:r>
            <a:r>
              <a:rPr lang="en-US" sz="2000" dirty="0" smtClean="0">
                <a:solidFill>
                  <a:srgbClr val="C00000"/>
                </a:solidFill>
              </a:rPr>
              <a:t/>
            </a:r>
            <a:br>
              <a:rPr lang="en-US" sz="2000" dirty="0" smtClean="0">
                <a:solidFill>
                  <a:srgbClr val="C00000"/>
                </a:solidFill>
              </a:rPr>
            </a:br>
            <a:r>
              <a:rPr lang="en-US" sz="2000" dirty="0" smtClean="0">
                <a:solidFill>
                  <a:srgbClr val="C00000"/>
                </a:solidFill>
              </a:rPr>
              <a:t>?&gt;</a:t>
            </a:r>
            <a:br>
              <a:rPr lang="en-US" sz="2000" dirty="0" smtClean="0">
                <a:solidFill>
                  <a:srgbClr val="C00000"/>
                </a:solidFill>
              </a:rPr>
            </a:br>
            <a:r>
              <a:rPr lang="en-US" sz="2000" dirty="0" smtClean="0">
                <a:solidFill>
                  <a:srgbClr val="C00000"/>
                </a:solidFill>
              </a:rPr>
              <a:t/>
            </a:r>
            <a:br>
              <a:rPr lang="en-US" sz="2000" dirty="0" smtClean="0">
                <a:solidFill>
                  <a:srgbClr val="C00000"/>
                </a:solidFill>
              </a:rPr>
            </a:br>
            <a:r>
              <a:rPr lang="en-US" sz="2000" dirty="0" smtClean="0">
                <a:solidFill>
                  <a:srgbClr val="C00000"/>
                </a:solidFill>
              </a:rPr>
              <a:t>&lt;/body&gt;</a:t>
            </a:r>
            <a:br>
              <a:rPr lang="en-US" sz="2000" dirty="0" smtClean="0">
                <a:solidFill>
                  <a:srgbClr val="C00000"/>
                </a:solidFill>
              </a:rPr>
            </a:br>
            <a:r>
              <a:rPr lang="en-US" sz="2000" dirty="0" smtClean="0">
                <a:solidFill>
                  <a:srgbClr val="C00000"/>
                </a:solidFill>
              </a:rPr>
              <a:t>&lt;/html&gt;</a:t>
            </a:r>
            <a:endParaRPr lang="en-US" sz="2000" dirty="0">
              <a:solidFill>
                <a:srgbClr val="C00000"/>
              </a:solidFill>
            </a:endParaRPr>
          </a:p>
        </p:txBody>
      </p:sp>
      <p:sp>
        <p:nvSpPr>
          <p:cNvPr id="5" name="Rectangle 4"/>
          <p:cNvSpPr/>
          <p:nvPr/>
        </p:nvSpPr>
        <p:spPr>
          <a:xfrm>
            <a:off x="4876800" y="2149019"/>
            <a:ext cx="3962400" cy="4401205"/>
          </a:xfrm>
          <a:prstGeom prst="rect">
            <a:avLst/>
          </a:prstGeom>
        </p:spPr>
        <p:txBody>
          <a:bodyPr wrap="square">
            <a:spAutoFit/>
          </a:bodyPr>
          <a:lstStyle/>
          <a:p>
            <a:r>
              <a:rPr lang="en-US" sz="2000" dirty="0" smtClean="0">
                <a:solidFill>
                  <a:srgbClr val="0070C0"/>
                </a:solidFill>
              </a:rPr>
              <a:t>&lt;!DOCTYPE html&gt;</a:t>
            </a:r>
            <a:br>
              <a:rPr lang="en-US" sz="2000" dirty="0" smtClean="0">
                <a:solidFill>
                  <a:srgbClr val="0070C0"/>
                </a:solidFill>
              </a:rPr>
            </a:br>
            <a:r>
              <a:rPr lang="en-US" sz="2000" dirty="0" smtClean="0">
                <a:solidFill>
                  <a:srgbClr val="0070C0"/>
                </a:solidFill>
              </a:rPr>
              <a:t>&lt;html&gt;</a:t>
            </a:r>
            <a:br>
              <a:rPr lang="en-US" sz="2000" dirty="0" smtClean="0">
                <a:solidFill>
                  <a:srgbClr val="0070C0"/>
                </a:solidFill>
              </a:rPr>
            </a:br>
            <a:r>
              <a:rPr lang="en-US" sz="2000" dirty="0" smtClean="0">
                <a:solidFill>
                  <a:srgbClr val="0070C0"/>
                </a:solidFill>
              </a:rPr>
              <a:t>&lt;body&gt;</a:t>
            </a:r>
            <a:br>
              <a:rPr lang="en-US" sz="2000" dirty="0" smtClean="0">
                <a:solidFill>
                  <a:srgbClr val="0070C0"/>
                </a:solidFill>
              </a:rPr>
            </a:br>
            <a:r>
              <a:rPr lang="en-US" sz="2000" dirty="0" smtClean="0">
                <a:solidFill>
                  <a:srgbClr val="0070C0"/>
                </a:solidFill>
              </a:rPr>
              <a:t/>
            </a:r>
            <a:br>
              <a:rPr lang="en-US" sz="2000" dirty="0" smtClean="0">
                <a:solidFill>
                  <a:srgbClr val="0070C0"/>
                </a:solidFill>
              </a:rPr>
            </a:br>
            <a:r>
              <a:rPr lang="en-US" sz="2000" dirty="0" smtClean="0">
                <a:solidFill>
                  <a:srgbClr val="0070C0"/>
                </a:solidFill>
              </a:rPr>
              <a:t>&lt;?php</a:t>
            </a:r>
            <a:br>
              <a:rPr lang="en-US" sz="2000" dirty="0" smtClean="0">
                <a:solidFill>
                  <a:srgbClr val="0070C0"/>
                </a:solidFill>
              </a:rPr>
            </a:br>
            <a:r>
              <a:rPr lang="en-US" sz="2000" dirty="0" smtClean="0">
                <a:solidFill>
                  <a:srgbClr val="C00000"/>
                </a:solidFill>
              </a:rPr>
              <a:t>/*</a:t>
            </a:r>
            <a:br>
              <a:rPr lang="en-US" sz="2000" dirty="0" smtClean="0">
                <a:solidFill>
                  <a:srgbClr val="C00000"/>
                </a:solidFill>
              </a:rPr>
            </a:br>
            <a:r>
              <a:rPr lang="en-US" sz="2000" dirty="0" smtClean="0">
                <a:solidFill>
                  <a:srgbClr val="C00000"/>
                </a:solidFill>
              </a:rPr>
              <a:t>This is a multiple-lines comment block that spans over multiple</a:t>
            </a:r>
            <a:br>
              <a:rPr lang="en-US" sz="2000" dirty="0" smtClean="0">
                <a:solidFill>
                  <a:srgbClr val="C00000"/>
                </a:solidFill>
              </a:rPr>
            </a:br>
            <a:r>
              <a:rPr lang="en-US" sz="2000" dirty="0" smtClean="0">
                <a:solidFill>
                  <a:srgbClr val="C00000"/>
                </a:solidFill>
              </a:rPr>
              <a:t>lines</a:t>
            </a:r>
            <a:br>
              <a:rPr lang="en-US" sz="2000" dirty="0" smtClean="0">
                <a:solidFill>
                  <a:srgbClr val="C00000"/>
                </a:solidFill>
              </a:rPr>
            </a:br>
            <a:r>
              <a:rPr lang="en-US" sz="2000" dirty="0" smtClean="0">
                <a:solidFill>
                  <a:srgbClr val="C00000"/>
                </a:solidFill>
              </a:rPr>
              <a:t>*/</a:t>
            </a:r>
            <a:r>
              <a:rPr lang="en-US" sz="2000" dirty="0" smtClean="0">
                <a:solidFill>
                  <a:srgbClr val="0070C0"/>
                </a:solidFill>
              </a:rPr>
              <a:t/>
            </a:r>
            <a:br>
              <a:rPr lang="en-US" sz="2000" dirty="0" smtClean="0">
                <a:solidFill>
                  <a:srgbClr val="0070C0"/>
                </a:solidFill>
              </a:rPr>
            </a:br>
            <a:r>
              <a:rPr lang="en-US" sz="2000" dirty="0" smtClean="0">
                <a:solidFill>
                  <a:srgbClr val="0070C0"/>
                </a:solidFill>
              </a:rPr>
              <a:t>?&gt;</a:t>
            </a:r>
            <a:br>
              <a:rPr lang="en-US" sz="2000" dirty="0" smtClean="0">
                <a:solidFill>
                  <a:srgbClr val="0070C0"/>
                </a:solidFill>
              </a:rPr>
            </a:br>
            <a:r>
              <a:rPr lang="en-US" sz="2000" dirty="0" smtClean="0">
                <a:solidFill>
                  <a:srgbClr val="0070C0"/>
                </a:solidFill>
              </a:rPr>
              <a:t/>
            </a:r>
            <a:br>
              <a:rPr lang="en-US" sz="2000" dirty="0" smtClean="0">
                <a:solidFill>
                  <a:srgbClr val="0070C0"/>
                </a:solidFill>
              </a:rPr>
            </a:br>
            <a:r>
              <a:rPr lang="en-US" sz="2000" dirty="0" smtClean="0">
                <a:solidFill>
                  <a:srgbClr val="0070C0"/>
                </a:solidFill>
              </a:rPr>
              <a:t>&lt;/body&gt;</a:t>
            </a:r>
            <a:br>
              <a:rPr lang="en-US" sz="2000" dirty="0" smtClean="0">
                <a:solidFill>
                  <a:srgbClr val="0070C0"/>
                </a:solidFill>
              </a:rPr>
            </a:br>
            <a:r>
              <a:rPr lang="en-US" sz="2000" dirty="0" smtClean="0">
                <a:solidFill>
                  <a:srgbClr val="0070C0"/>
                </a:solidFill>
              </a:rPr>
              <a:t>&lt;/html&gt;</a:t>
            </a:r>
            <a:endParaRPr lang="en-US" sz="2000" dirty="0">
              <a:solidFill>
                <a:srgbClr val="0070C0"/>
              </a:solidFill>
            </a:endParaRPr>
          </a:p>
        </p:txBody>
      </p:sp>
      <p:sp>
        <p:nvSpPr>
          <p:cNvPr id="6" name="TextBox 5"/>
          <p:cNvSpPr txBox="1"/>
          <p:nvPr/>
        </p:nvSpPr>
        <p:spPr>
          <a:xfrm>
            <a:off x="381000" y="2362200"/>
            <a:ext cx="2417200" cy="369332"/>
          </a:xfrm>
          <a:prstGeom prst="rect">
            <a:avLst/>
          </a:prstGeom>
          <a:noFill/>
        </p:spPr>
        <p:txBody>
          <a:bodyPr wrap="none" rtlCol="0">
            <a:spAutoFit/>
          </a:bodyPr>
          <a:lstStyle/>
          <a:p>
            <a:r>
              <a:rPr lang="en-US" dirty="0" smtClean="0"/>
              <a:t>SINGLE LINE COMMENT</a:t>
            </a:r>
            <a:endParaRPr lang="en-US" dirty="0"/>
          </a:p>
        </p:txBody>
      </p:sp>
      <p:sp>
        <p:nvSpPr>
          <p:cNvPr id="7" name="TextBox 6"/>
          <p:cNvSpPr txBox="1"/>
          <p:nvPr/>
        </p:nvSpPr>
        <p:spPr>
          <a:xfrm>
            <a:off x="5562600" y="1828800"/>
            <a:ext cx="2344168" cy="369332"/>
          </a:xfrm>
          <a:prstGeom prst="rect">
            <a:avLst/>
          </a:prstGeom>
          <a:noFill/>
        </p:spPr>
        <p:txBody>
          <a:bodyPr wrap="none" rtlCol="0">
            <a:spAutoFit/>
          </a:bodyPr>
          <a:lstStyle/>
          <a:p>
            <a:r>
              <a:rPr lang="en-US" dirty="0" smtClean="0"/>
              <a:t>MULTI LINE COMMENT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fontScale="90000"/>
          </a:bodyPr>
          <a:lstStyle/>
          <a:p>
            <a:r>
              <a:rPr lang="en-US" dirty="0" smtClean="0"/>
              <a:t>PHP Variables</a:t>
            </a:r>
            <a:endParaRPr lang="en-US" dirty="0"/>
          </a:p>
        </p:txBody>
      </p:sp>
      <p:sp>
        <p:nvSpPr>
          <p:cNvPr id="3" name="Content Placeholder 2"/>
          <p:cNvSpPr>
            <a:spLocks noGrp="1"/>
          </p:cNvSpPr>
          <p:nvPr>
            <p:ph idx="1"/>
          </p:nvPr>
        </p:nvSpPr>
        <p:spPr>
          <a:xfrm>
            <a:off x="228600" y="1143000"/>
            <a:ext cx="8686800" cy="5410200"/>
          </a:xfrm>
        </p:spPr>
        <p:txBody>
          <a:bodyPr>
            <a:noAutofit/>
          </a:bodyPr>
          <a:lstStyle/>
          <a:p>
            <a:r>
              <a:rPr lang="en-US" sz="2400" dirty="0" smtClean="0"/>
              <a:t>Variables are "containers" for storing information.</a:t>
            </a:r>
          </a:p>
          <a:p>
            <a:pPr>
              <a:buNone/>
            </a:pPr>
            <a:r>
              <a:rPr lang="en-US" sz="2400" b="1" dirty="0" smtClean="0"/>
              <a:t>Creating (Declaring) PHP Variables</a:t>
            </a:r>
          </a:p>
          <a:p>
            <a:r>
              <a:rPr lang="en-US" sz="2400" dirty="0" smtClean="0"/>
              <a:t>In PHP, a variable starts with the $ sign, followed by the name of the variable:</a:t>
            </a:r>
          </a:p>
          <a:p>
            <a:pPr lvl="2">
              <a:buNone/>
            </a:pPr>
            <a:r>
              <a:rPr lang="en-US" dirty="0" smtClean="0"/>
              <a:t>	&lt;?php</a:t>
            </a:r>
            <a:br>
              <a:rPr lang="en-US" dirty="0" smtClean="0"/>
            </a:br>
            <a:r>
              <a:rPr lang="en-US" dirty="0" smtClean="0"/>
              <a:t>$txt = "Hello world!";</a:t>
            </a:r>
            <a:br>
              <a:rPr lang="en-US" dirty="0" smtClean="0"/>
            </a:br>
            <a:r>
              <a:rPr lang="en-US" dirty="0" smtClean="0"/>
              <a:t>$x = 5;</a:t>
            </a:r>
            <a:br>
              <a:rPr lang="en-US" dirty="0" smtClean="0"/>
            </a:br>
            <a:r>
              <a:rPr lang="en-US" dirty="0" smtClean="0"/>
              <a:t>$y = 10.5;</a:t>
            </a:r>
            <a:br>
              <a:rPr lang="en-US" dirty="0" smtClean="0"/>
            </a:br>
            <a:r>
              <a:rPr lang="en-US" dirty="0" smtClean="0"/>
              <a:t>?&gt;</a:t>
            </a:r>
          </a:p>
          <a:p>
            <a:pPr algn="just"/>
            <a:r>
              <a:rPr lang="en-US" sz="2400" dirty="0" smtClean="0"/>
              <a:t>After the execution of the statements above, the variable $txt will hold the value Hello world!, the variable $x will hold the value 5, and the variable $y will hold the value 10.5.</a:t>
            </a:r>
          </a:p>
          <a:p>
            <a:pPr>
              <a:buNone/>
            </a:pPr>
            <a:r>
              <a:rPr lang="en-US" sz="2400" b="1" dirty="0" smtClean="0"/>
              <a:t>Note:</a:t>
            </a:r>
            <a:r>
              <a:rPr lang="en-US" sz="2400" dirty="0" smtClean="0"/>
              <a:t> When you assign a text value to a variable, put quotes around the value.</a:t>
            </a:r>
          </a:p>
          <a:p>
            <a:pPr lvl="2">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PHP Variables (Cont..)</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sz="2400" dirty="0" smtClean="0"/>
              <a:t>A variable can have a short name (like x and y) or a more descriptive name (age, carname, total_volume).</a:t>
            </a:r>
          </a:p>
          <a:p>
            <a:r>
              <a:rPr lang="en-US" sz="2400" dirty="0" smtClean="0"/>
              <a:t>Rules for PHP variables:</a:t>
            </a:r>
          </a:p>
          <a:p>
            <a:r>
              <a:rPr lang="en-US" sz="2400" dirty="0" smtClean="0"/>
              <a:t>A variable starts with the $ sign, followed by the name of the variable</a:t>
            </a:r>
          </a:p>
          <a:p>
            <a:r>
              <a:rPr lang="en-US" sz="2400" dirty="0" smtClean="0"/>
              <a:t>A variable name must start with a letter or the underscore character</a:t>
            </a:r>
          </a:p>
          <a:p>
            <a:r>
              <a:rPr lang="en-US" sz="2400" dirty="0" smtClean="0"/>
              <a:t>A variable name cannot start with a number</a:t>
            </a:r>
          </a:p>
          <a:p>
            <a:r>
              <a:rPr lang="en-US" sz="2400" dirty="0" smtClean="0"/>
              <a:t>A variable name can only contain alpha-numeric characters and underscores (A-z, 0-9, and _ )</a:t>
            </a:r>
          </a:p>
          <a:p>
            <a:r>
              <a:rPr lang="en-US" sz="2400" dirty="0" smtClean="0"/>
              <a:t>Variable names are case-sensitive ($age and $AGE are two different variables)</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457200" y="1828800"/>
            <a:ext cx="8229600" cy="4297363"/>
          </a:xfrm>
        </p:spPr>
        <p:txBody>
          <a:bodyPr/>
          <a:lstStyle/>
          <a:p>
            <a:pPr algn="just">
              <a:buNone/>
            </a:pPr>
            <a:r>
              <a:rPr lang="en-US" dirty="0" smtClean="0"/>
              <a:t>	Origin and Use of PHP- Overview of PHP- General Syntactic Characteristics Operations and Expressions- Control Statements- Arrays- Functions-Pattern Matching- Form Handling- Files-Cookies-Session Tracking - Database Connectivity, Simple programs in PHP and </a:t>
            </a:r>
            <a:r>
              <a:rPr lang="en-US" dirty="0" err="1" smtClean="0"/>
              <a:t>MySQL</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Examples</a:t>
            </a:r>
            <a:endParaRPr lang="en-US" dirty="0"/>
          </a:p>
        </p:txBody>
      </p:sp>
      <p:sp>
        <p:nvSpPr>
          <p:cNvPr id="4" name="Rectangle 3"/>
          <p:cNvSpPr/>
          <p:nvPr/>
        </p:nvSpPr>
        <p:spPr>
          <a:xfrm>
            <a:off x="381000" y="914400"/>
            <a:ext cx="2819400" cy="1323439"/>
          </a:xfrm>
          <a:prstGeom prst="rect">
            <a:avLst/>
          </a:prstGeom>
        </p:spPr>
        <p:txBody>
          <a:bodyPr wrap="square">
            <a:spAutoFit/>
          </a:bodyPr>
          <a:lstStyle/>
          <a:p>
            <a:r>
              <a:rPr lang="en-US" sz="2000" dirty="0" smtClean="0">
                <a:solidFill>
                  <a:srgbClr val="FF0000"/>
                </a:solidFill>
              </a:rPr>
              <a:t>&lt;?php</a:t>
            </a:r>
            <a:r>
              <a:rPr lang="en-US" sz="2000" dirty="0" smtClean="0">
                <a:solidFill>
                  <a:srgbClr val="C00000"/>
                </a:solidFill>
              </a:rPr>
              <a:t/>
            </a:r>
            <a:br>
              <a:rPr lang="en-US" sz="2000" dirty="0" smtClean="0">
                <a:solidFill>
                  <a:srgbClr val="C00000"/>
                </a:solidFill>
              </a:rPr>
            </a:br>
            <a:r>
              <a:rPr lang="en-US" sz="2000" dirty="0" smtClean="0"/>
              <a:t>$txt =</a:t>
            </a:r>
            <a:r>
              <a:rPr lang="en-US" sz="2000" dirty="0" smtClean="0">
                <a:solidFill>
                  <a:srgbClr val="C00000"/>
                </a:solidFill>
              </a:rPr>
              <a:t> "W3Schools.com"</a:t>
            </a:r>
            <a:r>
              <a:rPr lang="en-US" sz="2000" dirty="0" smtClean="0"/>
              <a:t>;</a:t>
            </a:r>
            <a:r>
              <a:rPr lang="en-US" sz="2000" dirty="0" smtClean="0">
                <a:solidFill>
                  <a:srgbClr val="C00000"/>
                </a:solidFill>
              </a:rPr>
              <a:t/>
            </a:r>
            <a:br>
              <a:rPr lang="en-US" sz="2000" dirty="0" smtClean="0">
                <a:solidFill>
                  <a:srgbClr val="C00000"/>
                </a:solidFill>
              </a:rPr>
            </a:br>
            <a:r>
              <a:rPr lang="en-US" sz="2000" dirty="0" smtClean="0">
                <a:solidFill>
                  <a:srgbClr val="0070C0"/>
                </a:solidFill>
              </a:rPr>
              <a:t>echo </a:t>
            </a:r>
            <a:r>
              <a:rPr lang="en-US" sz="2000" dirty="0" smtClean="0">
                <a:solidFill>
                  <a:srgbClr val="C00000"/>
                </a:solidFill>
              </a:rPr>
              <a:t>"I love $txt!"</a:t>
            </a:r>
            <a:r>
              <a:rPr lang="en-US" sz="2000" dirty="0" smtClean="0"/>
              <a:t>;</a:t>
            </a:r>
            <a:r>
              <a:rPr lang="en-US" sz="2000" dirty="0" smtClean="0">
                <a:solidFill>
                  <a:srgbClr val="C00000"/>
                </a:solidFill>
              </a:rPr>
              <a:t/>
            </a:r>
            <a:br>
              <a:rPr lang="en-US" sz="2000" dirty="0" smtClean="0">
                <a:solidFill>
                  <a:srgbClr val="C00000"/>
                </a:solidFill>
              </a:rPr>
            </a:br>
            <a:r>
              <a:rPr lang="en-US" sz="2000" dirty="0" smtClean="0">
                <a:solidFill>
                  <a:srgbClr val="FF0000"/>
                </a:solidFill>
              </a:rPr>
              <a:t>?&gt;</a:t>
            </a:r>
            <a:endParaRPr lang="en-US" sz="2000" dirty="0">
              <a:solidFill>
                <a:srgbClr val="FF0000"/>
              </a:solidFill>
            </a:endParaRPr>
          </a:p>
        </p:txBody>
      </p:sp>
      <p:sp>
        <p:nvSpPr>
          <p:cNvPr id="5" name="Rectangle 4"/>
          <p:cNvSpPr/>
          <p:nvPr/>
        </p:nvSpPr>
        <p:spPr>
          <a:xfrm>
            <a:off x="4800600" y="838200"/>
            <a:ext cx="3581400" cy="1323439"/>
          </a:xfrm>
          <a:prstGeom prst="rect">
            <a:avLst/>
          </a:prstGeom>
        </p:spPr>
        <p:txBody>
          <a:bodyPr wrap="square">
            <a:spAutoFit/>
          </a:bodyPr>
          <a:lstStyle/>
          <a:p>
            <a:r>
              <a:rPr lang="en-US" sz="2000" dirty="0" smtClean="0">
                <a:solidFill>
                  <a:srgbClr val="FF0000"/>
                </a:solidFill>
              </a:rPr>
              <a:t>&lt;?php</a:t>
            </a:r>
            <a:r>
              <a:rPr lang="en-US" sz="2000" dirty="0" smtClean="0">
                <a:solidFill>
                  <a:srgbClr val="002060"/>
                </a:solidFill>
              </a:rPr>
              <a:t/>
            </a:r>
            <a:br>
              <a:rPr lang="en-US" sz="2000" dirty="0" smtClean="0">
                <a:solidFill>
                  <a:srgbClr val="002060"/>
                </a:solidFill>
              </a:rPr>
            </a:br>
            <a:r>
              <a:rPr lang="en-US" sz="2000" dirty="0" smtClean="0"/>
              <a:t>$txt =</a:t>
            </a:r>
            <a:r>
              <a:rPr lang="en-US" sz="2000" dirty="0" smtClean="0">
                <a:solidFill>
                  <a:srgbClr val="002060"/>
                </a:solidFill>
              </a:rPr>
              <a:t> </a:t>
            </a:r>
            <a:r>
              <a:rPr lang="en-US" sz="2000" dirty="0" smtClean="0">
                <a:solidFill>
                  <a:srgbClr val="C00000"/>
                </a:solidFill>
              </a:rPr>
              <a:t>"W3Schools.com"</a:t>
            </a:r>
            <a:r>
              <a:rPr lang="en-US" sz="2000" dirty="0" smtClean="0"/>
              <a:t>;</a:t>
            </a:r>
            <a:r>
              <a:rPr lang="en-US" sz="2000" dirty="0" smtClean="0">
                <a:solidFill>
                  <a:srgbClr val="002060"/>
                </a:solidFill>
              </a:rPr>
              <a:t/>
            </a:r>
            <a:br>
              <a:rPr lang="en-US" sz="2000" dirty="0" smtClean="0">
                <a:solidFill>
                  <a:srgbClr val="002060"/>
                </a:solidFill>
              </a:rPr>
            </a:br>
            <a:r>
              <a:rPr lang="en-US" sz="2000" dirty="0" smtClean="0">
                <a:solidFill>
                  <a:srgbClr val="0070C0"/>
                </a:solidFill>
              </a:rPr>
              <a:t>echo</a:t>
            </a:r>
            <a:r>
              <a:rPr lang="en-US" sz="2000" dirty="0" smtClean="0">
                <a:solidFill>
                  <a:srgbClr val="002060"/>
                </a:solidFill>
              </a:rPr>
              <a:t> </a:t>
            </a:r>
            <a:r>
              <a:rPr lang="en-US" sz="2000" dirty="0" smtClean="0">
                <a:solidFill>
                  <a:srgbClr val="C00000"/>
                </a:solidFill>
              </a:rPr>
              <a:t>"I love "</a:t>
            </a:r>
            <a:r>
              <a:rPr lang="en-US" sz="2000" dirty="0" smtClean="0">
                <a:solidFill>
                  <a:srgbClr val="002060"/>
                </a:solidFill>
              </a:rPr>
              <a:t> </a:t>
            </a:r>
            <a:r>
              <a:rPr lang="en-US" sz="2000" dirty="0" smtClean="0">
                <a:solidFill>
                  <a:schemeClr val="accent6">
                    <a:lumMod val="75000"/>
                  </a:schemeClr>
                </a:solidFill>
              </a:rPr>
              <a:t>. $txt .</a:t>
            </a:r>
            <a:r>
              <a:rPr lang="en-US" sz="2000" dirty="0" smtClean="0">
                <a:solidFill>
                  <a:srgbClr val="002060"/>
                </a:solidFill>
              </a:rPr>
              <a:t> </a:t>
            </a:r>
            <a:r>
              <a:rPr lang="en-US" sz="2000" dirty="0" smtClean="0">
                <a:solidFill>
                  <a:srgbClr val="C00000"/>
                </a:solidFill>
              </a:rPr>
              <a:t>"!"</a:t>
            </a:r>
            <a:r>
              <a:rPr lang="en-US" sz="2000" dirty="0" smtClean="0"/>
              <a:t>;</a:t>
            </a:r>
            <a:r>
              <a:rPr lang="en-US" sz="2000" dirty="0" smtClean="0">
                <a:solidFill>
                  <a:srgbClr val="002060"/>
                </a:solidFill>
              </a:rPr>
              <a:t/>
            </a:r>
            <a:br>
              <a:rPr lang="en-US" sz="2000" dirty="0" smtClean="0">
                <a:solidFill>
                  <a:srgbClr val="002060"/>
                </a:solidFill>
              </a:rPr>
            </a:br>
            <a:r>
              <a:rPr lang="en-US" sz="2000" dirty="0" smtClean="0">
                <a:solidFill>
                  <a:srgbClr val="FF0000"/>
                </a:solidFill>
              </a:rPr>
              <a:t>?&gt;</a:t>
            </a:r>
            <a:endParaRPr lang="en-US" sz="2000" dirty="0">
              <a:solidFill>
                <a:srgbClr val="FF0000"/>
              </a:solidFill>
            </a:endParaRPr>
          </a:p>
        </p:txBody>
      </p:sp>
      <p:sp>
        <p:nvSpPr>
          <p:cNvPr id="6" name="TextBox 5"/>
          <p:cNvSpPr txBox="1"/>
          <p:nvPr/>
        </p:nvSpPr>
        <p:spPr>
          <a:xfrm>
            <a:off x="3657600" y="1143000"/>
            <a:ext cx="685800" cy="523220"/>
          </a:xfrm>
          <a:prstGeom prst="rect">
            <a:avLst/>
          </a:prstGeom>
          <a:noFill/>
        </p:spPr>
        <p:txBody>
          <a:bodyPr wrap="square" rtlCol="0">
            <a:spAutoFit/>
          </a:bodyPr>
          <a:lstStyle/>
          <a:p>
            <a:r>
              <a:rPr lang="en-US" sz="2800" dirty="0" smtClean="0"/>
              <a:t>or</a:t>
            </a:r>
            <a:endParaRPr lang="en-US" sz="2800" dirty="0"/>
          </a:p>
        </p:txBody>
      </p:sp>
      <p:sp>
        <p:nvSpPr>
          <p:cNvPr id="7" name="Rectangle 6"/>
          <p:cNvSpPr/>
          <p:nvPr/>
        </p:nvSpPr>
        <p:spPr>
          <a:xfrm>
            <a:off x="2667000" y="3810000"/>
            <a:ext cx="2133600" cy="1631216"/>
          </a:xfrm>
          <a:prstGeom prst="rect">
            <a:avLst/>
          </a:prstGeom>
        </p:spPr>
        <p:txBody>
          <a:bodyPr wrap="square">
            <a:spAutoFit/>
          </a:bodyPr>
          <a:lstStyle/>
          <a:p>
            <a:r>
              <a:rPr lang="es-ES" sz="2000" dirty="0" smtClean="0">
                <a:solidFill>
                  <a:srgbClr val="FF0000"/>
                </a:solidFill>
              </a:rPr>
              <a:t>&lt;?php</a:t>
            </a:r>
            <a:r>
              <a:rPr lang="es-ES" sz="2000" dirty="0" smtClean="0"/>
              <a:t/>
            </a:r>
            <a:br>
              <a:rPr lang="es-ES" sz="2000" dirty="0" smtClean="0"/>
            </a:br>
            <a:r>
              <a:rPr lang="es-ES" sz="2000" dirty="0" smtClean="0"/>
              <a:t>$x =</a:t>
            </a:r>
            <a:r>
              <a:rPr lang="es-ES" sz="2000" dirty="0" smtClean="0">
                <a:solidFill>
                  <a:srgbClr val="FF0000"/>
                </a:solidFill>
              </a:rPr>
              <a:t> 5</a:t>
            </a:r>
            <a:r>
              <a:rPr lang="es-ES" sz="2000" dirty="0" smtClean="0"/>
              <a:t>;</a:t>
            </a:r>
            <a:br>
              <a:rPr lang="es-ES" sz="2000" dirty="0" smtClean="0"/>
            </a:br>
            <a:r>
              <a:rPr lang="es-ES" sz="2000" dirty="0" smtClean="0"/>
              <a:t>$y = </a:t>
            </a:r>
            <a:r>
              <a:rPr lang="es-ES" sz="2000" dirty="0" smtClean="0">
                <a:solidFill>
                  <a:srgbClr val="FF0000"/>
                </a:solidFill>
              </a:rPr>
              <a:t>4</a:t>
            </a:r>
            <a:r>
              <a:rPr lang="es-ES" sz="2000" dirty="0" smtClean="0"/>
              <a:t>;</a:t>
            </a:r>
            <a:br>
              <a:rPr lang="es-ES" sz="2000" dirty="0" smtClean="0"/>
            </a:br>
            <a:r>
              <a:rPr lang="es-ES" sz="2000" dirty="0" smtClean="0">
                <a:solidFill>
                  <a:srgbClr val="0070C0"/>
                </a:solidFill>
              </a:rPr>
              <a:t>echo</a:t>
            </a:r>
            <a:r>
              <a:rPr lang="es-ES" sz="2000" dirty="0" smtClean="0"/>
              <a:t> $x + $y;</a:t>
            </a:r>
            <a:br>
              <a:rPr lang="es-ES" sz="2000" dirty="0" smtClean="0"/>
            </a:br>
            <a:r>
              <a:rPr lang="es-ES" sz="2000" dirty="0" smtClean="0">
                <a:solidFill>
                  <a:srgbClr val="FF0000"/>
                </a:solidFill>
              </a:rPr>
              <a:t>?&gt;</a:t>
            </a:r>
            <a:endParaRPr lang="en-US" sz="2000" dirty="0">
              <a:solidFill>
                <a:srgbClr val="FF0000"/>
              </a:solidFill>
            </a:endParaRPr>
          </a:p>
        </p:txBody>
      </p:sp>
      <p:sp>
        <p:nvSpPr>
          <p:cNvPr id="8" name="Rectangle 7"/>
          <p:cNvSpPr/>
          <p:nvPr/>
        </p:nvSpPr>
        <p:spPr>
          <a:xfrm>
            <a:off x="3733800" y="5715000"/>
            <a:ext cx="314510"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9</a:t>
            </a:r>
            <a:endParaRPr lang="en-US" sz="2000" b="1" dirty="0"/>
          </a:p>
        </p:txBody>
      </p:sp>
      <p:sp>
        <p:nvSpPr>
          <p:cNvPr id="9" name="Rectangle 8"/>
          <p:cNvSpPr/>
          <p:nvPr/>
        </p:nvSpPr>
        <p:spPr>
          <a:xfrm>
            <a:off x="533400" y="2514600"/>
            <a:ext cx="2592761"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I love W3Schools.com!</a:t>
            </a:r>
            <a:endParaRPr lang="en-US" sz="2000" b="1" dirty="0"/>
          </a:p>
        </p:txBody>
      </p:sp>
      <p:sp>
        <p:nvSpPr>
          <p:cNvPr id="10" name="Rectangle 9"/>
          <p:cNvSpPr/>
          <p:nvPr/>
        </p:nvSpPr>
        <p:spPr>
          <a:xfrm>
            <a:off x="5181600" y="2514600"/>
            <a:ext cx="2592761"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I love W3Schools.com!</a:t>
            </a:r>
            <a:endParaRPr lang="en-US" sz="2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PHP Variables Scope</a:t>
            </a:r>
            <a:endParaRPr lang="en-US" dirty="0"/>
          </a:p>
        </p:txBody>
      </p:sp>
      <p:sp>
        <p:nvSpPr>
          <p:cNvPr id="3" name="Content Placeholder 2"/>
          <p:cNvSpPr>
            <a:spLocks noGrp="1"/>
          </p:cNvSpPr>
          <p:nvPr>
            <p:ph idx="1"/>
          </p:nvPr>
        </p:nvSpPr>
        <p:spPr>
          <a:xfrm>
            <a:off x="228600" y="914400"/>
            <a:ext cx="8686800" cy="5715000"/>
          </a:xfrm>
        </p:spPr>
        <p:txBody>
          <a:bodyPr>
            <a:normAutofit/>
          </a:bodyPr>
          <a:lstStyle/>
          <a:p>
            <a:r>
              <a:rPr lang="en-US" sz="2400" dirty="0" smtClean="0"/>
              <a:t>In PHP, variables can be declared anywhere in the script.</a:t>
            </a:r>
          </a:p>
          <a:p>
            <a:r>
              <a:rPr lang="en-US" sz="2400" dirty="0" smtClean="0"/>
              <a:t>The scope of a variable is the part of the script where the variable can be referenced/used.</a:t>
            </a:r>
          </a:p>
          <a:p>
            <a:r>
              <a:rPr lang="en-US" sz="2400" dirty="0" smtClean="0"/>
              <a:t>PHP has </a:t>
            </a:r>
            <a:r>
              <a:rPr lang="en-US" sz="2400" u="sng" dirty="0" smtClean="0"/>
              <a:t>three</a:t>
            </a:r>
            <a:r>
              <a:rPr lang="en-US" sz="2400" dirty="0" smtClean="0"/>
              <a:t> different variable scopes:</a:t>
            </a:r>
          </a:p>
          <a:p>
            <a:pPr lvl="3">
              <a:buFont typeface="Wingdings" pitchFamily="2" charset="2"/>
              <a:buChar char="Ø"/>
            </a:pPr>
            <a:r>
              <a:rPr lang="en-US" sz="2400" b="1" dirty="0" smtClean="0"/>
              <a:t>Local</a:t>
            </a:r>
          </a:p>
          <a:p>
            <a:pPr lvl="3">
              <a:buFont typeface="Wingdings" pitchFamily="2" charset="2"/>
              <a:buChar char="Ø"/>
            </a:pPr>
            <a:r>
              <a:rPr lang="en-US" sz="2400" b="1" dirty="0" smtClean="0"/>
              <a:t>Global</a:t>
            </a:r>
          </a:p>
          <a:p>
            <a:pPr lvl="3">
              <a:buFont typeface="Wingdings" pitchFamily="2" charset="2"/>
              <a:buChar char="Ø"/>
            </a:pPr>
            <a:r>
              <a:rPr lang="en-US" sz="2400" b="1" dirty="0" smtClean="0"/>
              <a:t>Static</a:t>
            </a:r>
          </a:p>
          <a:p>
            <a:r>
              <a:rPr lang="en-US" sz="2400" b="1" dirty="0" smtClean="0"/>
              <a:t>Local Scope</a:t>
            </a:r>
          </a:p>
          <a:p>
            <a:pPr lvl="1"/>
            <a:r>
              <a:rPr lang="en-US" sz="2400" dirty="0" smtClean="0"/>
              <a:t>A variable declared </a:t>
            </a:r>
            <a:r>
              <a:rPr lang="en-US" sz="2400" b="1" dirty="0" smtClean="0"/>
              <a:t>within</a:t>
            </a:r>
            <a:r>
              <a:rPr lang="en-US" sz="2400" dirty="0" smtClean="0"/>
              <a:t> a function has a LOCAL SCOPE and can only be accessed within that function.</a:t>
            </a:r>
          </a:p>
          <a:p>
            <a:r>
              <a:rPr lang="en-US" sz="2400" b="1" dirty="0" smtClean="0"/>
              <a:t>Global Scope</a:t>
            </a:r>
          </a:p>
          <a:p>
            <a:pPr lvl="1"/>
            <a:r>
              <a:rPr lang="en-US" sz="2400" dirty="0" smtClean="0"/>
              <a:t>A variable declared </a:t>
            </a:r>
            <a:r>
              <a:rPr lang="en-US" sz="2400" b="1" dirty="0" smtClean="0"/>
              <a:t>outside</a:t>
            </a:r>
            <a:r>
              <a:rPr lang="en-US" sz="2400" dirty="0" smtClean="0"/>
              <a:t> a function has a GLOBAL SCOPE and can only be accessed outside a function</a:t>
            </a:r>
          </a:p>
          <a:p>
            <a:endParaRPr lang="en-US" sz="2400" dirty="0" smtClean="0"/>
          </a:p>
          <a:p>
            <a:endParaRPr lang="en-US" sz="2400" dirty="0" smtClean="0"/>
          </a:p>
          <a:p>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Examples</a:t>
            </a:r>
            <a:endParaRPr lang="en-US" dirty="0"/>
          </a:p>
        </p:txBody>
      </p:sp>
      <p:sp>
        <p:nvSpPr>
          <p:cNvPr id="4" name="Rectangle 3"/>
          <p:cNvSpPr/>
          <p:nvPr/>
        </p:nvSpPr>
        <p:spPr>
          <a:xfrm>
            <a:off x="381000" y="1143000"/>
            <a:ext cx="6629400" cy="3785652"/>
          </a:xfrm>
          <a:prstGeom prst="rect">
            <a:avLst/>
          </a:prstGeom>
        </p:spPr>
        <p:txBody>
          <a:bodyPr wrap="square">
            <a:spAutoFit/>
          </a:bodyPr>
          <a:lstStyle/>
          <a:p>
            <a:r>
              <a:rPr lang="en-US" sz="2000" b="1" dirty="0" smtClean="0"/>
              <a:t>Variable with local scope:</a:t>
            </a:r>
          </a:p>
          <a:p>
            <a:endParaRPr lang="en-US" sz="2000" dirty="0" smtClean="0"/>
          </a:p>
          <a:p>
            <a:r>
              <a:rPr lang="en-US" sz="2000" dirty="0" smtClean="0">
                <a:solidFill>
                  <a:srgbClr val="FF0000"/>
                </a:solidFill>
              </a:rPr>
              <a:t>&lt;?php</a:t>
            </a:r>
            <a:r>
              <a:rPr lang="en-US" sz="2000" dirty="0" smtClean="0"/>
              <a:t/>
            </a:r>
            <a:br>
              <a:rPr lang="en-US" sz="2000" dirty="0" smtClean="0"/>
            </a:br>
            <a:r>
              <a:rPr lang="en-US" sz="2000" dirty="0" smtClean="0">
                <a:solidFill>
                  <a:srgbClr val="0070C0"/>
                </a:solidFill>
              </a:rPr>
              <a:t>function</a:t>
            </a:r>
            <a:r>
              <a:rPr lang="en-US" sz="2000" dirty="0" smtClean="0"/>
              <a:t> myTest() {</a:t>
            </a:r>
            <a:br>
              <a:rPr lang="en-US" sz="2000" dirty="0" smtClean="0"/>
            </a:br>
            <a:r>
              <a:rPr lang="en-US" sz="2000" dirty="0" smtClean="0"/>
              <a:t>    $x = </a:t>
            </a:r>
            <a:r>
              <a:rPr lang="en-US" sz="2000" dirty="0" smtClean="0">
                <a:solidFill>
                  <a:srgbClr val="FF0000"/>
                </a:solidFill>
              </a:rPr>
              <a:t>5</a:t>
            </a:r>
            <a:r>
              <a:rPr lang="en-US" sz="2000" dirty="0" smtClean="0"/>
              <a:t>; </a:t>
            </a:r>
            <a:r>
              <a:rPr lang="en-US" sz="2000" dirty="0" smtClean="0">
                <a:solidFill>
                  <a:srgbClr val="00B050"/>
                </a:solidFill>
              </a:rPr>
              <a:t>// local scope</a:t>
            </a:r>
            <a:r>
              <a:rPr lang="en-US" sz="2000" dirty="0" smtClean="0"/>
              <a:t/>
            </a:r>
            <a:br>
              <a:rPr lang="en-US" sz="2000" dirty="0" smtClean="0"/>
            </a:br>
            <a:r>
              <a:rPr lang="en-US" sz="2000" dirty="0" smtClean="0"/>
              <a:t>    </a:t>
            </a:r>
            <a:r>
              <a:rPr lang="en-US" sz="2000" dirty="0" smtClean="0">
                <a:solidFill>
                  <a:srgbClr val="0070C0"/>
                </a:solidFill>
              </a:rPr>
              <a:t>echo</a:t>
            </a:r>
            <a:r>
              <a:rPr lang="en-US" sz="2000" dirty="0" smtClean="0"/>
              <a:t> </a:t>
            </a:r>
            <a:r>
              <a:rPr lang="en-US" sz="2000" dirty="0" smtClean="0">
                <a:solidFill>
                  <a:srgbClr val="C00000"/>
                </a:solidFill>
              </a:rPr>
              <a:t>"&lt;p&gt;Variable x inside function is: $x&lt;/p&gt;"</a:t>
            </a:r>
            <a:r>
              <a:rPr lang="en-US" sz="2000" dirty="0" smtClean="0"/>
              <a:t>;</a:t>
            </a:r>
            <a:br>
              <a:rPr lang="en-US" sz="2000" dirty="0" smtClean="0"/>
            </a:br>
            <a:r>
              <a:rPr lang="en-US" sz="2000" dirty="0" smtClean="0"/>
              <a:t>} </a:t>
            </a:r>
            <a:br>
              <a:rPr lang="en-US" sz="2000" dirty="0" smtClean="0"/>
            </a:br>
            <a:r>
              <a:rPr lang="en-US" sz="2000" dirty="0" smtClean="0"/>
              <a:t>myTest();</a:t>
            </a:r>
            <a:br>
              <a:rPr lang="en-US" sz="2000" dirty="0" smtClean="0"/>
            </a:br>
            <a:r>
              <a:rPr lang="en-US" sz="2000" dirty="0" smtClean="0"/>
              <a:t/>
            </a:r>
            <a:br>
              <a:rPr lang="en-US" sz="2000" dirty="0" smtClean="0"/>
            </a:br>
            <a:r>
              <a:rPr lang="en-US" sz="2000" dirty="0" smtClean="0">
                <a:solidFill>
                  <a:srgbClr val="00B050"/>
                </a:solidFill>
              </a:rPr>
              <a:t>// using x outside the function will generate an error</a:t>
            </a:r>
            <a:br>
              <a:rPr lang="en-US" sz="2000" dirty="0" smtClean="0">
                <a:solidFill>
                  <a:srgbClr val="00B050"/>
                </a:solidFill>
              </a:rPr>
            </a:br>
            <a:r>
              <a:rPr lang="en-US" sz="2000" dirty="0" smtClean="0">
                <a:solidFill>
                  <a:srgbClr val="0070C0"/>
                </a:solidFill>
              </a:rPr>
              <a:t>echo</a:t>
            </a:r>
            <a:r>
              <a:rPr lang="en-US" sz="2000" dirty="0" smtClean="0"/>
              <a:t> </a:t>
            </a:r>
            <a:r>
              <a:rPr lang="en-US" sz="2000" dirty="0" smtClean="0">
                <a:solidFill>
                  <a:srgbClr val="C00000"/>
                </a:solidFill>
              </a:rPr>
              <a:t>"&lt;p&gt;Variable x outside function is: $x&lt;/p&gt;"</a:t>
            </a:r>
            <a:r>
              <a:rPr lang="en-US" sz="2000" dirty="0" smtClean="0"/>
              <a:t>;</a:t>
            </a:r>
            <a:br>
              <a:rPr lang="en-US" sz="2000" dirty="0" smtClean="0"/>
            </a:br>
            <a:r>
              <a:rPr lang="en-US" sz="2000" dirty="0" smtClean="0">
                <a:solidFill>
                  <a:srgbClr val="FF0000"/>
                </a:solidFill>
              </a:rPr>
              <a:t>?&gt;</a:t>
            </a:r>
            <a:endParaRPr lang="en-US" sz="2000" dirty="0">
              <a:solidFill>
                <a:srgbClr val="FF0000"/>
              </a:solidFill>
            </a:endParaRPr>
          </a:p>
        </p:txBody>
      </p:sp>
      <p:sp>
        <p:nvSpPr>
          <p:cNvPr id="5" name="Rectangle 4"/>
          <p:cNvSpPr/>
          <p:nvPr/>
        </p:nvSpPr>
        <p:spPr>
          <a:xfrm>
            <a:off x="2209800" y="5181600"/>
            <a:ext cx="4572000" cy="96795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nSpc>
                <a:spcPct val="150000"/>
              </a:lnSpc>
            </a:pPr>
            <a:r>
              <a:rPr lang="en-US" sz="2000" b="1" dirty="0" smtClean="0"/>
              <a:t>Variable x inside function is: 5</a:t>
            </a:r>
          </a:p>
          <a:p>
            <a:pPr>
              <a:lnSpc>
                <a:spcPct val="150000"/>
              </a:lnSpc>
            </a:pPr>
            <a:r>
              <a:rPr lang="en-US" sz="2000" b="1" dirty="0" smtClean="0"/>
              <a:t>Variable x outside function is:</a:t>
            </a:r>
            <a:endParaRPr lang="en-US" sz="2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Examples</a:t>
            </a:r>
            <a:endParaRPr lang="en-US" dirty="0"/>
          </a:p>
        </p:txBody>
      </p:sp>
      <p:sp>
        <p:nvSpPr>
          <p:cNvPr id="4" name="Rectangle 3"/>
          <p:cNvSpPr/>
          <p:nvPr/>
        </p:nvSpPr>
        <p:spPr>
          <a:xfrm>
            <a:off x="228600" y="914400"/>
            <a:ext cx="6629400" cy="4093428"/>
          </a:xfrm>
          <a:prstGeom prst="rect">
            <a:avLst/>
          </a:prstGeom>
        </p:spPr>
        <p:txBody>
          <a:bodyPr wrap="square">
            <a:spAutoFit/>
          </a:bodyPr>
          <a:lstStyle/>
          <a:p>
            <a:r>
              <a:rPr lang="en-US" sz="2000" b="1" dirty="0" smtClean="0"/>
              <a:t>Variable with global scope:</a:t>
            </a:r>
          </a:p>
          <a:p>
            <a:endParaRPr lang="en-US" sz="2000" dirty="0" smtClean="0"/>
          </a:p>
          <a:p>
            <a:r>
              <a:rPr lang="en-US" sz="2000" dirty="0" smtClean="0">
                <a:solidFill>
                  <a:srgbClr val="FF0000"/>
                </a:solidFill>
              </a:rPr>
              <a:t>&lt;?php</a:t>
            </a:r>
            <a:r>
              <a:rPr lang="en-US" sz="2000" dirty="0" smtClean="0"/>
              <a:t/>
            </a:r>
            <a:br>
              <a:rPr lang="en-US" sz="2000" dirty="0" smtClean="0"/>
            </a:br>
            <a:r>
              <a:rPr lang="en-US" sz="2000" dirty="0" smtClean="0"/>
              <a:t>$x = </a:t>
            </a:r>
            <a:r>
              <a:rPr lang="en-US" sz="2000" dirty="0" smtClean="0">
                <a:solidFill>
                  <a:srgbClr val="FF0000"/>
                </a:solidFill>
              </a:rPr>
              <a:t>5</a:t>
            </a:r>
            <a:r>
              <a:rPr lang="en-US" sz="2000" dirty="0" smtClean="0"/>
              <a:t>; </a:t>
            </a:r>
            <a:r>
              <a:rPr lang="en-US" sz="2000" dirty="0" smtClean="0">
                <a:solidFill>
                  <a:srgbClr val="00B050"/>
                </a:solidFill>
              </a:rPr>
              <a:t>// global scope</a:t>
            </a:r>
            <a:r>
              <a:rPr lang="en-US" sz="2000" dirty="0" smtClean="0"/>
              <a:t/>
            </a:r>
            <a:br>
              <a:rPr lang="en-US" sz="2000" dirty="0" smtClean="0"/>
            </a:br>
            <a:r>
              <a:rPr lang="en-US" sz="2000" dirty="0" smtClean="0"/>
              <a:t/>
            </a:r>
            <a:br>
              <a:rPr lang="en-US" sz="2000" dirty="0" smtClean="0"/>
            </a:br>
            <a:r>
              <a:rPr lang="en-US" sz="2000" dirty="0" smtClean="0">
                <a:solidFill>
                  <a:srgbClr val="0070C0"/>
                </a:solidFill>
              </a:rPr>
              <a:t>function</a:t>
            </a:r>
            <a:r>
              <a:rPr lang="en-US" sz="2000" dirty="0" smtClean="0"/>
              <a:t> myTest() {</a:t>
            </a:r>
            <a:br>
              <a:rPr lang="en-US" sz="2000" dirty="0" smtClean="0"/>
            </a:br>
            <a:r>
              <a:rPr lang="en-US" sz="2000" dirty="0" smtClean="0"/>
              <a:t>    </a:t>
            </a:r>
            <a:r>
              <a:rPr lang="en-US" sz="2000" dirty="0" smtClean="0">
                <a:solidFill>
                  <a:srgbClr val="00B050"/>
                </a:solidFill>
              </a:rPr>
              <a:t>// using x inside this function will generate an error</a:t>
            </a:r>
            <a:r>
              <a:rPr lang="en-US" sz="2000" dirty="0" smtClean="0"/>
              <a:t/>
            </a:r>
            <a:br>
              <a:rPr lang="en-US" sz="2000" dirty="0" smtClean="0"/>
            </a:br>
            <a:r>
              <a:rPr lang="en-US" sz="2000" dirty="0" smtClean="0"/>
              <a:t>   </a:t>
            </a:r>
            <a:r>
              <a:rPr lang="en-US" sz="2000" dirty="0" smtClean="0">
                <a:solidFill>
                  <a:srgbClr val="0070C0"/>
                </a:solidFill>
              </a:rPr>
              <a:t> echo</a:t>
            </a:r>
            <a:r>
              <a:rPr lang="en-US" sz="2000" dirty="0" smtClean="0"/>
              <a:t> </a:t>
            </a:r>
            <a:r>
              <a:rPr lang="en-US" sz="2000" dirty="0" smtClean="0">
                <a:solidFill>
                  <a:srgbClr val="C00000"/>
                </a:solidFill>
              </a:rPr>
              <a:t>"&lt;p&gt;Variable x inside function is: $x&lt;/p&gt;"</a:t>
            </a:r>
            <a:r>
              <a:rPr lang="en-US" sz="2000" dirty="0" smtClean="0"/>
              <a:t>;</a:t>
            </a:r>
            <a:br>
              <a:rPr lang="en-US" sz="2000" dirty="0" smtClean="0"/>
            </a:br>
            <a:r>
              <a:rPr lang="en-US" sz="2000" dirty="0" smtClean="0"/>
              <a:t>} </a:t>
            </a:r>
            <a:br>
              <a:rPr lang="en-US" sz="2000" dirty="0" smtClean="0"/>
            </a:br>
            <a:r>
              <a:rPr lang="en-US" sz="2000" dirty="0" smtClean="0"/>
              <a:t>myTest();</a:t>
            </a:r>
            <a:br>
              <a:rPr lang="en-US" sz="2000" dirty="0" smtClean="0"/>
            </a:br>
            <a:r>
              <a:rPr lang="en-US" sz="2000" dirty="0" smtClean="0"/>
              <a:t/>
            </a:r>
            <a:br>
              <a:rPr lang="en-US" sz="2000" dirty="0" smtClean="0"/>
            </a:br>
            <a:r>
              <a:rPr lang="en-US" sz="2000" dirty="0" smtClean="0">
                <a:solidFill>
                  <a:srgbClr val="0070C0"/>
                </a:solidFill>
              </a:rPr>
              <a:t>echo</a:t>
            </a:r>
            <a:r>
              <a:rPr lang="en-US" sz="2000" dirty="0" smtClean="0"/>
              <a:t> </a:t>
            </a:r>
            <a:r>
              <a:rPr lang="en-US" sz="2000" dirty="0" smtClean="0">
                <a:solidFill>
                  <a:srgbClr val="C00000"/>
                </a:solidFill>
              </a:rPr>
              <a:t>"&lt;p&gt;Variable x outside function is: $x&lt;/p&gt;"</a:t>
            </a:r>
            <a:r>
              <a:rPr lang="en-US" sz="2000" dirty="0" smtClean="0"/>
              <a:t>;</a:t>
            </a:r>
            <a:br>
              <a:rPr lang="en-US" sz="2000" dirty="0" smtClean="0"/>
            </a:br>
            <a:r>
              <a:rPr lang="en-US" sz="2000" dirty="0" smtClean="0">
                <a:solidFill>
                  <a:srgbClr val="FF0000"/>
                </a:solidFill>
              </a:rPr>
              <a:t>?&gt;</a:t>
            </a:r>
            <a:endParaRPr lang="en-US" sz="2000" dirty="0">
              <a:solidFill>
                <a:srgbClr val="FF0000"/>
              </a:solidFill>
            </a:endParaRPr>
          </a:p>
        </p:txBody>
      </p:sp>
      <p:sp>
        <p:nvSpPr>
          <p:cNvPr id="5" name="Rectangle 4"/>
          <p:cNvSpPr/>
          <p:nvPr/>
        </p:nvSpPr>
        <p:spPr>
          <a:xfrm>
            <a:off x="2209800" y="5181600"/>
            <a:ext cx="4572000" cy="96795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nSpc>
                <a:spcPct val="150000"/>
              </a:lnSpc>
            </a:pPr>
            <a:r>
              <a:rPr lang="en-US" sz="2000" b="1" dirty="0" smtClean="0"/>
              <a:t>Variable x inside function is:</a:t>
            </a:r>
          </a:p>
          <a:p>
            <a:pPr>
              <a:lnSpc>
                <a:spcPct val="150000"/>
              </a:lnSpc>
            </a:pPr>
            <a:r>
              <a:rPr lang="en-US" sz="2000" b="1" dirty="0" smtClean="0"/>
              <a:t>Variable x outside function is: 5</a:t>
            </a:r>
            <a:endParaRPr lang="en-US" sz="2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PHP The global Keyword</a:t>
            </a:r>
            <a:endParaRPr lang="en-US" dirty="0"/>
          </a:p>
        </p:txBody>
      </p:sp>
      <p:sp>
        <p:nvSpPr>
          <p:cNvPr id="3" name="Content Placeholder 2"/>
          <p:cNvSpPr>
            <a:spLocks noGrp="1"/>
          </p:cNvSpPr>
          <p:nvPr>
            <p:ph idx="1"/>
          </p:nvPr>
        </p:nvSpPr>
        <p:spPr>
          <a:xfrm>
            <a:off x="228600" y="990600"/>
            <a:ext cx="3124200" cy="990600"/>
          </a:xfrm>
        </p:spPr>
        <p:txBody>
          <a:bodyPr>
            <a:noAutofit/>
          </a:bodyPr>
          <a:lstStyle/>
          <a:p>
            <a:pPr marL="0" indent="0">
              <a:buNone/>
            </a:pPr>
            <a:r>
              <a:rPr lang="en-US" sz="2000" dirty="0" smtClean="0"/>
              <a:t>The global keyword is used to access a global variable from within a function.</a:t>
            </a:r>
            <a:endParaRPr lang="en-US" sz="2000" dirty="0"/>
          </a:p>
        </p:txBody>
      </p:sp>
      <p:sp>
        <p:nvSpPr>
          <p:cNvPr id="4" name="Rectangle 3"/>
          <p:cNvSpPr/>
          <p:nvPr/>
        </p:nvSpPr>
        <p:spPr>
          <a:xfrm>
            <a:off x="228600" y="2133600"/>
            <a:ext cx="3276600" cy="4093428"/>
          </a:xfrm>
          <a:prstGeom prst="rect">
            <a:avLst/>
          </a:prstGeom>
        </p:spPr>
        <p:txBody>
          <a:bodyPr wrap="square">
            <a:spAutoFit/>
          </a:bodyPr>
          <a:lstStyle/>
          <a:p>
            <a:r>
              <a:rPr lang="es-ES" sz="2000" b="1" dirty="0" smtClean="0"/>
              <a:t>Example</a:t>
            </a:r>
          </a:p>
          <a:p>
            <a:pPr lvl="1"/>
            <a:r>
              <a:rPr lang="es-ES" sz="2000" dirty="0" smtClean="0">
                <a:solidFill>
                  <a:srgbClr val="FF0000"/>
                </a:solidFill>
              </a:rPr>
              <a:t>&lt;?php</a:t>
            </a:r>
            <a:r>
              <a:rPr lang="es-ES" sz="2000" dirty="0" smtClean="0"/>
              <a:t/>
            </a:r>
            <a:br>
              <a:rPr lang="es-ES" sz="2000" dirty="0" smtClean="0"/>
            </a:br>
            <a:r>
              <a:rPr lang="es-ES" sz="2000" dirty="0" smtClean="0"/>
              <a:t>$x = </a:t>
            </a:r>
            <a:r>
              <a:rPr lang="es-ES" sz="2000" dirty="0" smtClean="0">
                <a:solidFill>
                  <a:srgbClr val="FF0000"/>
                </a:solidFill>
              </a:rPr>
              <a:t>5</a:t>
            </a:r>
            <a:r>
              <a:rPr lang="es-ES" sz="2000" dirty="0" smtClean="0"/>
              <a:t>;</a:t>
            </a:r>
            <a:br>
              <a:rPr lang="es-ES" sz="2000" dirty="0" smtClean="0"/>
            </a:br>
            <a:r>
              <a:rPr lang="es-ES" sz="2000" dirty="0" smtClean="0"/>
              <a:t>$y = </a:t>
            </a:r>
            <a:r>
              <a:rPr lang="es-ES" sz="2000" dirty="0" smtClean="0">
                <a:solidFill>
                  <a:srgbClr val="FF0000"/>
                </a:solidFill>
              </a:rPr>
              <a:t>10</a:t>
            </a:r>
            <a:r>
              <a:rPr lang="es-ES" sz="2000" dirty="0" smtClean="0"/>
              <a:t>;</a:t>
            </a:r>
            <a:br>
              <a:rPr lang="es-ES" sz="2000" dirty="0" smtClean="0"/>
            </a:br>
            <a:r>
              <a:rPr lang="es-ES" sz="2000" dirty="0" smtClean="0"/>
              <a:t/>
            </a:r>
            <a:br>
              <a:rPr lang="es-ES" sz="2000" dirty="0" smtClean="0"/>
            </a:br>
            <a:r>
              <a:rPr lang="es-ES" sz="2000" dirty="0" smtClean="0">
                <a:solidFill>
                  <a:srgbClr val="0070C0"/>
                </a:solidFill>
              </a:rPr>
              <a:t>function</a:t>
            </a:r>
            <a:r>
              <a:rPr lang="es-ES" sz="2000" dirty="0" smtClean="0"/>
              <a:t> myTest() {</a:t>
            </a:r>
            <a:br>
              <a:rPr lang="es-ES" sz="2000" dirty="0" smtClean="0"/>
            </a:br>
            <a:r>
              <a:rPr lang="es-ES" sz="2000" dirty="0" smtClean="0"/>
              <a:t>    </a:t>
            </a:r>
            <a:r>
              <a:rPr lang="es-ES" sz="2000" dirty="0" smtClean="0">
                <a:solidFill>
                  <a:srgbClr val="0070C0"/>
                </a:solidFill>
              </a:rPr>
              <a:t>global</a:t>
            </a:r>
            <a:r>
              <a:rPr lang="es-ES" sz="2000" dirty="0" smtClean="0"/>
              <a:t> $x, $y;</a:t>
            </a:r>
            <a:br>
              <a:rPr lang="es-ES" sz="2000" dirty="0" smtClean="0"/>
            </a:br>
            <a:r>
              <a:rPr lang="es-ES" sz="2000" dirty="0" smtClean="0"/>
              <a:t>    $y = $x + $y;</a:t>
            </a:r>
            <a:br>
              <a:rPr lang="es-ES" sz="2000" dirty="0" smtClean="0"/>
            </a:br>
            <a:r>
              <a:rPr lang="es-ES" sz="2000" dirty="0" smtClean="0"/>
              <a:t>}</a:t>
            </a:r>
            <a:br>
              <a:rPr lang="es-ES" sz="2000" dirty="0" smtClean="0"/>
            </a:br>
            <a:r>
              <a:rPr lang="es-ES" sz="2000" dirty="0" smtClean="0"/>
              <a:t/>
            </a:r>
            <a:br>
              <a:rPr lang="es-ES" sz="2000" dirty="0" smtClean="0"/>
            </a:br>
            <a:r>
              <a:rPr lang="es-ES" sz="2000" dirty="0" smtClean="0"/>
              <a:t>myTest();</a:t>
            </a:r>
            <a:br>
              <a:rPr lang="es-ES" sz="2000" dirty="0" smtClean="0"/>
            </a:br>
            <a:r>
              <a:rPr lang="es-ES" sz="2000" dirty="0" smtClean="0">
                <a:solidFill>
                  <a:srgbClr val="0070C0"/>
                </a:solidFill>
              </a:rPr>
              <a:t>echo</a:t>
            </a:r>
            <a:r>
              <a:rPr lang="es-ES" sz="2000" dirty="0" smtClean="0"/>
              <a:t> $y; </a:t>
            </a:r>
            <a:r>
              <a:rPr lang="es-ES" sz="2000" dirty="0" smtClean="0">
                <a:solidFill>
                  <a:srgbClr val="00B050"/>
                </a:solidFill>
              </a:rPr>
              <a:t>// outputs 15</a:t>
            </a:r>
            <a:r>
              <a:rPr lang="es-ES" sz="2000" dirty="0" smtClean="0"/>
              <a:t/>
            </a:r>
            <a:br>
              <a:rPr lang="es-ES" sz="2000" dirty="0" smtClean="0"/>
            </a:br>
            <a:r>
              <a:rPr lang="es-ES" sz="2000" dirty="0" smtClean="0">
                <a:solidFill>
                  <a:srgbClr val="FF0000"/>
                </a:solidFill>
              </a:rPr>
              <a:t>?&gt;</a:t>
            </a:r>
            <a:endParaRPr lang="es-ES" sz="2000" dirty="0">
              <a:solidFill>
                <a:srgbClr val="FF0000"/>
              </a:solidFill>
            </a:endParaRPr>
          </a:p>
        </p:txBody>
      </p:sp>
      <p:sp>
        <p:nvSpPr>
          <p:cNvPr id="5" name="Rectangle 4"/>
          <p:cNvSpPr/>
          <p:nvPr/>
        </p:nvSpPr>
        <p:spPr>
          <a:xfrm>
            <a:off x="3048000" y="2764572"/>
            <a:ext cx="5791200" cy="3785652"/>
          </a:xfrm>
          <a:prstGeom prst="rect">
            <a:avLst/>
          </a:prstGeom>
        </p:spPr>
        <p:txBody>
          <a:bodyPr wrap="square">
            <a:spAutoFit/>
          </a:bodyPr>
          <a:lstStyle/>
          <a:p>
            <a:r>
              <a:rPr lang="en-US" sz="2000" b="1" dirty="0" smtClean="0"/>
              <a:t>Example</a:t>
            </a:r>
          </a:p>
          <a:p>
            <a:pPr lvl="1"/>
            <a:r>
              <a:rPr lang="en-US" sz="2000" dirty="0" smtClean="0">
                <a:solidFill>
                  <a:srgbClr val="FF0000"/>
                </a:solidFill>
              </a:rPr>
              <a:t>&lt;?php</a:t>
            </a:r>
            <a:r>
              <a:rPr lang="en-US" sz="2000" dirty="0" smtClean="0"/>
              <a:t/>
            </a:r>
            <a:br>
              <a:rPr lang="en-US" sz="2000" dirty="0" smtClean="0"/>
            </a:br>
            <a:r>
              <a:rPr lang="en-US" sz="2000" dirty="0" smtClean="0"/>
              <a:t>$x = </a:t>
            </a:r>
            <a:r>
              <a:rPr lang="en-US" sz="2000" dirty="0" smtClean="0">
                <a:solidFill>
                  <a:srgbClr val="FF0000"/>
                </a:solidFill>
              </a:rPr>
              <a:t>5</a:t>
            </a:r>
            <a:r>
              <a:rPr lang="en-US" sz="2000" dirty="0" smtClean="0"/>
              <a:t>;</a:t>
            </a:r>
            <a:br>
              <a:rPr lang="en-US" sz="2000" dirty="0" smtClean="0"/>
            </a:br>
            <a:r>
              <a:rPr lang="en-US" sz="2000" dirty="0" smtClean="0"/>
              <a:t>$y = </a:t>
            </a:r>
            <a:r>
              <a:rPr lang="en-US" sz="2000" dirty="0" smtClean="0">
                <a:solidFill>
                  <a:srgbClr val="FF0000"/>
                </a:solidFill>
              </a:rPr>
              <a:t>10</a:t>
            </a:r>
            <a:r>
              <a:rPr lang="en-US" sz="2000" dirty="0" smtClean="0"/>
              <a:t>;</a:t>
            </a:r>
            <a:br>
              <a:rPr lang="en-US" sz="2000" dirty="0" smtClean="0"/>
            </a:br>
            <a:r>
              <a:rPr lang="en-US" sz="2000" dirty="0" smtClean="0"/>
              <a:t/>
            </a:r>
            <a:br>
              <a:rPr lang="en-US" sz="2000" dirty="0" smtClean="0"/>
            </a:br>
            <a:r>
              <a:rPr lang="en-US" sz="2000" dirty="0" smtClean="0">
                <a:solidFill>
                  <a:srgbClr val="0070C0"/>
                </a:solidFill>
              </a:rPr>
              <a:t>function</a:t>
            </a:r>
            <a:r>
              <a:rPr lang="en-US" sz="2000" dirty="0" smtClean="0"/>
              <a:t> myTest() {</a:t>
            </a:r>
            <a:br>
              <a:rPr lang="en-US" sz="2000" dirty="0" smtClean="0"/>
            </a:br>
            <a:r>
              <a:rPr lang="en-US" sz="2000" dirty="0" smtClean="0"/>
              <a:t>   </a:t>
            </a:r>
            <a:r>
              <a:rPr lang="en-US" sz="2000" dirty="0" smtClean="0">
                <a:solidFill>
                  <a:schemeClr val="accent6">
                    <a:lumMod val="75000"/>
                  </a:schemeClr>
                </a:solidFill>
              </a:rPr>
              <a:t> $GLOBALS</a:t>
            </a:r>
            <a:r>
              <a:rPr lang="en-US" sz="2000" dirty="0" smtClean="0"/>
              <a:t>[</a:t>
            </a:r>
            <a:r>
              <a:rPr lang="en-US" sz="2000" dirty="0" smtClean="0">
                <a:solidFill>
                  <a:srgbClr val="C00000"/>
                </a:solidFill>
              </a:rPr>
              <a:t>'y'</a:t>
            </a:r>
            <a:r>
              <a:rPr lang="en-US" sz="2000" dirty="0" smtClean="0"/>
              <a:t>] =</a:t>
            </a:r>
            <a:r>
              <a:rPr lang="en-US" sz="2000" dirty="0" smtClean="0">
                <a:solidFill>
                  <a:schemeClr val="accent6">
                    <a:lumMod val="75000"/>
                  </a:schemeClr>
                </a:solidFill>
              </a:rPr>
              <a:t> $GLOBALS</a:t>
            </a:r>
            <a:r>
              <a:rPr lang="en-US" sz="2000" dirty="0" smtClean="0"/>
              <a:t>[</a:t>
            </a:r>
            <a:r>
              <a:rPr lang="en-US" sz="2000" dirty="0" smtClean="0">
                <a:solidFill>
                  <a:srgbClr val="C00000"/>
                </a:solidFill>
              </a:rPr>
              <a:t>'x'</a:t>
            </a:r>
            <a:r>
              <a:rPr lang="en-US" sz="2000" dirty="0" smtClean="0"/>
              <a:t>] + </a:t>
            </a:r>
            <a:r>
              <a:rPr lang="en-US" sz="2000" dirty="0" smtClean="0">
                <a:solidFill>
                  <a:schemeClr val="accent6">
                    <a:lumMod val="75000"/>
                  </a:schemeClr>
                </a:solidFill>
              </a:rPr>
              <a:t>$GLOBALS</a:t>
            </a:r>
            <a:r>
              <a:rPr lang="en-US" sz="2000" dirty="0" smtClean="0"/>
              <a:t>[</a:t>
            </a:r>
            <a:r>
              <a:rPr lang="en-US" sz="2000" dirty="0" smtClean="0">
                <a:solidFill>
                  <a:srgbClr val="C00000"/>
                </a:solidFill>
              </a:rPr>
              <a:t>'y'</a:t>
            </a:r>
            <a:r>
              <a:rPr lang="en-US" sz="2000" dirty="0" smtClean="0"/>
              <a:t>];</a:t>
            </a:r>
            <a:br>
              <a:rPr lang="en-US" sz="2000" dirty="0" smtClean="0"/>
            </a:br>
            <a:r>
              <a:rPr lang="en-US" sz="2000" dirty="0" smtClean="0"/>
              <a:t>} </a:t>
            </a:r>
            <a:br>
              <a:rPr lang="en-US" sz="2000" dirty="0" smtClean="0"/>
            </a:br>
            <a:r>
              <a:rPr lang="en-US" sz="2000" dirty="0" smtClean="0"/>
              <a:t/>
            </a:r>
            <a:br>
              <a:rPr lang="en-US" sz="2000" dirty="0" smtClean="0"/>
            </a:br>
            <a:r>
              <a:rPr lang="en-US" sz="2000" dirty="0" smtClean="0"/>
              <a:t>myTest();</a:t>
            </a:r>
            <a:br>
              <a:rPr lang="en-US" sz="2000" dirty="0" smtClean="0"/>
            </a:br>
            <a:r>
              <a:rPr lang="en-US" sz="2000" dirty="0" smtClean="0">
                <a:solidFill>
                  <a:srgbClr val="0070C0"/>
                </a:solidFill>
              </a:rPr>
              <a:t>echo</a:t>
            </a:r>
            <a:r>
              <a:rPr lang="en-US" sz="2000" dirty="0" smtClean="0"/>
              <a:t> $y;</a:t>
            </a:r>
            <a:r>
              <a:rPr lang="en-US" sz="2000" dirty="0" smtClean="0">
                <a:solidFill>
                  <a:srgbClr val="00B050"/>
                </a:solidFill>
              </a:rPr>
              <a:t> // outputs 15</a:t>
            </a:r>
            <a:r>
              <a:rPr lang="en-US" sz="2000" dirty="0" smtClean="0"/>
              <a:t/>
            </a:r>
            <a:br>
              <a:rPr lang="en-US" sz="2000" dirty="0" smtClean="0"/>
            </a:br>
            <a:r>
              <a:rPr lang="en-US" sz="2000" dirty="0" smtClean="0">
                <a:solidFill>
                  <a:srgbClr val="FF0000"/>
                </a:solidFill>
              </a:rPr>
              <a:t>?&gt;</a:t>
            </a:r>
            <a:endParaRPr lang="en-US" sz="2000" dirty="0">
              <a:solidFill>
                <a:srgbClr val="FF0000"/>
              </a:solidFill>
            </a:endParaRPr>
          </a:p>
        </p:txBody>
      </p:sp>
      <p:sp>
        <p:nvSpPr>
          <p:cNvPr id="1025" name="Rectangle 1"/>
          <p:cNvSpPr>
            <a:spLocks noChangeArrowheads="1"/>
          </p:cNvSpPr>
          <p:nvPr/>
        </p:nvSpPr>
        <p:spPr bwMode="auto">
          <a:xfrm>
            <a:off x="3352800" y="1068288"/>
            <a:ext cx="57912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PHP also stores all global variables in an array called </a:t>
            </a:r>
            <a:r>
              <a:rPr kumimoji="0" lang="en-US" sz="2000" b="0" i="0" u="none" strike="noStrike" cap="none" normalizeH="0" baseline="0" dirty="0" smtClean="0">
                <a:ln>
                  <a:noFill/>
                </a:ln>
                <a:solidFill>
                  <a:srgbClr val="DC143C"/>
                </a:solidFill>
                <a:effectLst/>
                <a:cs typeface="Consolas" pitchFamily="49" charset="0"/>
              </a:rPr>
              <a:t>$GLOBALS[</a:t>
            </a:r>
            <a:r>
              <a:rPr kumimoji="0" lang="en-US" sz="2000" b="0" i="1" u="none" strike="noStrike" cap="none" normalizeH="0" baseline="0" dirty="0" smtClean="0">
                <a:ln>
                  <a:noFill/>
                </a:ln>
                <a:solidFill>
                  <a:srgbClr val="DC143C"/>
                </a:solidFill>
                <a:effectLst/>
                <a:cs typeface="Consolas" pitchFamily="49" charset="0"/>
              </a:rPr>
              <a:t>index</a:t>
            </a:r>
            <a:r>
              <a:rPr kumimoji="0" lang="en-US" sz="2000" b="0" i="0" u="none" strike="noStrike" cap="none" normalizeH="0" baseline="0" dirty="0" smtClean="0">
                <a:ln>
                  <a:noFill/>
                </a:ln>
                <a:solidFill>
                  <a:srgbClr val="DC143C"/>
                </a:solidFill>
                <a:effectLst/>
                <a:cs typeface="Consolas" pitchFamily="49" charset="0"/>
              </a:rPr>
              <a:t>]</a:t>
            </a:r>
            <a:r>
              <a:rPr kumimoji="0" lang="en-US" sz="2000" b="0" i="0" u="none" strike="noStrike" cap="none" normalizeH="0" baseline="0" dirty="0" smtClean="0">
                <a:ln>
                  <a:noFill/>
                </a:ln>
                <a:solidFill>
                  <a:srgbClr val="000000"/>
                </a:solidFill>
                <a:effectLst/>
                <a:cs typeface="Arial" pitchFamily="34" charset="0"/>
              </a:rPr>
              <a:t>. The </a:t>
            </a:r>
            <a:r>
              <a:rPr kumimoji="0" lang="en-US" sz="2000" b="0" i="1" u="none" strike="noStrike" cap="none" normalizeH="0" baseline="0" dirty="0" smtClean="0">
                <a:ln>
                  <a:noFill/>
                </a:ln>
                <a:solidFill>
                  <a:srgbClr val="DC143C"/>
                </a:solidFill>
                <a:effectLst/>
                <a:cs typeface="Consolas" pitchFamily="49" charset="0"/>
              </a:rPr>
              <a:t>index</a:t>
            </a:r>
            <a:r>
              <a:rPr kumimoji="0" lang="en-US" sz="2000" b="0" i="0" u="none" strike="noStrike" cap="none" normalizeH="0" baseline="0" dirty="0" smtClean="0">
                <a:ln>
                  <a:noFill/>
                </a:ln>
                <a:solidFill>
                  <a:srgbClr val="000000"/>
                </a:solidFill>
                <a:effectLst/>
                <a:cs typeface="Arial" pitchFamily="34" charset="0"/>
              </a:rPr>
              <a:t> holds the name of the variable. This array is also accessible from within functions and can be used to update global variables directly.</a:t>
            </a:r>
            <a:r>
              <a:rPr kumimoji="0" lang="en-US" sz="2000" b="0" i="0" u="none" strike="noStrike" cap="none" normalizeH="0" baseline="0" dirty="0" smtClean="0">
                <a:ln>
                  <a:noFill/>
                </a:ln>
                <a:solidFill>
                  <a:schemeClr val="tx1"/>
                </a:solidFill>
                <a:effectLst/>
                <a:cs typeface="Arial" pitchFamily="34"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PHP The static Keyword</a:t>
            </a:r>
            <a:endParaRPr lang="en-US" dirty="0"/>
          </a:p>
        </p:txBody>
      </p:sp>
      <p:sp>
        <p:nvSpPr>
          <p:cNvPr id="36865" name="Rectangle 1"/>
          <p:cNvSpPr>
            <a:spLocks noChangeArrowheads="1"/>
          </p:cNvSpPr>
          <p:nvPr/>
        </p:nvSpPr>
        <p:spPr bwMode="auto">
          <a:xfrm>
            <a:off x="228600" y="942946"/>
            <a:ext cx="86868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Normally, when a function is completed/executed, all of its variables are deleted. However, sometimes we want a local variable NOT to be deleted. We need it for a further job. To do this, use the </a:t>
            </a:r>
            <a:r>
              <a:rPr kumimoji="0" lang="en-US" sz="2000" b="0" i="0" u="none" strike="noStrike" cap="none" normalizeH="0" baseline="0" dirty="0" smtClean="0">
                <a:ln>
                  <a:noFill/>
                </a:ln>
                <a:solidFill>
                  <a:srgbClr val="DC143C"/>
                </a:solidFill>
                <a:effectLst/>
                <a:cs typeface="Consolas" pitchFamily="49" charset="0"/>
              </a:rPr>
              <a:t>static</a:t>
            </a:r>
            <a:r>
              <a:rPr kumimoji="0" lang="en-US" sz="2000" b="0" i="0" u="none" strike="noStrike" cap="none" normalizeH="0" baseline="0" dirty="0" smtClean="0">
                <a:ln>
                  <a:noFill/>
                </a:ln>
                <a:solidFill>
                  <a:srgbClr val="000000"/>
                </a:solidFill>
                <a:effectLst/>
                <a:cs typeface="Arial" pitchFamily="34" charset="0"/>
              </a:rPr>
              <a:t> keyword when you first declare the variable:</a:t>
            </a:r>
            <a:endParaRPr kumimoji="0" lang="en-US" sz="2000" b="0" i="0" u="none" strike="noStrike" cap="none" normalizeH="0" baseline="0" dirty="0" smtClean="0">
              <a:ln>
                <a:noFill/>
              </a:ln>
              <a:solidFill>
                <a:schemeClr val="tx1"/>
              </a:solidFill>
              <a:effectLst/>
              <a:cs typeface="Arial" pitchFamily="34" charset="0"/>
            </a:endParaRPr>
          </a:p>
        </p:txBody>
      </p:sp>
      <p:sp>
        <p:nvSpPr>
          <p:cNvPr id="5" name="Rectangle 4"/>
          <p:cNvSpPr/>
          <p:nvPr/>
        </p:nvSpPr>
        <p:spPr>
          <a:xfrm>
            <a:off x="381000" y="2057400"/>
            <a:ext cx="4572000" cy="3785652"/>
          </a:xfrm>
          <a:prstGeom prst="rect">
            <a:avLst/>
          </a:prstGeom>
        </p:spPr>
        <p:txBody>
          <a:bodyPr>
            <a:spAutoFit/>
          </a:bodyPr>
          <a:lstStyle/>
          <a:p>
            <a:r>
              <a:rPr lang="en-US" sz="2000" b="1" dirty="0" smtClean="0"/>
              <a:t>Example</a:t>
            </a:r>
          </a:p>
          <a:p>
            <a:r>
              <a:rPr lang="en-US" sz="2000" dirty="0" smtClean="0">
                <a:solidFill>
                  <a:srgbClr val="FF0000"/>
                </a:solidFill>
              </a:rPr>
              <a:t>&lt;?php</a:t>
            </a:r>
            <a:r>
              <a:rPr lang="en-US" sz="2000" dirty="0" smtClean="0"/>
              <a:t/>
            </a:r>
            <a:br>
              <a:rPr lang="en-US" sz="2000" dirty="0" smtClean="0"/>
            </a:br>
            <a:r>
              <a:rPr lang="en-US" sz="2000" dirty="0" smtClean="0">
                <a:solidFill>
                  <a:srgbClr val="0070C0"/>
                </a:solidFill>
              </a:rPr>
              <a:t>function</a:t>
            </a:r>
            <a:r>
              <a:rPr lang="en-US" sz="2000" dirty="0" smtClean="0"/>
              <a:t> myTest() {</a:t>
            </a:r>
            <a:br>
              <a:rPr lang="en-US" sz="2000" dirty="0" smtClean="0"/>
            </a:br>
            <a:r>
              <a:rPr lang="en-US" sz="2000" dirty="0" smtClean="0"/>
              <a:t>  </a:t>
            </a:r>
            <a:r>
              <a:rPr lang="en-US" sz="2000" dirty="0" smtClean="0">
                <a:solidFill>
                  <a:srgbClr val="0070C0"/>
                </a:solidFill>
              </a:rPr>
              <a:t>  static</a:t>
            </a:r>
            <a:r>
              <a:rPr lang="en-US" sz="2000" dirty="0" smtClean="0"/>
              <a:t> $x = </a:t>
            </a:r>
            <a:r>
              <a:rPr lang="en-US" sz="2000" dirty="0" smtClean="0">
                <a:solidFill>
                  <a:srgbClr val="FF0000"/>
                </a:solidFill>
              </a:rPr>
              <a:t>0</a:t>
            </a:r>
            <a:r>
              <a:rPr lang="en-US" sz="2000" dirty="0" smtClean="0"/>
              <a:t>;</a:t>
            </a:r>
            <a:br>
              <a:rPr lang="en-US" sz="2000" dirty="0" smtClean="0"/>
            </a:br>
            <a:r>
              <a:rPr lang="en-US" sz="2000" dirty="0" smtClean="0"/>
              <a:t>    </a:t>
            </a:r>
            <a:r>
              <a:rPr lang="en-US" sz="2000" dirty="0" smtClean="0">
                <a:solidFill>
                  <a:srgbClr val="0070C0"/>
                </a:solidFill>
              </a:rPr>
              <a:t>echo</a:t>
            </a:r>
            <a:r>
              <a:rPr lang="en-US" sz="2000" dirty="0" smtClean="0"/>
              <a:t> $x;</a:t>
            </a:r>
            <a:br>
              <a:rPr lang="en-US" sz="2000" dirty="0" smtClean="0"/>
            </a:br>
            <a:r>
              <a:rPr lang="en-US" sz="2000" dirty="0" smtClean="0"/>
              <a:t>    $x++;</a:t>
            </a:r>
            <a:br>
              <a:rPr lang="en-US" sz="2000" dirty="0" smtClean="0"/>
            </a:br>
            <a:r>
              <a:rPr lang="en-US" sz="2000" dirty="0" smtClean="0"/>
              <a:t>}</a:t>
            </a:r>
            <a:br>
              <a:rPr lang="en-US" sz="2000" dirty="0" smtClean="0"/>
            </a:br>
            <a:r>
              <a:rPr lang="en-US" sz="2000" dirty="0" smtClean="0"/>
              <a:t/>
            </a:r>
            <a:br>
              <a:rPr lang="en-US" sz="2000" dirty="0" smtClean="0"/>
            </a:br>
            <a:r>
              <a:rPr lang="en-US" sz="2000" dirty="0" smtClean="0"/>
              <a:t>myTest();</a:t>
            </a:r>
            <a:br>
              <a:rPr lang="en-US" sz="2000" dirty="0" smtClean="0"/>
            </a:br>
            <a:r>
              <a:rPr lang="en-US" sz="2000" dirty="0" smtClean="0"/>
              <a:t>myTest();</a:t>
            </a:r>
            <a:br>
              <a:rPr lang="en-US" sz="2000" dirty="0" smtClean="0"/>
            </a:br>
            <a:r>
              <a:rPr lang="en-US" sz="2000" dirty="0" smtClean="0"/>
              <a:t>myTest();</a:t>
            </a:r>
            <a:br>
              <a:rPr lang="en-US" sz="2000" dirty="0" smtClean="0"/>
            </a:br>
            <a:r>
              <a:rPr lang="en-US" sz="2000" dirty="0" smtClean="0">
                <a:solidFill>
                  <a:srgbClr val="FF0000"/>
                </a:solidFill>
              </a:rPr>
              <a:t>?&gt;</a:t>
            </a:r>
            <a:endParaRPr lang="en-US" sz="2000" dirty="0">
              <a:solidFill>
                <a:srgbClr val="FF0000"/>
              </a:solidFill>
            </a:endParaRPr>
          </a:p>
        </p:txBody>
      </p:sp>
      <p:sp>
        <p:nvSpPr>
          <p:cNvPr id="6" name="Rectangle 5"/>
          <p:cNvSpPr/>
          <p:nvPr/>
        </p:nvSpPr>
        <p:spPr>
          <a:xfrm>
            <a:off x="4876800" y="2819400"/>
            <a:ext cx="990600"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smtClean="0"/>
              <a:t>0</a:t>
            </a:r>
            <a:br>
              <a:rPr lang="en-US" sz="2000" b="1" dirty="0" smtClean="0"/>
            </a:br>
            <a:r>
              <a:rPr lang="en-US" sz="2000" b="1" dirty="0" smtClean="0"/>
              <a:t>1</a:t>
            </a:r>
            <a:br>
              <a:rPr lang="en-US" sz="2000" b="1" dirty="0" smtClean="0"/>
            </a:br>
            <a:r>
              <a:rPr lang="en-US" sz="2000" b="1" dirty="0" smtClean="0"/>
              <a:t>2</a:t>
            </a:r>
            <a:endParaRPr lang="en-US" sz="2000" b="1" dirty="0"/>
          </a:p>
        </p:txBody>
      </p:sp>
      <p:sp>
        <p:nvSpPr>
          <p:cNvPr id="7" name="Rectangle 6"/>
          <p:cNvSpPr/>
          <p:nvPr/>
        </p:nvSpPr>
        <p:spPr>
          <a:xfrm>
            <a:off x="2057400" y="4953000"/>
            <a:ext cx="6705600" cy="1631216"/>
          </a:xfrm>
          <a:prstGeom prst="rect">
            <a:avLst/>
          </a:prstGeom>
        </p:spPr>
        <p:txBody>
          <a:bodyPr wrap="square">
            <a:spAutoFit/>
          </a:bodyPr>
          <a:lstStyle/>
          <a:p>
            <a:pPr algn="just"/>
            <a:r>
              <a:rPr lang="en-US" sz="2000" dirty="0" smtClean="0"/>
              <a:t>Then, each time the function is called, that variable will still have the information it contained from the last time the function was called.</a:t>
            </a:r>
          </a:p>
          <a:p>
            <a:pPr algn="just"/>
            <a:endParaRPr lang="en-US" sz="2000" dirty="0" smtClean="0"/>
          </a:p>
          <a:p>
            <a:pPr algn="just"/>
            <a:r>
              <a:rPr lang="en-US" sz="2000" b="1" dirty="0" smtClean="0"/>
              <a:t>Note:</a:t>
            </a:r>
            <a:r>
              <a:rPr lang="en-US" sz="2000" dirty="0" smtClean="0"/>
              <a:t> The variable is still local to the function.</a:t>
            </a: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echo and print Statements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With PHP, echo and print are more or less the same. They are both used to output data to the screen.</a:t>
            </a:r>
          </a:p>
          <a:p>
            <a:r>
              <a:rPr lang="en-US" dirty="0" smtClean="0"/>
              <a:t>The differences are small: </a:t>
            </a:r>
          </a:p>
          <a:p>
            <a:pPr lvl="1"/>
            <a:r>
              <a:rPr lang="en-US" dirty="0" smtClean="0"/>
              <a:t>echo has no return value while print has a return value of 1 so it can be used in expressions. </a:t>
            </a:r>
          </a:p>
          <a:p>
            <a:pPr lvl="1"/>
            <a:r>
              <a:rPr lang="en-US" dirty="0" smtClean="0"/>
              <a:t>echo can take multiple parameters (although such usage is rare) while print can take one argument.</a:t>
            </a:r>
          </a:p>
          <a:p>
            <a:pPr lvl="1"/>
            <a:r>
              <a:rPr lang="en-US" dirty="0" smtClean="0"/>
              <a:t>echo is marginally faster than print.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PHP Data Types</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pPr algn="just"/>
            <a:r>
              <a:rPr lang="en-US" dirty="0" smtClean="0"/>
              <a:t>Variables can store data of different types, and different data types can do different things.</a:t>
            </a:r>
          </a:p>
          <a:p>
            <a:pPr algn="just"/>
            <a:r>
              <a:rPr lang="en-US" dirty="0" smtClean="0"/>
              <a:t>PHP supports the following data types:</a:t>
            </a:r>
          </a:p>
          <a:p>
            <a:pPr lvl="1" algn="just"/>
            <a:r>
              <a:rPr lang="en-US" dirty="0" smtClean="0"/>
              <a:t>String</a:t>
            </a:r>
          </a:p>
          <a:p>
            <a:pPr lvl="1" algn="just"/>
            <a:r>
              <a:rPr lang="en-US" dirty="0" smtClean="0"/>
              <a:t>Integer</a:t>
            </a:r>
          </a:p>
          <a:p>
            <a:pPr lvl="1" algn="just"/>
            <a:r>
              <a:rPr lang="en-US" dirty="0" smtClean="0"/>
              <a:t>Float (floating point numbers - also called double)</a:t>
            </a:r>
          </a:p>
          <a:p>
            <a:pPr lvl="1" algn="just"/>
            <a:r>
              <a:rPr lang="en-US" dirty="0" smtClean="0"/>
              <a:t>Boolean</a:t>
            </a:r>
          </a:p>
          <a:p>
            <a:pPr lvl="1" algn="just"/>
            <a:r>
              <a:rPr lang="en-US" dirty="0" smtClean="0"/>
              <a:t>Array</a:t>
            </a:r>
          </a:p>
          <a:p>
            <a:pPr lvl="1" algn="just"/>
            <a:r>
              <a:rPr lang="en-US" dirty="0" smtClean="0"/>
              <a:t>Object</a:t>
            </a:r>
          </a:p>
          <a:p>
            <a:pPr lvl="1" algn="just"/>
            <a:r>
              <a:rPr lang="en-US" dirty="0" smtClean="0"/>
              <a:t>NULL</a:t>
            </a:r>
          </a:p>
          <a:p>
            <a:pPr lvl="1" algn="just"/>
            <a:r>
              <a:rPr lang="en-US" dirty="0" smtClean="0"/>
              <a:t>Resource</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5139869"/>
          </a:xfrm>
          <a:prstGeom prst="rect">
            <a:avLst/>
          </a:prstGeom>
        </p:spPr>
        <p:txBody>
          <a:bodyPr wrap="square">
            <a:spAutoFit/>
          </a:bodyPr>
          <a:lstStyle/>
          <a:p>
            <a:r>
              <a:rPr lang="en-US" sz="2400" b="1" dirty="0" smtClean="0"/>
              <a:t>PHP String</a:t>
            </a:r>
          </a:p>
          <a:p>
            <a:endParaRPr lang="en-US" sz="2400" dirty="0" smtClean="0"/>
          </a:p>
          <a:p>
            <a:r>
              <a:rPr lang="en-US" sz="2000" dirty="0" smtClean="0"/>
              <a:t>A string is a sequence of characters, like "Hello world!". </a:t>
            </a:r>
          </a:p>
          <a:p>
            <a:r>
              <a:rPr lang="en-US" sz="2000" dirty="0" smtClean="0"/>
              <a:t>A string can be any text inside quotes. </a:t>
            </a:r>
          </a:p>
          <a:p>
            <a:r>
              <a:rPr lang="en-US" sz="2000" dirty="0" smtClean="0"/>
              <a:t>You can use single or double quotes:</a:t>
            </a:r>
          </a:p>
          <a:p>
            <a:endParaRPr lang="en-US" sz="2000" b="1" dirty="0" smtClean="0"/>
          </a:p>
          <a:p>
            <a:r>
              <a:rPr lang="en-US" sz="2000" b="1" dirty="0" smtClean="0"/>
              <a:t>   Example</a:t>
            </a:r>
          </a:p>
          <a:p>
            <a:endParaRPr lang="en-US" sz="2000" b="1" dirty="0" smtClean="0"/>
          </a:p>
          <a:p>
            <a:pPr lvl="1"/>
            <a:r>
              <a:rPr lang="en-US" sz="2000" b="1" dirty="0" smtClean="0">
                <a:solidFill>
                  <a:srgbClr val="C00000"/>
                </a:solidFill>
              </a:rPr>
              <a:t>&lt;?php </a:t>
            </a:r>
            <a:br>
              <a:rPr lang="en-US" sz="2000" b="1" dirty="0" smtClean="0">
                <a:solidFill>
                  <a:srgbClr val="C00000"/>
                </a:solidFill>
              </a:rPr>
            </a:br>
            <a:r>
              <a:rPr lang="en-US" sz="2000" b="1" dirty="0" smtClean="0">
                <a:solidFill>
                  <a:srgbClr val="C00000"/>
                </a:solidFill>
              </a:rPr>
              <a:t>$x = "Hello world!";</a:t>
            </a:r>
            <a:br>
              <a:rPr lang="en-US" sz="2000" b="1" dirty="0" smtClean="0">
                <a:solidFill>
                  <a:srgbClr val="C00000"/>
                </a:solidFill>
              </a:rPr>
            </a:br>
            <a:r>
              <a:rPr lang="en-US" sz="2000" b="1" dirty="0" smtClean="0">
                <a:solidFill>
                  <a:srgbClr val="C00000"/>
                </a:solidFill>
              </a:rPr>
              <a:t>$y = 'Hello world!';</a:t>
            </a:r>
            <a:br>
              <a:rPr lang="en-US" sz="2000" b="1" dirty="0" smtClean="0">
                <a:solidFill>
                  <a:srgbClr val="C00000"/>
                </a:solidFill>
              </a:rPr>
            </a:br>
            <a:r>
              <a:rPr lang="en-US" sz="2000" b="1" dirty="0" smtClean="0">
                <a:solidFill>
                  <a:srgbClr val="C00000"/>
                </a:solidFill>
              </a:rPr>
              <a:t/>
            </a:r>
            <a:br>
              <a:rPr lang="en-US" sz="2000" b="1" dirty="0" smtClean="0">
                <a:solidFill>
                  <a:srgbClr val="C00000"/>
                </a:solidFill>
              </a:rPr>
            </a:br>
            <a:r>
              <a:rPr lang="en-US" sz="2000" b="1" dirty="0" smtClean="0">
                <a:solidFill>
                  <a:srgbClr val="C00000"/>
                </a:solidFill>
              </a:rPr>
              <a:t>echo $x;</a:t>
            </a:r>
            <a:br>
              <a:rPr lang="en-US" sz="2000" b="1" dirty="0" smtClean="0">
                <a:solidFill>
                  <a:srgbClr val="C00000"/>
                </a:solidFill>
              </a:rPr>
            </a:br>
            <a:r>
              <a:rPr lang="en-US" sz="2000" b="1" dirty="0" smtClean="0">
                <a:solidFill>
                  <a:srgbClr val="C00000"/>
                </a:solidFill>
              </a:rPr>
              <a:t>echo "&lt;br&gt;"; </a:t>
            </a:r>
            <a:br>
              <a:rPr lang="en-US" sz="2000" b="1" dirty="0" smtClean="0">
                <a:solidFill>
                  <a:srgbClr val="C00000"/>
                </a:solidFill>
              </a:rPr>
            </a:br>
            <a:r>
              <a:rPr lang="en-US" sz="2000" b="1" dirty="0" smtClean="0">
                <a:solidFill>
                  <a:srgbClr val="C00000"/>
                </a:solidFill>
              </a:rPr>
              <a:t>echo $y;</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3" name="Rectangle 2"/>
          <p:cNvSpPr/>
          <p:nvPr/>
        </p:nvSpPr>
        <p:spPr>
          <a:xfrm>
            <a:off x="5410200" y="4572000"/>
            <a:ext cx="17526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smtClean="0"/>
              <a:t>Hello world!</a:t>
            </a:r>
            <a:br>
              <a:rPr lang="en-US" sz="2000" b="1" dirty="0" smtClean="0"/>
            </a:br>
            <a:r>
              <a:rPr lang="en-US" sz="2000" b="1" dirty="0" smtClean="0"/>
              <a:t>Hello world!</a:t>
            </a:r>
            <a:endParaRPr lang="en-US" sz="20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309420"/>
          </a:xfrm>
          <a:prstGeom prst="rect">
            <a:avLst/>
          </a:prstGeom>
        </p:spPr>
        <p:txBody>
          <a:bodyPr wrap="square">
            <a:spAutoFit/>
          </a:bodyPr>
          <a:lstStyle/>
          <a:p>
            <a:r>
              <a:rPr lang="en-US" sz="2400" b="1" dirty="0" smtClean="0"/>
              <a:t>PHP Integer</a:t>
            </a:r>
          </a:p>
          <a:p>
            <a:endParaRPr lang="en-US" sz="2000" dirty="0" smtClean="0"/>
          </a:p>
          <a:p>
            <a:r>
              <a:rPr lang="en-US" sz="2000" dirty="0" smtClean="0"/>
              <a:t>An integer data type is a non-decimal number between -2,147,483,648 and 2,147,483,647.</a:t>
            </a:r>
          </a:p>
          <a:p>
            <a:endParaRPr lang="en-US" sz="2000" dirty="0" smtClean="0"/>
          </a:p>
          <a:p>
            <a:r>
              <a:rPr lang="en-US" sz="2000" b="1" dirty="0" smtClean="0"/>
              <a:t>Rules for integers:</a:t>
            </a:r>
          </a:p>
          <a:p>
            <a:pPr lvl="1">
              <a:buFont typeface="Wingdings" pitchFamily="2" charset="2"/>
              <a:buChar char="ü"/>
            </a:pPr>
            <a:r>
              <a:rPr lang="en-US" sz="2000" dirty="0" smtClean="0"/>
              <a:t>An integer must have at least one digit</a:t>
            </a:r>
          </a:p>
          <a:p>
            <a:pPr lvl="1">
              <a:buFont typeface="Wingdings" pitchFamily="2" charset="2"/>
              <a:buChar char="ü"/>
            </a:pPr>
            <a:r>
              <a:rPr lang="en-US" sz="2000" dirty="0" smtClean="0"/>
              <a:t>An integer must not have a decimal point</a:t>
            </a:r>
          </a:p>
          <a:p>
            <a:pPr lvl="1">
              <a:buFont typeface="Wingdings" pitchFamily="2" charset="2"/>
              <a:buChar char="ü"/>
            </a:pPr>
            <a:r>
              <a:rPr lang="en-US" sz="2000" dirty="0" smtClean="0"/>
              <a:t>An integer can be either positive or negative</a:t>
            </a:r>
          </a:p>
          <a:p>
            <a:pPr lvl="1">
              <a:buFont typeface="Wingdings" pitchFamily="2" charset="2"/>
              <a:buChar char="ü"/>
            </a:pPr>
            <a:r>
              <a:rPr lang="en-US" sz="2000" dirty="0" smtClean="0"/>
              <a:t>Integers can be specified in: decimal (base 10), hexadecimal (base 16), octal (base 8), or binary (base 2) notation</a:t>
            </a:r>
          </a:p>
          <a:p>
            <a:pPr lvl="1">
              <a:buFont typeface="Wingdings" pitchFamily="2" charset="2"/>
              <a:buChar char="ü"/>
            </a:pPr>
            <a:endParaRPr lang="en-US" sz="2000" dirty="0" smtClean="0"/>
          </a:p>
          <a:p>
            <a:r>
              <a:rPr lang="en-US" sz="2000" dirty="0" smtClean="0"/>
              <a:t>In the following example $x is an integer. The PHP var_dump() function returns the data type and value:</a:t>
            </a:r>
          </a:p>
          <a:p>
            <a:endParaRPr lang="en-US" sz="2000" b="1" dirty="0" smtClean="0"/>
          </a:p>
          <a:p>
            <a:r>
              <a:rPr lang="en-US" sz="2000" b="1" dirty="0" smtClean="0"/>
              <a:t>Example</a:t>
            </a:r>
          </a:p>
          <a:p>
            <a:pPr lvl="1"/>
            <a:r>
              <a:rPr lang="en-US" sz="2000" b="1" dirty="0" smtClean="0">
                <a:solidFill>
                  <a:srgbClr val="C00000"/>
                </a:solidFill>
              </a:rPr>
              <a:t>&lt;?php </a:t>
            </a:r>
            <a:br>
              <a:rPr lang="en-US" sz="2000" b="1" dirty="0" smtClean="0">
                <a:solidFill>
                  <a:srgbClr val="C00000"/>
                </a:solidFill>
              </a:rPr>
            </a:br>
            <a:r>
              <a:rPr lang="en-US" sz="2000" b="1" dirty="0" smtClean="0">
                <a:solidFill>
                  <a:srgbClr val="C00000"/>
                </a:solidFill>
              </a:rPr>
              <a:t>$x = 5985;</a:t>
            </a:r>
            <a:br>
              <a:rPr lang="en-US" sz="2000" b="1" dirty="0" smtClean="0">
                <a:solidFill>
                  <a:srgbClr val="C00000"/>
                </a:solidFill>
              </a:rPr>
            </a:br>
            <a:r>
              <a:rPr lang="en-US" sz="2000" b="1" dirty="0" smtClean="0">
                <a:solidFill>
                  <a:srgbClr val="C00000"/>
                </a:solidFill>
              </a:rPr>
              <a:t>var_dump($x);</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3" name="Rectangle 2"/>
          <p:cNvSpPr/>
          <p:nvPr/>
        </p:nvSpPr>
        <p:spPr>
          <a:xfrm>
            <a:off x="5029200" y="5486400"/>
            <a:ext cx="1150508"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int(5985)</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Origin of PHP</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gn="just"/>
            <a:r>
              <a:rPr lang="en-US" sz="2400" dirty="0" smtClean="0"/>
              <a:t>The</a:t>
            </a:r>
            <a:r>
              <a:rPr lang="en-US" sz="2400" b="1" dirty="0" smtClean="0"/>
              <a:t> </a:t>
            </a:r>
            <a:r>
              <a:rPr lang="en-US" sz="2400" b="1" dirty="0"/>
              <a:t>Hypertext Preprocessor (PHP)</a:t>
            </a:r>
            <a:r>
              <a:rPr lang="en-US" sz="2400" dirty="0"/>
              <a:t> is a programming language that allows web developers to create dynamic content that interacts with databases. </a:t>
            </a:r>
            <a:endParaRPr lang="en-US" sz="2400" dirty="0" smtClean="0"/>
          </a:p>
          <a:p>
            <a:pPr algn="just"/>
            <a:r>
              <a:rPr lang="en-US" sz="2400" dirty="0" smtClean="0"/>
              <a:t>PHP </a:t>
            </a:r>
            <a:r>
              <a:rPr lang="en-US" sz="2400" dirty="0"/>
              <a:t>is basically used for developing web based software </a:t>
            </a:r>
            <a:r>
              <a:rPr lang="en-US" sz="2400" dirty="0" smtClean="0"/>
              <a:t>applications.</a:t>
            </a:r>
          </a:p>
          <a:p>
            <a:pPr algn="just"/>
            <a:r>
              <a:rPr lang="en-US" sz="2400" dirty="0"/>
              <a:t>PHP is an open-source, interpreted, and object-oriented scripting language that can be executed at the server-side. </a:t>
            </a:r>
            <a:endParaRPr lang="en-US" sz="2400" dirty="0" smtClean="0"/>
          </a:p>
          <a:p>
            <a:pPr algn="just"/>
            <a:r>
              <a:rPr lang="en-US" sz="2400" dirty="0"/>
              <a:t>PHP was created by </a:t>
            </a:r>
            <a:r>
              <a:rPr lang="en-US" sz="2400" b="1" dirty="0"/>
              <a:t>Rasmus Lerdorf in 1994</a:t>
            </a:r>
            <a:r>
              <a:rPr lang="en-US" sz="2400" dirty="0"/>
              <a:t> but appeared in the market in 1995. </a:t>
            </a:r>
            <a:endParaRPr lang="en-US" sz="2400" dirty="0" smtClean="0"/>
          </a:p>
          <a:p>
            <a:pPr algn="just"/>
            <a:r>
              <a:rPr lang="en-US" sz="2400" b="1" dirty="0" smtClean="0"/>
              <a:t>PHP </a:t>
            </a:r>
            <a:r>
              <a:rPr lang="en-US" sz="2400" b="1" dirty="0"/>
              <a:t>7.4.0</a:t>
            </a:r>
            <a:r>
              <a:rPr lang="en-US" sz="2400" dirty="0"/>
              <a:t> is the latest version of PHP, which was released on </a:t>
            </a:r>
            <a:r>
              <a:rPr lang="en-US" sz="2400" b="1" dirty="0"/>
              <a:t>28 November</a:t>
            </a:r>
            <a:r>
              <a:rPr lang="en-US" sz="2400" dirty="0"/>
              <a:t>.</a:t>
            </a:r>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3847207"/>
          </a:xfrm>
          <a:prstGeom prst="rect">
            <a:avLst/>
          </a:prstGeom>
        </p:spPr>
        <p:txBody>
          <a:bodyPr wrap="square">
            <a:spAutoFit/>
          </a:bodyPr>
          <a:lstStyle/>
          <a:p>
            <a:r>
              <a:rPr lang="en-US" sz="2400" b="1" dirty="0" smtClean="0"/>
              <a:t>PHP Float</a:t>
            </a:r>
          </a:p>
          <a:p>
            <a:endParaRPr lang="en-US" sz="2000" b="1" dirty="0" smtClean="0"/>
          </a:p>
          <a:p>
            <a:r>
              <a:rPr lang="en-US" sz="2000" dirty="0" smtClean="0"/>
              <a:t>A float (floating point number) is a number with a decimal point or a number in exponential form.</a:t>
            </a:r>
          </a:p>
          <a:p>
            <a:r>
              <a:rPr lang="en-US" sz="2000" dirty="0" smtClean="0"/>
              <a:t>In the following example $x is a float. The PHP var_dump() function returns the data type and value:</a:t>
            </a:r>
          </a:p>
          <a:p>
            <a:endParaRPr lang="en-US" sz="2000" dirty="0" smtClean="0"/>
          </a:p>
          <a:p>
            <a:r>
              <a:rPr lang="en-US" sz="2000" b="1" dirty="0" smtClean="0"/>
              <a:t>Example</a:t>
            </a:r>
          </a:p>
          <a:p>
            <a:pPr lvl="1"/>
            <a:r>
              <a:rPr lang="en-US" sz="2000" b="1" dirty="0" smtClean="0">
                <a:solidFill>
                  <a:srgbClr val="C00000"/>
                </a:solidFill>
              </a:rPr>
              <a:t>&lt;?php </a:t>
            </a:r>
            <a:br>
              <a:rPr lang="en-US" sz="2000" b="1" dirty="0" smtClean="0">
                <a:solidFill>
                  <a:srgbClr val="C00000"/>
                </a:solidFill>
              </a:rPr>
            </a:br>
            <a:r>
              <a:rPr lang="en-US" sz="2000" b="1" dirty="0" smtClean="0">
                <a:solidFill>
                  <a:srgbClr val="C00000"/>
                </a:solidFill>
              </a:rPr>
              <a:t>$x = 10.365;</a:t>
            </a:r>
            <a:br>
              <a:rPr lang="en-US" sz="2000" b="1" dirty="0" smtClean="0">
                <a:solidFill>
                  <a:srgbClr val="C00000"/>
                </a:solidFill>
              </a:rPr>
            </a:br>
            <a:r>
              <a:rPr lang="en-US" sz="2000" b="1" dirty="0" smtClean="0">
                <a:solidFill>
                  <a:srgbClr val="C00000"/>
                </a:solidFill>
              </a:rPr>
              <a:t>var_dump($x);</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3" name="Rectangle 2"/>
          <p:cNvSpPr/>
          <p:nvPr/>
        </p:nvSpPr>
        <p:spPr>
          <a:xfrm>
            <a:off x="4724400" y="2971800"/>
            <a:ext cx="1557671"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float(10.365)</a:t>
            </a:r>
            <a:endParaRPr lang="en-US" sz="20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3508653"/>
          </a:xfrm>
          <a:prstGeom prst="rect">
            <a:avLst/>
          </a:prstGeom>
        </p:spPr>
        <p:txBody>
          <a:bodyPr wrap="square">
            <a:spAutoFit/>
          </a:bodyPr>
          <a:lstStyle/>
          <a:p>
            <a:r>
              <a:rPr lang="en-US" sz="2400" b="1" dirty="0" smtClean="0"/>
              <a:t>PHP Array</a:t>
            </a:r>
          </a:p>
          <a:p>
            <a:endParaRPr lang="en-US" dirty="0" smtClean="0"/>
          </a:p>
          <a:p>
            <a:r>
              <a:rPr lang="en-US" sz="2000" dirty="0" smtClean="0"/>
              <a:t>An array stores multiple values in one single variable.</a:t>
            </a:r>
          </a:p>
          <a:p>
            <a:r>
              <a:rPr lang="en-US" sz="2000" dirty="0" smtClean="0"/>
              <a:t>In the following example $cars is an array. The PHP var_dump() function returns the data type and value:</a:t>
            </a:r>
          </a:p>
          <a:p>
            <a:endParaRPr lang="en-US" sz="2000" dirty="0" smtClean="0"/>
          </a:p>
          <a:p>
            <a:r>
              <a:rPr lang="en-US" sz="2000" b="1" dirty="0" smtClean="0"/>
              <a:t>Example</a:t>
            </a:r>
          </a:p>
          <a:p>
            <a:pPr lvl="1"/>
            <a:r>
              <a:rPr lang="en-US" sz="2000" b="1" dirty="0" smtClean="0">
                <a:solidFill>
                  <a:srgbClr val="C00000"/>
                </a:solidFill>
              </a:rPr>
              <a:t>&lt;?php </a:t>
            </a:r>
            <a:br>
              <a:rPr lang="en-US" sz="2000" b="1" dirty="0" smtClean="0">
                <a:solidFill>
                  <a:srgbClr val="C00000"/>
                </a:solidFill>
              </a:rPr>
            </a:br>
            <a:r>
              <a:rPr lang="en-US" sz="2000" b="1" dirty="0" smtClean="0">
                <a:solidFill>
                  <a:srgbClr val="C00000"/>
                </a:solidFill>
              </a:rPr>
              <a:t>$cars = array("Volvo","BMW","Toyota");</a:t>
            </a:r>
            <a:br>
              <a:rPr lang="en-US" sz="2000" b="1" dirty="0" smtClean="0">
                <a:solidFill>
                  <a:srgbClr val="C00000"/>
                </a:solidFill>
              </a:rPr>
            </a:br>
            <a:r>
              <a:rPr lang="en-US" sz="2000" b="1" dirty="0" smtClean="0">
                <a:solidFill>
                  <a:srgbClr val="C00000"/>
                </a:solidFill>
              </a:rPr>
              <a:t>var_dump($cars);</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4" name="Rectangle 3"/>
          <p:cNvSpPr/>
          <p:nvPr/>
        </p:nvSpPr>
        <p:spPr>
          <a:xfrm>
            <a:off x="228600" y="4648200"/>
            <a:ext cx="87630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smtClean="0"/>
              <a:t>array(3) { [0]=&gt; string(5) "Volvo" [1]=&gt; string(3) "BMW" [2]=&gt; string(6) "Toyota" }</a:t>
            </a:r>
            <a:endParaRPr lang="en-US" sz="20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586418"/>
          </a:xfrm>
          <a:prstGeom prst="rect">
            <a:avLst/>
          </a:prstGeom>
        </p:spPr>
        <p:txBody>
          <a:bodyPr wrap="square">
            <a:spAutoFit/>
          </a:bodyPr>
          <a:lstStyle/>
          <a:p>
            <a:r>
              <a:rPr lang="en-US" sz="2400" b="1" dirty="0" smtClean="0"/>
              <a:t>PHP Object</a:t>
            </a:r>
          </a:p>
          <a:p>
            <a:endParaRPr lang="en-US" dirty="0" smtClean="0"/>
          </a:p>
          <a:p>
            <a:r>
              <a:rPr lang="en-US" sz="2000" dirty="0" smtClean="0"/>
              <a:t>An object is a data type which stores data and information on how to process that data. In PHP, an object must be explicitly declared.</a:t>
            </a:r>
          </a:p>
          <a:p>
            <a:r>
              <a:rPr lang="en-US" sz="2000" dirty="0" smtClean="0"/>
              <a:t>First we must declare a class of object. For this, we use the class keyword. A class is a structure that can contain properties and methods:</a:t>
            </a:r>
          </a:p>
          <a:p>
            <a:endParaRPr lang="en-US" sz="2000" dirty="0" smtClean="0"/>
          </a:p>
          <a:p>
            <a:r>
              <a:rPr lang="en-US" sz="2000" b="1" dirty="0" smtClean="0"/>
              <a:t>Example</a:t>
            </a:r>
          </a:p>
          <a:p>
            <a:pPr lvl="1"/>
            <a:r>
              <a:rPr lang="en-US" sz="2000" b="1" dirty="0" smtClean="0">
                <a:solidFill>
                  <a:srgbClr val="C00000"/>
                </a:solidFill>
              </a:rPr>
              <a:t>&lt;?php</a:t>
            </a:r>
            <a:br>
              <a:rPr lang="en-US" sz="2000" b="1" dirty="0" smtClean="0">
                <a:solidFill>
                  <a:srgbClr val="C00000"/>
                </a:solidFill>
              </a:rPr>
            </a:br>
            <a:r>
              <a:rPr lang="en-US" sz="2000" b="1" dirty="0" smtClean="0">
                <a:solidFill>
                  <a:srgbClr val="C00000"/>
                </a:solidFill>
              </a:rPr>
              <a:t>class Car {</a:t>
            </a:r>
            <a:br>
              <a:rPr lang="en-US" sz="2000" b="1" dirty="0" smtClean="0">
                <a:solidFill>
                  <a:srgbClr val="C00000"/>
                </a:solidFill>
              </a:rPr>
            </a:br>
            <a:r>
              <a:rPr lang="en-US" sz="2000" b="1" dirty="0" smtClean="0">
                <a:solidFill>
                  <a:srgbClr val="C00000"/>
                </a:solidFill>
              </a:rPr>
              <a:t>    function Car() {</a:t>
            </a:r>
            <a:br>
              <a:rPr lang="en-US" sz="2000" b="1" dirty="0" smtClean="0">
                <a:solidFill>
                  <a:srgbClr val="C00000"/>
                </a:solidFill>
              </a:rPr>
            </a:br>
            <a:r>
              <a:rPr lang="en-US" sz="2000" b="1" dirty="0" smtClean="0">
                <a:solidFill>
                  <a:srgbClr val="C00000"/>
                </a:solidFill>
              </a:rPr>
              <a:t>        $this-&gt;model = "VW";</a:t>
            </a:r>
            <a:br>
              <a:rPr lang="en-US" sz="2000" b="1" dirty="0" smtClean="0">
                <a:solidFill>
                  <a:srgbClr val="C00000"/>
                </a:solidFill>
              </a:rPr>
            </a:br>
            <a:r>
              <a:rPr lang="en-US" sz="2000" b="1" dirty="0" smtClean="0">
                <a:solidFill>
                  <a:srgbClr val="C00000"/>
                </a:solidFill>
              </a:rPr>
              <a:t>    }</a:t>
            </a:r>
            <a:br>
              <a:rPr lang="en-US" sz="2000" b="1" dirty="0" smtClean="0">
                <a:solidFill>
                  <a:srgbClr val="C00000"/>
                </a:solidFill>
              </a:rPr>
            </a:br>
            <a:r>
              <a:rPr lang="en-US" sz="2000" b="1" dirty="0" smtClean="0">
                <a:solidFill>
                  <a:srgbClr val="C00000"/>
                </a:solidFill>
              </a:rPr>
              <a:t>}</a:t>
            </a:r>
            <a:br>
              <a:rPr lang="en-US" sz="2000" b="1" dirty="0" smtClean="0">
                <a:solidFill>
                  <a:srgbClr val="C00000"/>
                </a:solidFill>
              </a:rPr>
            </a:br>
            <a:r>
              <a:rPr lang="en-US" sz="2000" b="1" dirty="0" smtClean="0">
                <a:solidFill>
                  <a:srgbClr val="C00000"/>
                </a:solidFill>
              </a:rPr>
              <a:t/>
            </a:r>
            <a:br>
              <a:rPr lang="en-US" sz="2000" b="1" dirty="0" smtClean="0">
                <a:solidFill>
                  <a:srgbClr val="C00000"/>
                </a:solidFill>
              </a:rPr>
            </a:br>
            <a:r>
              <a:rPr lang="en-US" sz="2000" b="1" dirty="0" smtClean="0">
                <a:solidFill>
                  <a:srgbClr val="C00000"/>
                </a:solidFill>
              </a:rPr>
              <a:t>// create an object</a:t>
            </a:r>
            <a:br>
              <a:rPr lang="en-US" sz="2000" b="1" dirty="0" smtClean="0">
                <a:solidFill>
                  <a:srgbClr val="C00000"/>
                </a:solidFill>
              </a:rPr>
            </a:br>
            <a:r>
              <a:rPr lang="en-US" sz="2000" b="1" dirty="0" smtClean="0">
                <a:solidFill>
                  <a:srgbClr val="C00000"/>
                </a:solidFill>
              </a:rPr>
              <a:t>$herbie = new Car();</a:t>
            </a:r>
            <a:br>
              <a:rPr lang="en-US" sz="2000" b="1" dirty="0" smtClean="0">
                <a:solidFill>
                  <a:srgbClr val="C00000"/>
                </a:solidFill>
              </a:rPr>
            </a:br>
            <a:r>
              <a:rPr lang="en-US" sz="2000" b="1" dirty="0" smtClean="0">
                <a:solidFill>
                  <a:srgbClr val="C00000"/>
                </a:solidFill>
              </a:rPr>
              <a:t/>
            </a:r>
            <a:br>
              <a:rPr lang="en-US" sz="2000" b="1" dirty="0" smtClean="0">
                <a:solidFill>
                  <a:srgbClr val="C00000"/>
                </a:solidFill>
              </a:rPr>
            </a:br>
            <a:r>
              <a:rPr lang="en-US" sz="2000" b="1" dirty="0" smtClean="0">
                <a:solidFill>
                  <a:srgbClr val="C00000"/>
                </a:solidFill>
              </a:rPr>
              <a:t>// show object properties</a:t>
            </a:r>
            <a:br>
              <a:rPr lang="en-US" sz="2000" b="1" dirty="0" smtClean="0">
                <a:solidFill>
                  <a:srgbClr val="C00000"/>
                </a:solidFill>
              </a:rPr>
            </a:br>
            <a:r>
              <a:rPr lang="en-US" sz="2000" b="1" dirty="0" smtClean="0">
                <a:solidFill>
                  <a:srgbClr val="C00000"/>
                </a:solidFill>
              </a:rPr>
              <a:t>echo $herbie-&gt;model;</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3" name="Rectangle 2"/>
          <p:cNvSpPr/>
          <p:nvPr/>
        </p:nvSpPr>
        <p:spPr>
          <a:xfrm>
            <a:off x="6096000" y="4114800"/>
            <a:ext cx="521297"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dirty="0" smtClean="0"/>
              <a:t>VW</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4431983"/>
          </a:xfrm>
          <a:prstGeom prst="rect">
            <a:avLst/>
          </a:prstGeom>
        </p:spPr>
        <p:txBody>
          <a:bodyPr wrap="square">
            <a:spAutoFit/>
          </a:bodyPr>
          <a:lstStyle/>
          <a:p>
            <a:r>
              <a:rPr lang="en-US" sz="2400" b="1" dirty="0" smtClean="0"/>
              <a:t>PHP NULL Value</a:t>
            </a:r>
          </a:p>
          <a:p>
            <a:endParaRPr lang="en-US" dirty="0" smtClean="0"/>
          </a:p>
          <a:p>
            <a:r>
              <a:rPr lang="en-US" sz="2000" dirty="0" smtClean="0"/>
              <a:t>Null is a special data type which can have only one value: NULL.</a:t>
            </a:r>
          </a:p>
          <a:p>
            <a:r>
              <a:rPr lang="en-US" sz="2000" dirty="0" smtClean="0"/>
              <a:t>A variable of data type NULL is a variable that has no value assigned to it.</a:t>
            </a:r>
          </a:p>
          <a:p>
            <a:endParaRPr lang="en-US" sz="2000" dirty="0" smtClean="0"/>
          </a:p>
          <a:p>
            <a:r>
              <a:rPr lang="en-US" sz="2000" b="1" dirty="0" smtClean="0"/>
              <a:t>Tip:</a:t>
            </a:r>
            <a:r>
              <a:rPr lang="en-US" sz="2000" dirty="0" smtClean="0"/>
              <a:t> If a variable is created without a value, it is automatically assigned a value of NULL. Variables can also be emptied by setting the value to NULL:</a:t>
            </a:r>
          </a:p>
          <a:p>
            <a:endParaRPr lang="en-US" sz="2000" dirty="0" smtClean="0"/>
          </a:p>
          <a:p>
            <a:r>
              <a:rPr lang="en-US" sz="2000" b="1" dirty="0" smtClean="0"/>
              <a:t>Example</a:t>
            </a:r>
          </a:p>
          <a:p>
            <a:pPr lvl="1"/>
            <a:r>
              <a:rPr lang="en-US" sz="2000" b="1" dirty="0" smtClean="0">
                <a:solidFill>
                  <a:srgbClr val="C00000"/>
                </a:solidFill>
              </a:rPr>
              <a:t>&lt;?php</a:t>
            </a:r>
            <a:br>
              <a:rPr lang="en-US" sz="2000" b="1" dirty="0" smtClean="0">
                <a:solidFill>
                  <a:srgbClr val="C00000"/>
                </a:solidFill>
              </a:rPr>
            </a:br>
            <a:r>
              <a:rPr lang="en-US" sz="2000" b="1" dirty="0" smtClean="0">
                <a:solidFill>
                  <a:srgbClr val="C00000"/>
                </a:solidFill>
              </a:rPr>
              <a:t>$x = "Hello world!";</a:t>
            </a:r>
            <a:br>
              <a:rPr lang="en-US" sz="2000" b="1" dirty="0" smtClean="0">
                <a:solidFill>
                  <a:srgbClr val="C00000"/>
                </a:solidFill>
              </a:rPr>
            </a:br>
            <a:r>
              <a:rPr lang="en-US" sz="2000" b="1" dirty="0" smtClean="0">
                <a:solidFill>
                  <a:srgbClr val="C00000"/>
                </a:solidFill>
              </a:rPr>
              <a:t>$x = null;</a:t>
            </a:r>
            <a:br>
              <a:rPr lang="en-US" sz="2000" b="1" dirty="0" smtClean="0">
                <a:solidFill>
                  <a:srgbClr val="C00000"/>
                </a:solidFill>
              </a:rPr>
            </a:br>
            <a:r>
              <a:rPr lang="en-US" sz="2000" b="1" dirty="0" smtClean="0">
                <a:solidFill>
                  <a:srgbClr val="C00000"/>
                </a:solidFill>
              </a:rPr>
              <a:t>var_dump($x);</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3" name="Rectangle 2"/>
          <p:cNvSpPr/>
          <p:nvPr/>
        </p:nvSpPr>
        <p:spPr>
          <a:xfrm>
            <a:off x="5334000" y="3581400"/>
            <a:ext cx="9144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smtClean="0"/>
              <a:t>NULL</a:t>
            </a:r>
            <a:endParaRPr lang="en-US" sz="20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PHP String Functions</a:t>
            </a:r>
            <a:endParaRPr lang="en-US" dirty="0"/>
          </a:p>
        </p:txBody>
      </p:sp>
      <p:sp>
        <p:nvSpPr>
          <p:cNvPr id="39937" name="Rectangle 1"/>
          <p:cNvSpPr>
            <a:spLocks noChangeArrowheads="1"/>
          </p:cNvSpPr>
          <p:nvPr/>
        </p:nvSpPr>
        <p:spPr bwMode="auto">
          <a:xfrm>
            <a:off x="304800" y="1126868"/>
            <a:ext cx="8534400" cy="2395471"/>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strlen()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The PHP </a:t>
            </a:r>
            <a:r>
              <a:rPr kumimoji="0" lang="en-US" sz="2000" b="0" i="0" u="none" strike="noStrike" cap="none" normalizeH="0" baseline="0" dirty="0" smtClean="0">
                <a:ln>
                  <a:noFill/>
                </a:ln>
                <a:solidFill>
                  <a:srgbClr val="DC143C"/>
                </a:solidFill>
                <a:effectLst/>
                <a:cs typeface="Consolas" pitchFamily="49" charset="0"/>
              </a:rPr>
              <a:t>strlen()</a:t>
            </a:r>
            <a:r>
              <a:rPr kumimoji="0" lang="en-US" sz="2000" b="0" i="0" u="none" strike="noStrike" cap="none" normalizeH="0" baseline="0" dirty="0" smtClean="0">
                <a:ln>
                  <a:noFill/>
                </a:ln>
                <a:solidFill>
                  <a:srgbClr val="000000"/>
                </a:solidFill>
                <a:effectLst/>
                <a:cs typeface="Arial" pitchFamily="34" charset="0"/>
              </a:rPr>
              <a:t> function returns the length of a string.</a:t>
            </a:r>
            <a:endParaRPr kumimoji="0" lang="en-US" sz="2000" b="0" i="0" u="none" strike="noStrike" cap="none" normalizeH="0" baseline="0" dirty="0" smtClean="0">
              <a:ln>
                <a:noFill/>
              </a:ln>
              <a:solidFill>
                <a:schemeClr val="tx1"/>
              </a:solidFill>
              <a:effectLst/>
              <a:cs typeface="Arial" pitchFamily="34" charset="0"/>
            </a:endParaRPr>
          </a:p>
          <a:p>
            <a:pPr lvl="1" eaLnBrk="0" fontAlgn="base" hangingPunct="0">
              <a:spcBef>
                <a:spcPct val="0"/>
              </a:spcBef>
              <a:spcAft>
                <a:spcPct val="0"/>
              </a:spcAft>
            </a:pPr>
            <a:r>
              <a:rPr kumimoji="0" lang="en-US" sz="2000" b="1" i="0" u="none" strike="noStrike" cap="none" normalizeH="0" baseline="0" dirty="0" smtClean="0">
                <a:ln>
                  <a:noFill/>
                </a:ln>
                <a:solidFill>
                  <a:srgbClr val="000000"/>
                </a:solidFill>
                <a:effectLst/>
                <a:cs typeface="Segoe UI" pitchFamily="34" charset="0"/>
              </a:rPr>
              <a:t>Example</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Return the length of the string "Hello world!":</a:t>
            </a:r>
          </a:p>
          <a:p>
            <a:pPr lvl="2" eaLnBrk="0" fontAlgn="base" hangingPunct="0">
              <a:spcBef>
                <a:spcPct val="0"/>
              </a:spcBef>
              <a:spcAft>
                <a:spcPct val="0"/>
              </a:spcAft>
            </a:pPr>
            <a:r>
              <a:rPr kumimoji="0" lang="en-US" sz="2000" b="0" i="0" u="none" strike="noStrike" cap="none" normalizeH="0" baseline="0" dirty="0" smtClean="0">
                <a:ln>
                  <a:noFill/>
                </a:ln>
                <a:solidFill>
                  <a:srgbClr val="FF0000"/>
                </a:solidFill>
                <a:effectLst/>
                <a:cs typeface="Consolas" pitchFamily="49" charset="0"/>
              </a:rPr>
              <a:t>&lt;?php</a:t>
            </a:r>
            <a:r>
              <a:rPr kumimoji="0" lang="en-US" sz="2000" b="0" i="0" u="none" strike="noStrike" cap="none" normalizeH="0" baseline="0" dirty="0" smtClean="0">
                <a:ln>
                  <a:noFill/>
                </a:ln>
                <a:solidFill>
                  <a:srgbClr val="000000"/>
                </a:solidFill>
                <a:effectLst/>
                <a:cs typeface="Consolas" pitchFamily="49" charset="0"/>
              </a:rPr>
              <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CD"/>
                </a:solidFill>
                <a:effectLst/>
                <a:cs typeface="Consolas" pitchFamily="49" charset="0"/>
              </a:rPr>
              <a:t>echo</a:t>
            </a:r>
            <a:r>
              <a:rPr kumimoji="0" lang="en-US" sz="2000" b="0" i="0" u="none" strike="noStrike" cap="none" normalizeH="0" baseline="0" dirty="0" smtClean="0">
                <a:ln>
                  <a:noFill/>
                </a:ln>
                <a:solidFill>
                  <a:srgbClr val="000000"/>
                </a:solidFill>
                <a:effectLst/>
                <a:cs typeface="Consolas" pitchFamily="49" charset="0"/>
              </a:rPr>
              <a:t> strlen(</a:t>
            </a:r>
            <a:r>
              <a:rPr kumimoji="0" lang="en-US" sz="2000" b="0" i="0" u="none" strike="noStrike" cap="none" normalizeH="0" baseline="0" dirty="0" smtClean="0">
                <a:ln>
                  <a:noFill/>
                </a:ln>
                <a:solidFill>
                  <a:srgbClr val="A52A2A"/>
                </a:solidFill>
                <a:effectLst/>
                <a:cs typeface="Consolas" pitchFamily="49" charset="0"/>
              </a:rPr>
              <a:t>"Hello world!"</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008000"/>
                </a:solidFill>
                <a:effectLst/>
                <a:cs typeface="Consolas" pitchFamily="49" charset="0"/>
              </a:rPr>
              <a:t>// outputs 12</a:t>
            </a:r>
            <a:br>
              <a:rPr kumimoji="0" lang="en-US" sz="2000" b="0" i="0" u="none" strike="noStrike" cap="none" normalizeH="0" baseline="0" dirty="0" smtClean="0">
                <a:ln>
                  <a:noFill/>
                </a:ln>
                <a:solidFill>
                  <a:srgbClr val="008000"/>
                </a:solidFill>
                <a:effectLst/>
                <a:cs typeface="Consolas" pitchFamily="49" charset="0"/>
              </a:rPr>
            </a:br>
            <a:r>
              <a:rPr kumimoji="0" lang="en-US" sz="2000" b="0" i="0" u="none" strike="noStrike" cap="none" normalizeH="0" baseline="0" dirty="0" smtClean="0">
                <a:ln>
                  <a:noFill/>
                </a:ln>
                <a:solidFill>
                  <a:srgbClr val="FF0000"/>
                </a:solidFill>
                <a:effectLst/>
                <a:cs typeface="Consolas" pitchFamily="49" charset="0"/>
              </a:rPr>
              <a:t>?&gt;</a:t>
            </a:r>
            <a:endParaRPr kumimoji="0" lang="en-US" sz="2000" b="0" i="0" u="none" strike="noStrike" cap="none" normalizeH="0" baseline="0" dirty="0" smtClean="0">
              <a:ln>
                <a:noFill/>
              </a:ln>
              <a:solidFill>
                <a:schemeClr val="tx1"/>
              </a:solidFill>
              <a:effectLst/>
              <a:cs typeface="Arial" pitchFamily="34" charset="0"/>
            </a:endParaRPr>
          </a:p>
        </p:txBody>
      </p:sp>
      <p:sp>
        <p:nvSpPr>
          <p:cNvPr id="39938" name="Rectangle 2"/>
          <p:cNvSpPr>
            <a:spLocks noChangeArrowheads="1"/>
          </p:cNvSpPr>
          <p:nvPr/>
        </p:nvSpPr>
        <p:spPr bwMode="auto">
          <a:xfrm>
            <a:off x="228600" y="3703023"/>
            <a:ext cx="8686800" cy="2395471"/>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str_word_count()</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The PHP </a:t>
            </a:r>
            <a:r>
              <a:rPr kumimoji="0" lang="en-US" sz="2000" b="0" i="0" u="none" strike="noStrike" cap="none" normalizeH="0" baseline="0" dirty="0" smtClean="0">
                <a:ln>
                  <a:noFill/>
                </a:ln>
                <a:solidFill>
                  <a:srgbClr val="DC143C"/>
                </a:solidFill>
                <a:effectLst/>
                <a:cs typeface="Consolas" pitchFamily="49" charset="0"/>
              </a:rPr>
              <a:t>str_word_count()</a:t>
            </a:r>
            <a:r>
              <a:rPr kumimoji="0" lang="en-US" sz="2000" b="0" i="0" u="none" strike="noStrike" cap="none" normalizeH="0" baseline="0" dirty="0" smtClean="0">
                <a:ln>
                  <a:noFill/>
                </a:ln>
                <a:solidFill>
                  <a:srgbClr val="000000"/>
                </a:solidFill>
                <a:effectLst/>
                <a:cs typeface="Arial" pitchFamily="34" charset="0"/>
              </a:rPr>
              <a:t> function counts the number of words in a string.</a:t>
            </a:r>
            <a:endParaRPr kumimoji="0" lang="en-US" sz="2000" b="0" i="0" u="none" strike="noStrike" cap="none" normalizeH="0" baseline="0" dirty="0" smtClean="0">
              <a:ln>
                <a:noFill/>
              </a:ln>
              <a:solidFill>
                <a:schemeClr val="tx1"/>
              </a:solidFill>
              <a:effectLst/>
              <a:cs typeface="Arial" pitchFamily="34" charset="0"/>
            </a:endParaRPr>
          </a:p>
          <a:p>
            <a:pPr lvl="1" eaLnBrk="0" fontAlgn="base" hangingPunct="0">
              <a:spcBef>
                <a:spcPct val="0"/>
              </a:spcBef>
              <a:spcAft>
                <a:spcPct val="0"/>
              </a:spcAft>
            </a:pPr>
            <a:r>
              <a:rPr kumimoji="0" lang="en-US" sz="2000" b="1" i="0" u="none" strike="noStrike" cap="none" normalizeH="0" baseline="0" dirty="0" smtClean="0">
                <a:ln>
                  <a:noFill/>
                </a:ln>
                <a:solidFill>
                  <a:srgbClr val="000000"/>
                </a:solidFill>
                <a:effectLst/>
                <a:cs typeface="Segoe UI" pitchFamily="34" charset="0"/>
              </a:rPr>
              <a:t>Example</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Count the number of word in the string "Hello world!":</a:t>
            </a:r>
          </a:p>
          <a:p>
            <a:pPr lvl="2" eaLnBrk="0" fontAlgn="base" hangingPunct="0">
              <a:spcBef>
                <a:spcPct val="0"/>
              </a:spcBef>
              <a:spcAft>
                <a:spcPct val="0"/>
              </a:spcAft>
            </a:pPr>
            <a:r>
              <a:rPr kumimoji="0" lang="en-US" sz="2000" b="0" i="0" u="none" strike="noStrike" cap="none" normalizeH="0" baseline="0" dirty="0" smtClean="0">
                <a:ln>
                  <a:noFill/>
                </a:ln>
                <a:solidFill>
                  <a:srgbClr val="FF0000"/>
                </a:solidFill>
                <a:effectLst/>
                <a:cs typeface="Consolas" pitchFamily="49" charset="0"/>
              </a:rPr>
              <a:t>&lt;?php</a:t>
            </a:r>
            <a:r>
              <a:rPr kumimoji="0" lang="en-US" sz="2000" b="0" i="0" u="none" strike="noStrike" cap="none" normalizeH="0" baseline="0" dirty="0" smtClean="0">
                <a:ln>
                  <a:noFill/>
                </a:ln>
                <a:solidFill>
                  <a:srgbClr val="000000"/>
                </a:solidFill>
                <a:effectLst/>
                <a:cs typeface="Consolas" pitchFamily="49" charset="0"/>
              </a:rPr>
              <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CD"/>
                </a:solidFill>
                <a:effectLst/>
                <a:cs typeface="Consolas" pitchFamily="49" charset="0"/>
              </a:rPr>
              <a:t>echo</a:t>
            </a:r>
            <a:r>
              <a:rPr kumimoji="0" lang="en-US" sz="2000" b="0" i="0" u="none" strike="noStrike" cap="none" normalizeH="0" baseline="0" dirty="0" smtClean="0">
                <a:ln>
                  <a:noFill/>
                </a:ln>
                <a:solidFill>
                  <a:srgbClr val="000000"/>
                </a:solidFill>
                <a:effectLst/>
                <a:cs typeface="Consolas" pitchFamily="49" charset="0"/>
              </a:rPr>
              <a:t> str_word_count(</a:t>
            </a:r>
            <a:r>
              <a:rPr kumimoji="0" lang="en-US" sz="2000" b="0" i="0" u="none" strike="noStrike" cap="none" normalizeH="0" baseline="0" dirty="0" smtClean="0">
                <a:ln>
                  <a:noFill/>
                </a:ln>
                <a:solidFill>
                  <a:srgbClr val="A52A2A"/>
                </a:solidFill>
                <a:effectLst/>
                <a:cs typeface="Consolas" pitchFamily="49" charset="0"/>
              </a:rPr>
              <a:t>"Hello world!"</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008000"/>
                </a:solidFill>
                <a:effectLst/>
                <a:cs typeface="Consolas" pitchFamily="49" charset="0"/>
              </a:rPr>
              <a:t>// outputs 2</a:t>
            </a:r>
            <a:br>
              <a:rPr kumimoji="0" lang="en-US" sz="2000" b="0" i="0" u="none" strike="noStrike" cap="none" normalizeH="0" baseline="0" dirty="0" smtClean="0">
                <a:ln>
                  <a:noFill/>
                </a:ln>
                <a:solidFill>
                  <a:srgbClr val="008000"/>
                </a:solidFill>
                <a:effectLst/>
                <a:cs typeface="Consolas" pitchFamily="49" charset="0"/>
              </a:rPr>
            </a:br>
            <a:r>
              <a:rPr kumimoji="0" lang="en-US" sz="2000" b="0" i="0" u="none" strike="noStrike" cap="none" normalizeH="0" baseline="0" dirty="0" smtClean="0">
                <a:ln>
                  <a:noFill/>
                </a:ln>
                <a:solidFill>
                  <a:srgbClr val="FF0000"/>
                </a:solidFill>
                <a:effectLst/>
                <a:cs typeface="Consolas" pitchFamily="49" charset="0"/>
              </a:rPr>
              <a:t>?&gt;</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28600" y="197823"/>
            <a:ext cx="8686800" cy="2395471"/>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strrev() </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The PHP </a:t>
            </a:r>
            <a:r>
              <a:rPr kumimoji="0" lang="en-US" sz="2000" b="0" i="0" u="none" strike="noStrike" cap="none" normalizeH="0" baseline="0" dirty="0" smtClean="0">
                <a:ln>
                  <a:noFill/>
                </a:ln>
                <a:solidFill>
                  <a:srgbClr val="DC143C"/>
                </a:solidFill>
                <a:effectLst/>
                <a:cs typeface="Consolas" pitchFamily="49" charset="0"/>
              </a:rPr>
              <a:t>strrev()</a:t>
            </a:r>
            <a:r>
              <a:rPr kumimoji="0" lang="en-US" sz="2000" b="0" i="0" u="none" strike="noStrike" cap="none" normalizeH="0" baseline="0" dirty="0" smtClean="0">
                <a:ln>
                  <a:noFill/>
                </a:ln>
                <a:solidFill>
                  <a:srgbClr val="000000"/>
                </a:solidFill>
                <a:effectLst/>
                <a:cs typeface="Arial" pitchFamily="34" charset="0"/>
              </a:rPr>
              <a:t> function reverses a string.</a:t>
            </a:r>
            <a:endParaRPr kumimoji="0" lang="en-US" sz="2000" b="0" i="0" u="none" strike="noStrike" cap="none" normalizeH="0" baseline="0" dirty="0" smtClean="0">
              <a:ln>
                <a:noFill/>
              </a:ln>
              <a:solidFill>
                <a:schemeClr val="tx1"/>
              </a:solidFill>
              <a:effectLst/>
              <a:cs typeface="Arial" pitchFamily="34" charset="0"/>
            </a:endParaRPr>
          </a:p>
          <a:p>
            <a:pPr lvl="1" eaLnBrk="0" fontAlgn="base" hangingPunct="0">
              <a:spcBef>
                <a:spcPct val="0"/>
              </a:spcBef>
              <a:spcAft>
                <a:spcPct val="0"/>
              </a:spcAft>
            </a:pPr>
            <a:r>
              <a:rPr kumimoji="0" lang="en-US" sz="2000" b="1" i="0" u="none" strike="noStrike" cap="none" normalizeH="0" baseline="0" dirty="0" smtClean="0">
                <a:ln>
                  <a:noFill/>
                </a:ln>
                <a:solidFill>
                  <a:srgbClr val="000000"/>
                </a:solidFill>
                <a:effectLst/>
                <a:cs typeface="Segoe UI" pitchFamily="34" charset="0"/>
              </a:rPr>
              <a:t>Example</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Reverse the string "Hello world!":</a:t>
            </a:r>
          </a:p>
          <a:p>
            <a:pPr lvl="2" eaLnBrk="0" fontAlgn="base" hangingPunct="0">
              <a:spcBef>
                <a:spcPct val="0"/>
              </a:spcBef>
              <a:spcAft>
                <a:spcPct val="0"/>
              </a:spcAft>
            </a:pPr>
            <a:r>
              <a:rPr kumimoji="0" lang="en-US" sz="2000" b="0" i="0" u="none" strike="noStrike" cap="none" normalizeH="0" baseline="0" dirty="0" smtClean="0">
                <a:ln>
                  <a:noFill/>
                </a:ln>
                <a:solidFill>
                  <a:srgbClr val="FF0000"/>
                </a:solidFill>
                <a:effectLst/>
                <a:cs typeface="Consolas" pitchFamily="49" charset="0"/>
              </a:rPr>
              <a:t>&lt;?php</a:t>
            </a:r>
            <a:r>
              <a:rPr kumimoji="0" lang="en-US" sz="2000" b="0" i="0" u="none" strike="noStrike" cap="none" normalizeH="0" baseline="0" dirty="0" smtClean="0">
                <a:ln>
                  <a:noFill/>
                </a:ln>
                <a:solidFill>
                  <a:srgbClr val="000000"/>
                </a:solidFill>
                <a:effectLst/>
                <a:cs typeface="Consolas" pitchFamily="49" charset="0"/>
              </a:rPr>
              <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CD"/>
                </a:solidFill>
                <a:effectLst/>
                <a:cs typeface="Consolas" pitchFamily="49" charset="0"/>
              </a:rPr>
              <a:t>echo</a:t>
            </a:r>
            <a:r>
              <a:rPr kumimoji="0" lang="en-US" sz="2000" b="0" i="0" u="none" strike="noStrike" cap="none" normalizeH="0" baseline="0" dirty="0" smtClean="0">
                <a:ln>
                  <a:noFill/>
                </a:ln>
                <a:solidFill>
                  <a:srgbClr val="000000"/>
                </a:solidFill>
                <a:effectLst/>
                <a:cs typeface="Consolas" pitchFamily="49" charset="0"/>
              </a:rPr>
              <a:t> strrev(</a:t>
            </a:r>
            <a:r>
              <a:rPr kumimoji="0" lang="en-US" sz="2000" b="0" i="0" u="none" strike="noStrike" cap="none" normalizeH="0" baseline="0" dirty="0" smtClean="0">
                <a:ln>
                  <a:noFill/>
                </a:ln>
                <a:solidFill>
                  <a:srgbClr val="A52A2A"/>
                </a:solidFill>
                <a:effectLst/>
                <a:cs typeface="Consolas" pitchFamily="49" charset="0"/>
              </a:rPr>
              <a:t>"Hello world!"</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008000"/>
                </a:solidFill>
                <a:effectLst/>
                <a:cs typeface="Consolas" pitchFamily="49" charset="0"/>
              </a:rPr>
              <a:t>// outputs !dlrow olleH</a:t>
            </a:r>
            <a:br>
              <a:rPr kumimoji="0" lang="en-US" sz="2000" b="0" i="0" u="none" strike="noStrike" cap="none" normalizeH="0" baseline="0" dirty="0" smtClean="0">
                <a:ln>
                  <a:noFill/>
                </a:ln>
                <a:solidFill>
                  <a:srgbClr val="008000"/>
                </a:solidFill>
                <a:effectLst/>
                <a:cs typeface="Consolas" pitchFamily="49" charset="0"/>
              </a:rPr>
            </a:br>
            <a:r>
              <a:rPr kumimoji="0" lang="en-US" sz="2000" b="0" i="0" u="none" strike="noStrike" cap="none" normalizeH="0" baseline="0" dirty="0" smtClean="0">
                <a:ln>
                  <a:noFill/>
                </a:ln>
                <a:solidFill>
                  <a:srgbClr val="FF0000"/>
                </a:solidFill>
                <a:effectLst/>
                <a:cs typeface="Consolas" pitchFamily="49" charset="0"/>
              </a:rPr>
              <a:t>?&gt;</a:t>
            </a:r>
            <a:endParaRPr kumimoji="0" lang="en-US" sz="2000" b="0" i="0" u="none" strike="noStrike" cap="none" normalizeH="0" baseline="0" dirty="0" smtClean="0">
              <a:ln>
                <a:noFill/>
              </a:ln>
              <a:solidFill>
                <a:schemeClr val="tx1"/>
              </a:solidFill>
              <a:effectLst/>
              <a:cs typeface="Arial" pitchFamily="34" charset="0"/>
            </a:endParaRPr>
          </a:p>
        </p:txBody>
      </p:sp>
      <p:sp>
        <p:nvSpPr>
          <p:cNvPr id="48130" name="Rectangle 2"/>
          <p:cNvSpPr>
            <a:spLocks noChangeArrowheads="1"/>
          </p:cNvSpPr>
          <p:nvPr/>
        </p:nvSpPr>
        <p:spPr bwMode="auto">
          <a:xfrm>
            <a:off x="228600" y="2636223"/>
            <a:ext cx="8610600" cy="3011024"/>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strpos() </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The PHP </a:t>
            </a:r>
            <a:r>
              <a:rPr kumimoji="0" lang="en-US" sz="2000" b="0" i="0" u="none" strike="noStrike" cap="none" normalizeH="0" baseline="0" dirty="0" smtClean="0">
                <a:ln>
                  <a:noFill/>
                </a:ln>
                <a:solidFill>
                  <a:srgbClr val="DC143C"/>
                </a:solidFill>
                <a:effectLst/>
                <a:cs typeface="Consolas" pitchFamily="49" charset="0"/>
              </a:rPr>
              <a:t>strpos()</a:t>
            </a:r>
            <a:r>
              <a:rPr kumimoji="0" lang="en-US" sz="2000" b="0" i="0" u="none" strike="noStrike" cap="none" normalizeH="0" baseline="0" dirty="0" smtClean="0">
                <a:ln>
                  <a:noFill/>
                </a:ln>
                <a:solidFill>
                  <a:srgbClr val="000000"/>
                </a:solidFill>
                <a:effectLst/>
                <a:cs typeface="Arial" pitchFamily="34" charset="0"/>
              </a:rPr>
              <a:t> function searches for a specific text within a string. If a match is found, the function returns the character position of the first match. If no match is found, it will return FALSE.</a:t>
            </a:r>
            <a:endParaRPr kumimoji="0" lang="en-US" sz="2000" b="0" i="0" u="none" strike="noStrike" cap="none" normalizeH="0" baseline="0" dirty="0" smtClean="0">
              <a:ln>
                <a:noFill/>
              </a:ln>
              <a:solidFill>
                <a:schemeClr val="tx1"/>
              </a:solidFill>
              <a:effectLst/>
              <a:cs typeface="Arial" pitchFamily="34" charset="0"/>
            </a:endParaRPr>
          </a:p>
          <a:p>
            <a:pPr lvl="1" eaLnBrk="0" fontAlgn="base" hangingPunct="0">
              <a:spcBef>
                <a:spcPct val="0"/>
              </a:spcBef>
              <a:spcAft>
                <a:spcPct val="0"/>
              </a:spcAft>
            </a:pPr>
            <a:r>
              <a:rPr kumimoji="0" lang="en-US" sz="2000" b="1" i="0" u="none" strike="noStrike" cap="none" normalizeH="0" baseline="0" dirty="0" smtClean="0">
                <a:ln>
                  <a:noFill/>
                </a:ln>
                <a:solidFill>
                  <a:srgbClr val="000000"/>
                </a:solidFill>
                <a:effectLst/>
                <a:cs typeface="Segoe UI" pitchFamily="34" charset="0"/>
              </a:rPr>
              <a:t>Example</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Search for the text "world" in the string "Hello world!":</a:t>
            </a:r>
          </a:p>
          <a:p>
            <a:pPr lvl="2" eaLnBrk="0" fontAlgn="base" hangingPunct="0">
              <a:spcBef>
                <a:spcPct val="0"/>
              </a:spcBef>
              <a:spcAft>
                <a:spcPct val="0"/>
              </a:spcAft>
            </a:pPr>
            <a:r>
              <a:rPr kumimoji="0" lang="en-US" sz="2000" b="0" i="0" u="none" strike="noStrike" cap="none" normalizeH="0" baseline="0" dirty="0" smtClean="0">
                <a:ln>
                  <a:noFill/>
                </a:ln>
                <a:solidFill>
                  <a:srgbClr val="FF0000"/>
                </a:solidFill>
                <a:effectLst/>
                <a:cs typeface="Consolas" pitchFamily="49" charset="0"/>
              </a:rPr>
              <a:t>&lt;?php</a:t>
            </a:r>
            <a:r>
              <a:rPr kumimoji="0" lang="en-US" sz="2000" b="0" i="0" u="none" strike="noStrike" cap="none" normalizeH="0" baseline="0" dirty="0" smtClean="0">
                <a:ln>
                  <a:noFill/>
                </a:ln>
                <a:solidFill>
                  <a:srgbClr val="000000"/>
                </a:solidFill>
                <a:effectLst/>
                <a:cs typeface="Consolas" pitchFamily="49" charset="0"/>
              </a:rPr>
              <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CD"/>
                </a:solidFill>
                <a:effectLst/>
                <a:cs typeface="Consolas" pitchFamily="49" charset="0"/>
              </a:rPr>
              <a:t>echo</a:t>
            </a:r>
            <a:r>
              <a:rPr kumimoji="0" lang="en-US" sz="2000" b="0" i="0" u="none" strike="noStrike" cap="none" normalizeH="0" baseline="0" dirty="0" smtClean="0">
                <a:ln>
                  <a:noFill/>
                </a:ln>
                <a:solidFill>
                  <a:srgbClr val="000000"/>
                </a:solidFill>
                <a:effectLst/>
                <a:cs typeface="Consolas" pitchFamily="49" charset="0"/>
              </a:rPr>
              <a:t> strpos(</a:t>
            </a:r>
            <a:r>
              <a:rPr kumimoji="0" lang="en-US" sz="2000" b="0" i="0" u="none" strike="noStrike" cap="none" normalizeH="0" baseline="0" dirty="0" smtClean="0">
                <a:ln>
                  <a:noFill/>
                </a:ln>
                <a:solidFill>
                  <a:srgbClr val="A52A2A"/>
                </a:solidFill>
                <a:effectLst/>
                <a:cs typeface="Consolas" pitchFamily="49" charset="0"/>
              </a:rPr>
              <a:t>"Hello world!"</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A52A2A"/>
                </a:solidFill>
                <a:effectLst/>
                <a:cs typeface="Consolas" pitchFamily="49" charset="0"/>
              </a:rPr>
              <a:t>"world"</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008000"/>
                </a:solidFill>
                <a:effectLst/>
                <a:cs typeface="Consolas" pitchFamily="49" charset="0"/>
              </a:rPr>
              <a:t>// outputs 6</a:t>
            </a:r>
            <a:br>
              <a:rPr kumimoji="0" lang="en-US" sz="2000" b="0" i="0" u="none" strike="noStrike" cap="none" normalizeH="0" baseline="0" dirty="0" smtClean="0">
                <a:ln>
                  <a:noFill/>
                </a:ln>
                <a:solidFill>
                  <a:srgbClr val="008000"/>
                </a:solidFill>
                <a:effectLst/>
                <a:cs typeface="Consolas" pitchFamily="49" charset="0"/>
              </a:rPr>
            </a:br>
            <a:r>
              <a:rPr kumimoji="0" lang="en-US" sz="2000" b="0" i="0" u="none" strike="noStrike" cap="none" normalizeH="0" baseline="0" dirty="0" smtClean="0">
                <a:ln>
                  <a:noFill/>
                </a:ln>
                <a:solidFill>
                  <a:srgbClr val="FF0000"/>
                </a:solidFill>
                <a:effectLst/>
                <a:cs typeface="Consolas" pitchFamily="49" charset="0"/>
              </a:rPr>
              <a:t>?&gt;</a:t>
            </a:r>
            <a:endParaRPr kumimoji="0" lang="en-US" sz="2000" b="0" i="0" u="none" strike="noStrike" cap="none" normalizeH="0" baseline="0" dirty="0" smtClean="0">
              <a:ln>
                <a:noFill/>
              </a:ln>
              <a:solidFill>
                <a:schemeClr val="tx1"/>
              </a:solidFill>
              <a:effectLst/>
              <a:cs typeface="Arial" pitchFamily="34" charset="0"/>
            </a:endParaRPr>
          </a:p>
        </p:txBody>
      </p:sp>
      <p:sp>
        <p:nvSpPr>
          <p:cNvPr id="6" name="Rectangle 5"/>
          <p:cNvSpPr/>
          <p:nvPr/>
        </p:nvSpPr>
        <p:spPr>
          <a:xfrm>
            <a:off x="457200" y="5791200"/>
            <a:ext cx="8001000" cy="400110"/>
          </a:xfrm>
          <a:prstGeom prst="rect">
            <a:avLst/>
          </a:prstGeom>
        </p:spPr>
        <p:txBody>
          <a:bodyPr wrap="square">
            <a:spAutoFit/>
          </a:bodyPr>
          <a:lstStyle/>
          <a:p>
            <a:r>
              <a:rPr lang="en-US" sz="2000" b="1" dirty="0" smtClean="0">
                <a:solidFill>
                  <a:srgbClr val="C00000"/>
                </a:solidFill>
              </a:rPr>
              <a:t>Tip:</a:t>
            </a:r>
            <a:r>
              <a:rPr lang="en-US" sz="2000" dirty="0" smtClean="0">
                <a:solidFill>
                  <a:srgbClr val="C00000"/>
                </a:solidFill>
              </a:rPr>
              <a:t> The first character position in a string is 0 (not 1).</a:t>
            </a:r>
            <a:endParaRPr lang="en-US" sz="2000" dirty="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04800" y="426422"/>
            <a:ext cx="8534400" cy="2703248"/>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str_replace()</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The PHP </a:t>
            </a:r>
            <a:r>
              <a:rPr kumimoji="0" lang="en-US" sz="2000" b="0" i="0" u="none" strike="noStrike" cap="none" normalizeH="0" baseline="0" dirty="0" smtClean="0">
                <a:ln>
                  <a:noFill/>
                </a:ln>
                <a:solidFill>
                  <a:srgbClr val="DC143C"/>
                </a:solidFill>
                <a:effectLst/>
                <a:cs typeface="Consolas" pitchFamily="49" charset="0"/>
              </a:rPr>
              <a:t>str_replace()</a:t>
            </a:r>
            <a:r>
              <a:rPr kumimoji="0" lang="en-US" sz="2000" b="0" i="0" u="none" strike="noStrike" cap="none" normalizeH="0" baseline="0" dirty="0" smtClean="0">
                <a:ln>
                  <a:noFill/>
                </a:ln>
                <a:solidFill>
                  <a:srgbClr val="000000"/>
                </a:solidFill>
                <a:effectLst/>
                <a:cs typeface="Arial" pitchFamily="34" charset="0"/>
              </a:rPr>
              <a:t> function replaces some characters with some other characters in a string.</a:t>
            </a:r>
            <a:endParaRPr kumimoji="0" lang="en-US" sz="2000" b="0" i="0" u="none" strike="noStrike" cap="none" normalizeH="0" baseline="0" dirty="0" smtClean="0">
              <a:ln>
                <a:noFill/>
              </a:ln>
              <a:solidFill>
                <a:schemeClr val="tx1"/>
              </a:solidFill>
              <a:effectLst/>
              <a:cs typeface="Arial" pitchFamily="34" charset="0"/>
            </a:endParaRPr>
          </a:p>
          <a:p>
            <a:pPr lvl="1" eaLnBrk="0" fontAlgn="base" hangingPunct="0">
              <a:spcBef>
                <a:spcPct val="0"/>
              </a:spcBef>
              <a:spcAft>
                <a:spcPct val="0"/>
              </a:spcAft>
            </a:pPr>
            <a:r>
              <a:rPr kumimoji="0" lang="en-US" sz="2000" b="1" i="0" u="none" strike="noStrike" cap="none" normalizeH="0" baseline="0" dirty="0" smtClean="0">
                <a:ln>
                  <a:noFill/>
                </a:ln>
                <a:solidFill>
                  <a:srgbClr val="000000"/>
                </a:solidFill>
                <a:effectLst/>
                <a:cs typeface="Segoe UI" pitchFamily="34" charset="0"/>
              </a:rPr>
              <a:t>Example</a:t>
            </a:r>
          </a:p>
          <a:p>
            <a:pPr lvl="1" eaLnBrk="0" fontAlgn="base" hangingPunct="0">
              <a:spcBef>
                <a:spcPct val="0"/>
              </a:spcBef>
              <a:spcAft>
                <a:spcPct val="0"/>
              </a:spcAft>
            </a:pPr>
            <a:r>
              <a:rPr kumimoji="0" lang="en-US" sz="2000" b="0" i="0" u="none" strike="noStrike" cap="none" normalizeH="0" baseline="0" dirty="0" smtClean="0">
                <a:ln>
                  <a:noFill/>
                </a:ln>
                <a:solidFill>
                  <a:srgbClr val="000000"/>
                </a:solidFill>
                <a:effectLst/>
                <a:cs typeface="Arial" pitchFamily="34" charset="0"/>
              </a:rPr>
              <a:t>Replace the text "world" with "Dolly":</a:t>
            </a:r>
          </a:p>
          <a:p>
            <a:pPr lvl="2" eaLnBrk="0" fontAlgn="base" hangingPunct="0">
              <a:spcBef>
                <a:spcPct val="0"/>
              </a:spcBef>
              <a:spcAft>
                <a:spcPct val="0"/>
              </a:spcAft>
            </a:pPr>
            <a:r>
              <a:rPr kumimoji="0" lang="en-US" sz="2000" b="0" i="0" u="none" strike="noStrike" cap="none" normalizeH="0" baseline="0" dirty="0" smtClean="0">
                <a:ln>
                  <a:noFill/>
                </a:ln>
                <a:solidFill>
                  <a:srgbClr val="FF0000"/>
                </a:solidFill>
                <a:effectLst/>
                <a:cs typeface="Consolas" pitchFamily="49" charset="0"/>
              </a:rPr>
              <a:t>&lt;?php</a:t>
            </a:r>
            <a:r>
              <a:rPr kumimoji="0" lang="en-US" sz="2000" b="0" i="0" u="none" strike="noStrike" cap="none" normalizeH="0" baseline="0" dirty="0" smtClean="0">
                <a:ln>
                  <a:noFill/>
                </a:ln>
                <a:solidFill>
                  <a:srgbClr val="000000"/>
                </a:solidFill>
                <a:effectLst/>
                <a:cs typeface="Consolas" pitchFamily="49" charset="0"/>
              </a:rPr>
              <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CD"/>
                </a:solidFill>
                <a:effectLst/>
                <a:cs typeface="Consolas" pitchFamily="49" charset="0"/>
              </a:rPr>
              <a:t>echo</a:t>
            </a:r>
            <a:r>
              <a:rPr kumimoji="0" lang="en-US" sz="2000" b="0" i="0" u="none" strike="noStrike" cap="none" normalizeH="0" baseline="0" dirty="0" smtClean="0">
                <a:ln>
                  <a:noFill/>
                </a:ln>
                <a:solidFill>
                  <a:srgbClr val="000000"/>
                </a:solidFill>
                <a:effectLst/>
                <a:cs typeface="Consolas" pitchFamily="49" charset="0"/>
              </a:rPr>
              <a:t> str_replace(</a:t>
            </a:r>
            <a:r>
              <a:rPr kumimoji="0" lang="en-US" sz="2000" b="0" i="0" u="none" strike="noStrike" cap="none" normalizeH="0" baseline="0" dirty="0" smtClean="0">
                <a:ln>
                  <a:noFill/>
                </a:ln>
                <a:solidFill>
                  <a:srgbClr val="A52A2A"/>
                </a:solidFill>
                <a:effectLst/>
                <a:cs typeface="Consolas" pitchFamily="49" charset="0"/>
              </a:rPr>
              <a:t>"world"</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A52A2A"/>
                </a:solidFill>
                <a:effectLst/>
                <a:cs typeface="Consolas" pitchFamily="49" charset="0"/>
              </a:rPr>
              <a:t>"Dolly"</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A52A2A"/>
                </a:solidFill>
                <a:effectLst/>
                <a:cs typeface="Consolas" pitchFamily="49" charset="0"/>
              </a:rPr>
              <a:t>"Hello world!"</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008000"/>
                </a:solidFill>
                <a:effectLst/>
                <a:cs typeface="Consolas" pitchFamily="49" charset="0"/>
              </a:rPr>
              <a:t>// outputs Hello Dolly!</a:t>
            </a:r>
            <a:br>
              <a:rPr kumimoji="0" lang="en-US" sz="2000" b="0" i="0" u="none" strike="noStrike" cap="none" normalizeH="0" baseline="0" dirty="0" smtClean="0">
                <a:ln>
                  <a:noFill/>
                </a:ln>
                <a:solidFill>
                  <a:srgbClr val="008000"/>
                </a:solidFill>
                <a:effectLst/>
                <a:cs typeface="Consolas" pitchFamily="49" charset="0"/>
              </a:rPr>
            </a:br>
            <a:r>
              <a:rPr kumimoji="0" lang="en-US" sz="2000" b="0" i="0" u="none" strike="noStrike" cap="none" normalizeH="0" baseline="0" dirty="0" smtClean="0">
                <a:ln>
                  <a:noFill/>
                </a:ln>
                <a:solidFill>
                  <a:srgbClr val="FF0000"/>
                </a:solidFill>
                <a:effectLst/>
                <a:cs typeface="Consolas" pitchFamily="49" charset="0"/>
              </a:rPr>
              <a:t>?&gt;</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Numbers</a:t>
            </a:r>
            <a:endParaRPr lang="en-US" dirty="0"/>
          </a:p>
        </p:txBody>
      </p:sp>
      <p:sp>
        <p:nvSpPr>
          <p:cNvPr id="4" name="Rectangle 3"/>
          <p:cNvSpPr/>
          <p:nvPr/>
        </p:nvSpPr>
        <p:spPr>
          <a:xfrm>
            <a:off x="381000" y="1225689"/>
            <a:ext cx="4876800" cy="5016758"/>
          </a:xfrm>
          <a:prstGeom prst="rect">
            <a:avLst/>
          </a:prstGeom>
        </p:spPr>
        <p:txBody>
          <a:bodyPr wrap="square">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solidFill>
                  <a:srgbClr val="C00000"/>
                </a:solidFill>
              </a:rPr>
              <a:t>// Check if the type of a variable is integer   </a:t>
            </a:r>
          </a:p>
          <a:p>
            <a:r>
              <a:rPr lang="en-US" sz="2000" b="1" dirty="0" smtClean="0"/>
              <a:t>$x = 5985;</a:t>
            </a:r>
          </a:p>
          <a:p>
            <a:r>
              <a:rPr lang="en-US" sz="2000" b="1" dirty="0" smtClean="0"/>
              <a:t>var_dump(is_int($x));</a:t>
            </a:r>
          </a:p>
          <a:p>
            <a:endParaRPr lang="en-US" sz="2000" b="1" dirty="0" smtClean="0"/>
          </a:p>
          <a:p>
            <a:r>
              <a:rPr lang="en-US" sz="2000" b="1" dirty="0" smtClean="0"/>
              <a:t>echo "&lt;br&gt;";</a:t>
            </a:r>
          </a:p>
          <a:p>
            <a:r>
              <a:rPr lang="en-US" sz="2000" b="1" dirty="0" smtClean="0"/>
              <a:t>// Check again... </a:t>
            </a:r>
          </a:p>
          <a:p>
            <a:r>
              <a:rPr lang="en-US" sz="2000" b="1" dirty="0" smtClean="0"/>
              <a:t>$x = 59.85;</a:t>
            </a:r>
          </a:p>
          <a:p>
            <a:r>
              <a:rPr lang="en-US" sz="2000" b="1" dirty="0" smtClean="0"/>
              <a:t>var_dump(is_int($x));</a:t>
            </a:r>
          </a:p>
          <a:p>
            <a:r>
              <a:rPr lang="en-US" sz="2000" b="1" dirty="0" smtClean="0"/>
              <a:t>?&gt;  </a:t>
            </a:r>
          </a:p>
          <a:p>
            <a:r>
              <a:rPr lang="en-US" sz="2000" b="1" dirty="0" smtClean="0"/>
              <a:t>&lt;/body&gt;</a:t>
            </a:r>
          </a:p>
          <a:p>
            <a:r>
              <a:rPr lang="en-US" sz="2000" b="1" dirty="0" smtClean="0"/>
              <a:t>&lt;/html&gt;</a:t>
            </a:r>
            <a:endParaRPr lang="en-US" sz="2000" b="1" dirty="0"/>
          </a:p>
        </p:txBody>
      </p:sp>
      <p:sp>
        <p:nvSpPr>
          <p:cNvPr id="6" name="Rectangle 5"/>
          <p:cNvSpPr/>
          <p:nvPr/>
        </p:nvSpPr>
        <p:spPr>
          <a:xfrm>
            <a:off x="5791200" y="5334000"/>
            <a:ext cx="22860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smtClean="0"/>
              <a:t>bool(true) </a:t>
            </a:r>
            <a:br>
              <a:rPr lang="en-US" sz="2000" b="1" dirty="0" smtClean="0"/>
            </a:br>
            <a:r>
              <a:rPr lang="en-US" sz="2000" b="1" dirty="0" smtClean="0"/>
              <a:t>bool(false)</a:t>
            </a:r>
            <a:endParaRPr lang="en-US" sz="20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4038600" cy="4093428"/>
          </a:xfrm>
          <a:prstGeom prst="rect">
            <a:avLst/>
          </a:prstGeom>
        </p:spPr>
        <p:txBody>
          <a:bodyPr wrap="square">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solidFill>
                  <a:srgbClr val="C00000"/>
                </a:solidFill>
              </a:rPr>
              <a:t>// Check if the type of a variable is float </a:t>
            </a:r>
          </a:p>
          <a:p>
            <a:r>
              <a:rPr lang="en-US" sz="2000" b="1" dirty="0" smtClean="0"/>
              <a:t>$x = 10.365;</a:t>
            </a:r>
          </a:p>
          <a:p>
            <a:r>
              <a:rPr lang="en-US" sz="2000" b="1" dirty="0" smtClean="0"/>
              <a:t>var_dump(is_float($x));</a:t>
            </a:r>
          </a:p>
          <a:p>
            <a:r>
              <a:rPr lang="en-US" sz="2000" b="1" dirty="0" smtClean="0"/>
              <a:t>?&gt;  </a:t>
            </a:r>
          </a:p>
          <a:p>
            <a:endParaRPr lang="en-US" sz="2000" b="1" dirty="0" smtClean="0"/>
          </a:p>
          <a:p>
            <a:r>
              <a:rPr lang="en-US" sz="2000" b="1" dirty="0" smtClean="0"/>
              <a:t>&lt;/body&gt;</a:t>
            </a:r>
          </a:p>
          <a:p>
            <a:r>
              <a:rPr lang="en-US" sz="2000" b="1" dirty="0" smtClean="0"/>
              <a:t>&lt;/html&gt;</a:t>
            </a:r>
            <a:endParaRPr lang="en-US" sz="2000" b="1" dirty="0"/>
          </a:p>
        </p:txBody>
      </p:sp>
      <p:sp>
        <p:nvSpPr>
          <p:cNvPr id="3" name="Rectangle 2"/>
          <p:cNvSpPr/>
          <p:nvPr/>
        </p:nvSpPr>
        <p:spPr>
          <a:xfrm>
            <a:off x="914400" y="4724400"/>
            <a:ext cx="1268296"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bool(true)</a:t>
            </a:r>
            <a:endParaRPr lang="en-US" sz="2000" b="1" dirty="0"/>
          </a:p>
        </p:txBody>
      </p:sp>
      <p:sp>
        <p:nvSpPr>
          <p:cNvPr id="4" name="Rectangle 3"/>
          <p:cNvSpPr/>
          <p:nvPr/>
        </p:nvSpPr>
        <p:spPr>
          <a:xfrm>
            <a:off x="4648200" y="381000"/>
            <a:ext cx="4267200" cy="4093428"/>
          </a:xfrm>
          <a:prstGeom prst="rect">
            <a:avLst/>
          </a:prstGeom>
        </p:spPr>
        <p:txBody>
          <a:bodyPr wrap="square">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solidFill>
                  <a:srgbClr val="C00000"/>
                </a:solidFill>
              </a:rPr>
              <a:t>// Check if a numeric value is finite or infinite </a:t>
            </a:r>
          </a:p>
          <a:p>
            <a:r>
              <a:rPr lang="en-US" sz="2000" b="1" dirty="0" smtClean="0"/>
              <a:t>$x = 1.9e411;</a:t>
            </a:r>
          </a:p>
          <a:p>
            <a:r>
              <a:rPr lang="en-US" sz="2000" b="1" dirty="0" smtClean="0"/>
              <a:t>var_dump($x);</a:t>
            </a:r>
          </a:p>
          <a:p>
            <a:r>
              <a:rPr lang="en-US" sz="2000" b="1" dirty="0" smtClean="0"/>
              <a:t>?&gt;  </a:t>
            </a:r>
          </a:p>
          <a:p>
            <a:endParaRPr lang="en-US" sz="2000" b="1" dirty="0" smtClean="0"/>
          </a:p>
          <a:p>
            <a:r>
              <a:rPr lang="en-US" sz="2000" b="1" dirty="0" smtClean="0"/>
              <a:t>&lt;/body&gt;</a:t>
            </a:r>
          </a:p>
          <a:p>
            <a:r>
              <a:rPr lang="en-US" sz="2000" b="1" dirty="0" smtClean="0"/>
              <a:t>&lt;/html&gt;</a:t>
            </a:r>
            <a:endParaRPr lang="en-US" sz="2000" b="1" dirty="0"/>
          </a:p>
        </p:txBody>
      </p:sp>
      <p:sp>
        <p:nvSpPr>
          <p:cNvPr id="5" name="Rectangle 4"/>
          <p:cNvSpPr/>
          <p:nvPr/>
        </p:nvSpPr>
        <p:spPr>
          <a:xfrm>
            <a:off x="6172200" y="5029200"/>
            <a:ext cx="1193788"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float(INF)</a:t>
            </a:r>
            <a:endParaRPr lang="en-US" sz="20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3810000" cy="4093428"/>
          </a:xfrm>
          <a:prstGeom prst="rect">
            <a:avLst/>
          </a:prstGeom>
        </p:spPr>
        <p:txBody>
          <a:bodyPr wrap="square">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solidFill>
                  <a:srgbClr val="C00000"/>
                </a:solidFill>
              </a:rPr>
              <a:t>// Invalid calculation will return a NaN value</a:t>
            </a:r>
          </a:p>
          <a:p>
            <a:r>
              <a:rPr lang="en-US" sz="2000" b="1" dirty="0" smtClean="0"/>
              <a:t>$x = acos(8);</a:t>
            </a:r>
          </a:p>
          <a:p>
            <a:r>
              <a:rPr lang="en-US" sz="2000" b="1" dirty="0" smtClean="0"/>
              <a:t>var_dump($x);</a:t>
            </a:r>
          </a:p>
          <a:p>
            <a:r>
              <a:rPr lang="en-US" sz="2000" b="1" dirty="0" smtClean="0"/>
              <a:t>?&gt;  </a:t>
            </a:r>
          </a:p>
          <a:p>
            <a:endParaRPr lang="en-US" sz="2000" b="1" dirty="0" smtClean="0"/>
          </a:p>
          <a:p>
            <a:r>
              <a:rPr lang="en-US" sz="2000" b="1" dirty="0" smtClean="0"/>
              <a:t>&lt;/body&gt;</a:t>
            </a:r>
          </a:p>
          <a:p>
            <a:r>
              <a:rPr lang="en-US" sz="2000" b="1" dirty="0" smtClean="0"/>
              <a:t>&lt;/html&gt;</a:t>
            </a:r>
            <a:endParaRPr lang="en-US" sz="2000" b="1" dirty="0"/>
          </a:p>
        </p:txBody>
      </p:sp>
      <p:sp>
        <p:nvSpPr>
          <p:cNvPr id="3" name="Rectangle 2"/>
          <p:cNvSpPr/>
          <p:nvPr/>
        </p:nvSpPr>
        <p:spPr>
          <a:xfrm>
            <a:off x="838200" y="5029200"/>
            <a:ext cx="1331647"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float(NAN)</a:t>
            </a:r>
            <a:endParaRPr lang="en-US" sz="2000" b="1" dirty="0"/>
          </a:p>
        </p:txBody>
      </p:sp>
      <p:sp>
        <p:nvSpPr>
          <p:cNvPr id="4" name="Rectangle 3"/>
          <p:cNvSpPr/>
          <p:nvPr/>
        </p:nvSpPr>
        <p:spPr>
          <a:xfrm>
            <a:off x="4343400" y="302359"/>
            <a:ext cx="4572000" cy="6555641"/>
          </a:xfrm>
          <a:prstGeom prst="rect">
            <a:avLst/>
          </a:prstGeom>
        </p:spPr>
        <p:txBody>
          <a:bodyPr>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solidFill>
                  <a:srgbClr val="C00000"/>
                </a:solidFill>
              </a:rPr>
              <a:t>// Check if the variable is numeric   </a:t>
            </a:r>
          </a:p>
          <a:p>
            <a:r>
              <a:rPr lang="en-US" sz="2000" b="1" dirty="0" smtClean="0"/>
              <a:t>$x = 5985;</a:t>
            </a:r>
          </a:p>
          <a:p>
            <a:r>
              <a:rPr lang="en-US" sz="2000" b="1" dirty="0" smtClean="0"/>
              <a:t>var_dump(is_numeric($x));</a:t>
            </a:r>
          </a:p>
          <a:p>
            <a:r>
              <a:rPr lang="en-US" sz="2000" b="1" dirty="0" smtClean="0"/>
              <a:t>echo "&lt;br&gt;";</a:t>
            </a:r>
          </a:p>
          <a:p>
            <a:r>
              <a:rPr lang="en-US" sz="2000" b="1" dirty="0" smtClean="0"/>
              <a:t>$x = "5985";</a:t>
            </a:r>
          </a:p>
          <a:p>
            <a:r>
              <a:rPr lang="en-US" sz="2000" b="1" dirty="0" smtClean="0"/>
              <a:t>var_dump(is_numeric($x));</a:t>
            </a:r>
          </a:p>
          <a:p>
            <a:r>
              <a:rPr lang="en-US" sz="2000" b="1" dirty="0" smtClean="0"/>
              <a:t>echo "&lt;br&gt;";</a:t>
            </a:r>
          </a:p>
          <a:p>
            <a:r>
              <a:rPr lang="en-US" sz="2000" b="1" dirty="0" smtClean="0"/>
              <a:t>$x = "59.85" + 100;</a:t>
            </a:r>
          </a:p>
          <a:p>
            <a:r>
              <a:rPr lang="en-US" sz="2000" b="1" dirty="0" smtClean="0"/>
              <a:t>var_dump(is_numeric($x));</a:t>
            </a:r>
          </a:p>
          <a:p>
            <a:r>
              <a:rPr lang="en-US" sz="2000" b="1" dirty="0" smtClean="0"/>
              <a:t>echo "&lt;br&gt;";</a:t>
            </a:r>
          </a:p>
          <a:p>
            <a:r>
              <a:rPr lang="en-US" sz="2000" b="1" dirty="0" smtClean="0"/>
              <a:t>$x = "Hello";</a:t>
            </a:r>
          </a:p>
          <a:p>
            <a:r>
              <a:rPr lang="en-US" sz="2000" b="1" dirty="0" smtClean="0"/>
              <a:t>var_dump(is_numeric($x));</a:t>
            </a:r>
          </a:p>
          <a:p>
            <a:r>
              <a:rPr lang="en-US" sz="2000" b="1" dirty="0" smtClean="0"/>
              <a:t>?&gt;  </a:t>
            </a:r>
          </a:p>
          <a:p>
            <a:endParaRPr lang="en-US" sz="2000" b="1" dirty="0" smtClean="0"/>
          </a:p>
          <a:p>
            <a:r>
              <a:rPr lang="en-US" sz="2000" b="1" dirty="0" smtClean="0"/>
              <a:t>&lt;/body&gt;</a:t>
            </a:r>
          </a:p>
          <a:p>
            <a:r>
              <a:rPr lang="en-US" sz="2000" b="1" dirty="0" smtClean="0"/>
              <a:t>&lt;/html&gt;</a:t>
            </a:r>
            <a:endParaRPr lang="en-US" sz="2000" b="1" dirty="0"/>
          </a:p>
        </p:txBody>
      </p:sp>
      <p:sp>
        <p:nvSpPr>
          <p:cNvPr id="5" name="Rectangle 4"/>
          <p:cNvSpPr/>
          <p:nvPr/>
        </p:nvSpPr>
        <p:spPr>
          <a:xfrm>
            <a:off x="7315200" y="5534561"/>
            <a:ext cx="18288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smtClean="0"/>
              <a:t>bool(true) </a:t>
            </a:r>
            <a:br>
              <a:rPr lang="en-US" sz="2000" b="1" dirty="0" smtClean="0"/>
            </a:br>
            <a:r>
              <a:rPr lang="en-US" sz="2000" b="1" dirty="0" smtClean="0"/>
              <a:t>bool(true) </a:t>
            </a:r>
            <a:br>
              <a:rPr lang="en-US" sz="2000" b="1" dirty="0" smtClean="0"/>
            </a:br>
            <a:r>
              <a:rPr lang="en-US" sz="2000" b="1" dirty="0" smtClean="0"/>
              <a:t>bool(true) </a:t>
            </a:r>
            <a:br>
              <a:rPr lang="en-US" sz="2000" b="1" dirty="0" smtClean="0"/>
            </a:br>
            <a:r>
              <a:rPr lang="en-US" sz="2000" b="1" dirty="0" smtClean="0"/>
              <a:t>bool(false)</a:t>
            </a:r>
            <a:endParaRPr lang="en-US"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PHP File?</a:t>
            </a:r>
            <a:endParaRPr lang="en-US" dirty="0"/>
          </a:p>
        </p:txBody>
      </p:sp>
      <p:sp>
        <p:nvSpPr>
          <p:cNvPr id="3" name="Content Placeholder 2"/>
          <p:cNvSpPr>
            <a:spLocks noGrp="1"/>
          </p:cNvSpPr>
          <p:nvPr>
            <p:ph idx="1"/>
          </p:nvPr>
        </p:nvSpPr>
        <p:spPr/>
        <p:txBody>
          <a:bodyPr/>
          <a:lstStyle/>
          <a:p>
            <a:pPr algn="just"/>
            <a:r>
              <a:rPr lang="en-US" dirty="0" smtClean="0"/>
              <a:t>PHP </a:t>
            </a:r>
            <a:r>
              <a:rPr lang="en-US" dirty="0"/>
              <a:t>files can contain text, HTML, CSS, JavaScript, and PHP code</a:t>
            </a:r>
          </a:p>
          <a:p>
            <a:pPr algn="just"/>
            <a:r>
              <a:rPr lang="en-US" dirty="0"/>
              <a:t>PHP code is executed on the server, and the result is returned to the browser as plain HTML</a:t>
            </a:r>
          </a:p>
          <a:p>
            <a:pPr algn="just"/>
            <a:r>
              <a:rPr lang="en-US" dirty="0"/>
              <a:t>PHP files have extension ".php"</a:t>
            </a:r>
          </a:p>
          <a:p>
            <a:pPr algn="just"/>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PHP Constants</a:t>
            </a:r>
            <a:endParaRPr lang="en-US" dirty="0"/>
          </a:p>
        </p:txBody>
      </p:sp>
      <p:sp>
        <p:nvSpPr>
          <p:cNvPr id="3" name="Content Placeholder 2"/>
          <p:cNvSpPr>
            <a:spLocks noGrp="1"/>
          </p:cNvSpPr>
          <p:nvPr>
            <p:ph idx="1"/>
          </p:nvPr>
        </p:nvSpPr>
        <p:spPr>
          <a:xfrm>
            <a:off x="304800" y="990600"/>
            <a:ext cx="8534400" cy="5562600"/>
          </a:xfrm>
        </p:spPr>
        <p:txBody>
          <a:bodyPr>
            <a:normAutofit/>
          </a:bodyPr>
          <a:lstStyle/>
          <a:p>
            <a:r>
              <a:rPr lang="en-US" dirty="0" smtClean="0"/>
              <a:t>Constants are like variables except that once they are defined they cannot be changed or undefined. </a:t>
            </a:r>
          </a:p>
          <a:p>
            <a:r>
              <a:rPr lang="en-US" dirty="0" smtClean="0"/>
              <a:t>A constant is an identifier (name) for a simple value. The value cannot be changed during the script.</a:t>
            </a:r>
          </a:p>
          <a:p>
            <a:r>
              <a:rPr lang="en-US" dirty="0" smtClean="0"/>
              <a:t>A valid constant name starts with a letter or underscore (no $ sign before the constant name).</a:t>
            </a:r>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28600" y="304800"/>
            <a:ext cx="8686800" cy="3934354"/>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Create a PHP Constant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To create a constant, use the </a:t>
            </a:r>
            <a:r>
              <a:rPr kumimoji="0" lang="en-US" sz="2000" b="0" i="0" u="none" strike="noStrike" cap="none" normalizeH="0" baseline="0" dirty="0" smtClean="0">
                <a:ln>
                  <a:noFill/>
                </a:ln>
                <a:solidFill>
                  <a:srgbClr val="DC143C"/>
                </a:solidFill>
                <a:effectLst/>
                <a:cs typeface="Consolas" pitchFamily="49" charset="0"/>
              </a:rPr>
              <a:t>define()</a:t>
            </a:r>
            <a:r>
              <a:rPr kumimoji="0" lang="en-US" sz="2000" b="0" i="0" u="none" strike="noStrike" cap="none" normalizeH="0" baseline="0" dirty="0" smtClean="0">
                <a:ln>
                  <a:noFill/>
                </a:ln>
                <a:solidFill>
                  <a:srgbClr val="000000"/>
                </a:solidFill>
                <a:effectLst/>
                <a:cs typeface="Arial" pitchFamily="34" charset="0"/>
              </a:rPr>
              <a:t> function.</a:t>
            </a:r>
            <a:endParaRPr kumimoji="0" lang="en-US" sz="2000" b="0" i="0" u="none" strike="noStrike" cap="none" normalizeH="0" baseline="0" dirty="0" smtClean="0">
              <a:ln>
                <a:noFill/>
              </a:ln>
              <a:solidFill>
                <a:srgbClr val="000000"/>
              </a:solidFill>
              <a:effectLst/>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Segoe UI" pitchFamily="34" charset="0"/>
              </a:rPr>
              <a:t>Syntax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Consolas" pitchFamily="49" charset="0"/>
              </a:rPr>
              <a:t>define(</a:t>
            </a:r>
            <a:r>
              <a:rPr kumimoji="0" lang="en-US" sz="2000" b="0" i="1" u="none" strike="noStrike" cap="none" normalizeH="0" baseline="0" dirty="0" smtClean="0">
                <a:ln>
                  <a:noFill/>
                </a:ln>
                <a:solidFill>
                  <a:srgbClr val="000000"/>
                </a:solidFill>
                <a:effectLst/>
                <a:cs typeface="Consolas" pitchFamily="49" charset="0"/>
              </a:rPr>
              <a:t>name</a:t>
            </a:r>
            <a:r>
              <a:rPr kumimoji="0" lang="en-US" sz="2000" b="0" i="0" u="none" strike="noStrike" cap="none" normalizeH="0" baseline="0" dirty="0" smtClean="0">
                <a:ln>
                  <a:noFill/>
                </a:ln>
                <a:solidFill>
                  <a:srgbClr val="000000"/>
                </a:solidFill>
                <a:effectLst/>
                <a:cs typeface="Consolas" pitchFamily="49" charset="0"/>
              </a:rPr>
              <a:t>, </a:t>
            </a:r>
            <a:r>
              <a:rPr kumimoji="0" lang="en-US" sz="2000" b="0" i="1" u="none" strike="noStrike" cap="none" normalizeH="0" baseline="0" dirty="0" smtClean="0">
                <a:ln>
                  <a:noFill/>
                </a:ln>
                <a:solidFill>
                  <a:srgbClr val="000000"/>
                </a:solidFill>
                <a:effectLst/>
                <a:cs typeface="Consolas" pitchFamily="49" charset="0"/>
              </a:rPr>
              <a:t>value</a:t>
            </a:r>
            <a:r>
              <a:rPr kumimoji="0" lang="en-US" sz="2000" b="0" i="0" u="none" strike="noStrike" cap="none" normalizeH="0" baseline="0" dirty="0" smtClean="0">
                <a:ln>
                  <a:noFill/>
                </a:ln>
                <a:solidFill>
                  <a:srgbClr val="000000"/>
                </a:solidFill>
                <a:effectLst/>
                <a:cs typeface="Consolas" pitchFamily="49" charset="0"/>
              </a:rPr>
              <a:t>, </a:t>
            </a:r>
            <a:r>
              <a:rPr kumimoji="0" lang="en-US" sz="2000" b="0" i="1" u="none" strike="noStrike" cap="none" normalizeH="0" baseline="0" dirty="0" smtClean="0">
                <a:ln>
                  <a:noFill/>
                </a:ln>
                <a:solidFill>
                  <a:srgbClr val="000000"/>
                </a:solidFill>
                <a:effectLst/>
                <a:cs typeface="Consolas" pitchFamily="49" charset="0"/>
              </a:rPr>
              <a:t>case-insensitive</a:t>
            </a:r>
            <a:r>
              <a:rPr kumimoji="0" lang="en-US" sz="2000" b="0" i="0" u="none" strike="noStrike" cap="none" normalizeH="0" baseline="0" dirty="0" smtClean="0">
                <a:ln>
                  <a:noFill/>
                </a:ln>
                <a:solidFill>
                  <a:srgbClr val="000000"/>
                </a:solidFill>
                <a:effectLst/>
                <a:cs typeface="Consolas" pitchFamily="49" charset="0"/>
              </a:rPr>
              <a:t>)</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Arial" pitchFamily="34" charset="0"/>
              </a:rPr>
              <a:t>Parameters:</a:t>
            </a:r>
            <a:endParaRPr kumimoji="0" lang="en-US" sz="2000" b="1" i="0" u="none" strike="noStrike" cap="none" normalizeH="0" baseline="0" dirty="0" smtClean="0">
              <a:ln>
                <a:noFill/>
              </a:ln>
              <a:solidFill>
                <a:schemeClr val="tx1"/>
              </a:solidFill>
              <a:effectLst/>
              <a:cs typeface="Arial" pitchFamily="34" charset="0"/>
            </a:endParaRPr>
          </a:p>
          <a:p>
            <a:pPr lvl="1" eaLnBrk="0" fontAlgn="base" hangingPunct="0">
              <a:spcBef>
                <a:spcPct val="0"/>
              </a:spcBef>
              <a:spcAft>
                <a:spcPct val="0"/>
              </a:spcAft>
              <a:buFontTx/>
              <a:buChar char="•"/>
            </a:pPr>
            <a:r>
              <a:rPr kumimoji="0" lang="en-US" sz="2000" b="0" i="1" u="none" strike="noStrike" cap="none" normalizeH="0" baseline="0" dirty="0" smtClean="0">
                <a:ln>
                  <a:noFill/>
                </a:ln>
                <a:solidFill>
                  <a:srgbClr val="000000"/>
                </a:solidFill>
                <a:effectLst/>
                <a:cs typeface="Arial" pitchFamily="34" charset="0"/>
              </a:rPr>
              <a:t>name</a:t>
            </a:r>
            <a:r>
              <a:rPr kumimoji="0" lang="en-US" sz="2000" b="0" i="0" u="none" strike="noStrike" cap="none" normalizeH="0" baseline="0" dirty="0" smtClean="0">
                <a:ln>
                  <a:noFill/>
                </a:ln>
                <a:solidFill>
                  <a:srgbClr val="000000"/>
                </a:solidFill>
                <a:effectLst/>
                <a:cs typeface="Arial" pitchFamily="34" charset="0"/>
              </a:rPr>
              <a:t>: Specifies the name of the constant</a:t>
            </a:r>
          </a:p>
          <a:p>
            <a:pPr lvl="1" eaLnBrk="0" fontAlgn="base" hangingPunct="0">
              <a:spcBef>
                <a:spcPct val="0"/>
              </a:spcBef>
              <a:spcAft>
                <a:spcPct val="0"/>
              </a:spcAft>
              <a:buFontTx/>
              <a:buChar char="•"/>
            </a:pPr>
            <a:r>
              <a:rPr kumimoji="0" lang="en-US" sz="2000" b="0" i="1" u="none" strike="noStrike" cap="none" normalizeH="0" baseline="0" dirty="0" smtClean="0">
                <a:ln>
                  <a:noFill/>
                </a:ln>
                <a:solidFill>
                  <a:srgbClr val="000000"/>
                </a:solidFill>
                <a:effectLst/>
                <a:cs typeface="Arial" pitchFamily="34" charset="0"/>
              </a:rPr>
              <a:t>value</a:t>
            </a:r>
            <a:r>
              <a:rPr kumimoji="0" lang="en-US" sz="2000" b="0" i="0" u="none" strike="noStrike" cap="none" normalizeH="0" baseline="0" dirty="0" smtClean="0">
                <a:ln>
                  <a:noFill/>
                </a:ln>
                <a:solidFill>
                  <a:srgbClr val="000000"/>
                </a:solidFill>
                <a:effectLst/>
                <a:cs typeface="Arial" pitchFamily="34" charset="0"/>
              </a:rPr>
              <a:t>: Specifies the value of the constant</a:t>
            </a:r>
          </a:p>
          <a:p>
            <a:pPr lvl="1" eaLnBrk="0" fontAlgn="base" hangingPunct="0">
              <a:spcBef>
                <a:spcPct val="0"/>
              </a:spcBef>
              <a:spcAft>
                <a:spcPct val="0"/>
              </a:spcAft>
              <a:buFontTx/>
              <a:buChar char="•"/>
            </a:pPr>
            <a:r>
              <a:rPr kumimoji="0" lang="en-US" sz="2000" b="0" i="1" u="none" strike="noStrike" cap="none" normalizeH="0" baseline="0" dirty="0" smtClean="0">
                <a:ln>
                  <a:noFill/>
                </a:ln>
                <a:solidFill>
                  <a:srgbClr val="000000"/>
                </a:solidFill>
                <a:effectLst/>
                <a:cs typeface="Arial" pitchFamily="34" charset="0"/>
              </a:rPr>
              <a:t>case-insensitive</a:t>
            </a:r>
            <a:r>
              <a:rPr kumimoji="0" lang="en-US" sz="2000" b="0" i="0" u="none" strike="noStrike" cap="none" normalizeH="0" baseline="0" dirty="0" smtClean="0">
                <a:ln>
                  <a:noFill/>
                </a:ln>
                <a:solidFill>
                  <a:srgbClr val="000000"/>
                </a:solidFill>
                <a:effectLst/>
                <a:cs typeface="Arial" pitchFamily="34" charset="0"/>
              </a:rPr>
              <a:t>: Specifies whether the constant name should be case-insensitive. Default is false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cs typeface="Arial" pitchFamily="34" charset="0"/>
            </a:endParaRPr>
          </a:p>
        </p:txBody>
      </p:sp>
      <p:sp>
        <p:nvSpPr>
          <p:cNvPr id="5" name="Rectangle 4"/>
          <p:cNvSpPr/>
          <p:nvPr/>
        </p:nvSpPr>
        <p:spPr>
          <a:xfrm>
            <a:off x="1295400" y="4191000"/>
            <a:ext cx="6324600" cy="1908215"/>
          </a:xfrm>
          <a:prstGeom prst="rect">
            <a:avLst/>
          </a:prstGeom>
        </p:spPr>
        <p:txBody>
          <a:bodyPr wrap="square">
            <a:spAutoFit/>
          </a:bodyPr>
          <a:lstStyle/>
          <a:p>
            <a:endParaRPr lang="en-US" dirty="0" smtClean="0"/>
          </a:p>
          <a:p>
            <a:r>
              <a:rPr lang="en-US" sz="2000" b="1" dirty="0" smtClean="0">
                <a:solidFill>
                  <a:srgbClr val="C00000"/>
                </a:solidFill>
              </a:rPr>
              <a:t>&lt;?php</a:t>
            </a:r>
          </a:p>
          <a:p>
            <a:r>
              <a:rPr lang="en-US" sz="2000" b="1" dirty="0" smtClean="0">
                <a:solidFill>
                  <a:srgbClr val="C00000"/>
                </a:solidFill>
              </a:rPr>
              <a:t>// case-sensitive constant name</a:t>
            </a:r>
          </a:p>
          <a:p>
            <a:r>
              <a:rPr lang="en-US" sz="2000" b="1" dirty="0" smtClean="0">
                <a:solidFill>
                  <a:srgbClr val="C00000"/>
                </a:solidFill>
              </a:rPr>
              <a:t>define("GREETING", "Welcome to W3Schools.com!");</a:t>
            </a:r>
          </a:p>
          <a:p>
            <a:r>
              <a:rPr lang="en-US" sz="2000" b="1" dirty="0" smtClean="0">
                <a:solidFill>
                  <a:srgbClr val="C00000"/>
                </a:solidFill>
              </a:rPr>
              <a:t>echo GREETING;</a:t>
            </a:r>
          </a:p>
          <a:p>
            <a:r>
              <a:rPr lang="en-US" sz="2000" b="1" dirty="0" smtClean="0">
                <a:solidFill>
                  <a:srgbClr val="C00000"/>
                </a:solidFill>
              </a:rPr>
              <a:t>?&gt; </a:t>
            </a:r>
          </a:p>
        </p:txBody>
      </p:sp>
      <p:sp>
        <p:nvSpPr>
          <p:cNvPr id="6" name="Rectangle 5"/>
          <p:cNvSpPr/>
          <p:nvPr/>
        </p:nvSpPr>
        <p:spPr>
          <a:xfrm>
            <a:off x="304800" y="4114800"/>
            <a:ext cx="1160061" cy="400110"/>
          </a:xfrm>
          <a:prstGeom prst="rect">
            <a:avLst/>
          </a:prstGeom>
        </p:spPr>
        <p:txBody>
          <a:bodyPr wrap="none">
            <a:spAutoFit/>
          </a:bodyPr>
          <a:lstStyle/>
          <a:p>
            <a:pPr lvl="0" eaLnBrk="0" fontAlgn="base" hangingPunct="0">
              <a:spcBef>
                <a:spcPct val="0"/>
              </a:spcBef>
              <a:spcAft>
                <a:spcPct val="0"/>
              </a:spcAft>
            </a:pPr>
            <a:r>
              <a:rPr lang="en-US" sz="2000" b="1" dirty="0" smtClean="0">
                <a:solidFill>
                  <a:srgbClr val="000000"/>
                </a:solidFill>
                <a:cs typeface="Arial" pitchFamily="34" charset="0"/>
              </a:rPr>
              <a:t>Example:</a:t>
            </a:r>
            <a:endParaRPr lang="en-US" sz="2000" b="1" dirty="0" smtClean="0">
              <a:cs typeface="Arial" pitchFamily="34" charset="0"/>
            </a:endParaRPr>
          </a:p>
        </p:txBody>
      </p:sp>
      <p:sp>
        <p:nvSpPr>
          <p:cNvPr id="7" name="Rectangle 6"/>
          <p:cNvSpPr/>
          <p:nvPr/>
        </p:nvSpPr>
        <p:spPr>
          <a:xfrm>
            <a:off x="5029200" y="6019800"/>
            <a:ext cx="3296287"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Welcome to W3Schools.com!</a:t>
            </a:r>
            <a:endParaRPr lang="en-US" sz="2000" b="1" dirty="0"/>
          </a:p>
        </p:txBody>
      </p:sp>
      <p:sp>
        <p:nvSpPr>
          <p:cNvPr id="8" name="Rectangle 7"/>
          <p:cNvSpPr/>
          <p:nvPr/>
        </p:nvSpPr>
        <p:spPr>
          <a:xfrm>
            <a:off x="1905000" y="4114800"/>
            <a:ext cx="5026889" cy="400110"/>
          </a:xfrm>
          <a:prstGeom prst="rect">
            <a:avLst/>
          </a:prstGeom>
        </p:spPr>
        <p:txBody>
          <a:bodyPr wrap="none">
            <a:spAutoFit/>
          </a:bodyPr>
          <a:lstStyle/>
          <a:p>
            <a:r>
              <a:rPr lang="en-US" sz="2000" b="1" dirty="0" smtClean="0"/>
              <a:t>Create a constant with a case-sensitive name:</a:t>
            </a:r>
            <a:endParaRPr lang="en-US" sz="20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7010400" cy="1631216"/>
          </a:xfrm>
          <a:prstGeom prst="rect">
            <a:avLst/>
          </a:prstGeom>
        </p:spPr>
        <p:txBody>
          <a:bodyPr wrap="square">
            <a:spAutoFit/>
          </a:bodyPr>
          <a:lstStyle/>
          <a:p>
            <a:r>
              <a:rPr lang="en-US" sz="2000" b="1" dirty="0" smtClean="0"/>
              <a:t>Create a constant with a case-insensitive name:</a:t>
            </a:r>
          </a:p>
          <a:p>
            <a:pPr lvl="1"/>
            <a:r>
              <a:rPr lang="en-US" sz="2000" b="1" dirty="0" smtClean="0">
                <a:solidFill>
                  <a:srgbClr val="C00000"/>
                </a:solidFill>
              </a:rPr>
              <a:t>&lt;?php</a:t>
            </a:r>
            <a:br>
              <a:rPr lang="en-US" sz="2000" b="1" dirty="0" smtClean="0">
                <a:solidFill>
                  <a:srgbClr val="C00000"/>
                </a:solidFill>
              </a:rPr>
            </a:br>
            <a:r>
              <a:rPr lang="en-US" sz="2000" b="1" dirty="0" smtClean="0">
                <a:solidFill>
                  <a:srgbClr val="C00000"/>
                </a:solidFill>
              </a:rPr>
              <a:t>define("GREETING", "Welcome to W3Schools.com!", true);</a:t>
            </a:r>
            <a:br>
              <a:rPr lang="en-US" sz="2000" b="1" dirty="0" smtClean="0">
                <a:solidFill>
                  <a:srgbClr val="C00000"/>
                </a:solidFill>
              </a:rPr>
            </a:br>
            <a:r>
              <a:rPr lang="en-US" sz="2000" b="1" dirty="0" smtClean="0">
                <a:solidFill>
                  <a:srgbClr val="C00000"/>
                </a:solidFill>
              </a:rPr>
              <a:t>echo greeting;</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3" name="Rectangle 2"/>
          <p:cNvSpPr/>
          <p:nvPr/>
        </p:nvSpPr>
        <p:spPr>
          <a:xfrm>
            <a:off x="4953000" y="1447800"/>
            <a:ext cx="3296287"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Welcome to W3Schools.com!</a:t>
            </a:r>
            <a:endParaRPr lang="en-US" sz="2000" b="1" dirty="0"/>
          </a:p>
        </p:txBody>
      </p:sp>
      <p:sp>
        <p:nvSpPr>
          <p:cNvPr id="4" name="Rectangle 3"/>
          <p:cNvSpPr/>
          <p:nvPr/>
        </p:nvSpPr>
        <p:spPr>
          <a:xfrm>
            <a:off x="381000" y="2362200"/>
            <a:ext cx="2794804" cy="461665"/>
          </a:xfrm>
          <a:prstGeom prst="rect">
            <a:avLst/>
          </a:prstGeom>
        </p:spPr>
        <p:txBody>
          <a:bodyPr wrap="none">
            <a:spAutoFit/>
          </a:bodyPr>
          <a:lstStyle/>
          <a:p>
            <a:r>
              <a:rPr lang="en-US" sz="2400" b="1" u="sng" dirty="0" smtClean="0"/>
              <a:t>PHP Constant Arrays</a:t>
            </a:r>
            <a:endParaRPr lang="en-US" sz="2400" b="1" u="sng" dirty="0"/>
          </a:p>
        </p:txBody>
      </p:sp>
      <p:sp>
        <p:nvSpPr>
          <p:cNvPr id="5" name="Rectangle 4"/>
          <p:cNvSpPr/>
          <p:nvPr/>
        </p:nvSpPr>
        <p:spPr>
          <a:xfrm>
            <a:off x="533400" y="2895600"/>
            <a:ext cx="4572000" cy="2554545"/>
          </a:xfrm>
          <a:prstGeom prst="rect">
            <a:avLst/>
          </a:prstGeom>
        </p:spPr>
        <p:txBody>
          <a:bodyPr>
            <a:spAutoFit/>
          </a:bodyPr>
          <a:lstStyle/>
          <a:p>
            <a:r>
              <a:rPr lang="en-US" sz="2000" b="1" dirty="0" smtClean="0">
                <a:solidFill>
                  <a:srgbClr val="C00000"/>
                </a:solidFill>
              </a:rPr>
              <a:t>&lt;?php</a:t>
            </a:r>
            <a:br>
              <a:rPr lang="en-US" sz="2000" b="1" dirty="0" smtClean="0">
                <a:solidFill>
                  <a:srgbClr val="C00000"/>
                </a:solidFill>
              </a:rPr>
            </a:br>
            <a:r>
              <a:rPr lang="en-US" sz="2000" b="1" dirty="0" smtClean="0">
                <a:solidFill>
                  <a:srgbClr val="C00000"/>
                </a:solidFill>
              </a:rPr>
              <a:t>define("cars", [</a:t>
            </a:r>
            <a:br>
              <a:rPr lang="en-US" sz="2000" b="1" dirty="0" smtClean="0">
                <a:solidFill>
                  <a:srgbClr val="C00000"/>
                </a:solidFill>
              </a:rPr>
            </a:br>
            <a:r>
              <a:rPr lang="en-US" sz="2000" b="1" dirty="0" smtClean="0">
                <a:solidFill>
                  <a:srgbClr val="C00000"/>
                </a:solidFill>
              </a:rPr>
              <a:t>    "Alfa Romeo",</a:t>
            </a:r>
            <a:br>
              <a:rPr lang="en-US" sz="2000" b="1" dirty="0" smtClean="0">
                <a:solidFill>
                  <a:srgbClr val="C00000"/>
                </a:solidFill>
              </a:rPr>
            </a:br>
            <a:r>
              <a:rPr lang="en-US" sz="2000" b="1" dirty="0" smtClean="0">
                <a:solidFill>
                  <a:srgbClr val="C00000"/>
                </a:solidFill>
              </a:rPr>
              <a:t>    "BMW",</a:t>
            </a:r>
            <a:br>
              <a:rPr lang="en-US" sz="2000" b="1" dirty="0" smtClean="0">
                <a:solidFill>
                  <a:srgbClr val="C00000"/>
                </a:solidFill>
              </a:rPr>
            </a:br>
            <a:r>
              <a:rPr lang="en-US" sz="2000" b="1" dirty="0" smtClean="0">
                <a:solidFill>
                  <a:srgbClr val="C00000"/>
                </a:solidFill>
              </a:rPr>
              <a:t>    "Toyota"</a:t>
            </a:r>
            <a:br>
              <a:rPr lang="en-US" sz="2000" b="1" dirty="0" smtClean="0">
                <a:solidFill>
                  <a:srgbClr val="C00000"/>
                </a:solidFill>
              </a:rPr>
            </a:br>
            <a:r>
              <a:rPr lang="en-US" sz="2000" b="1" dirty="0" smtClean="0">
                <a:solidFill>
                  <a:srgbClr val="C00000"/>
                </a:solidFill>
              </a:rPr>
              <a:t>]);</a:t>
            </a:r>
            <a:br>
              <a:rPr lang="en-US" sz="2000" b="1" dirty="0" smtClean="0">
                <a:solidFill>
                  <a:srgbClr val="C00000"/>
                </a:solidFill>
              </a:rPr>
            </a:br>
            <a:r>
              <a:rPr lang="en-US" sz="2000" b="1" dirty="0" smtClean="0">
                <a:solidFill>
                  <a:srgbClr val="C00000"/>
                </a:solidFill>
              </a:rPr>
              <a:t>echo cars[0];</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6" name="Rectangle 5"/>
          <p:cNvSpPr/>
          <p:nvPr/>
        </p:nvSpPr>
        <p:spPr>
          <a:xfrm>
            <a:off x="609600" y="5791200"/>
            <a:ext cx="1418402"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Alfa Romeo</a:t>
            </a:r>
            <a:endParaRPr lang="en-US" sz="2000" b="1" dirty="0"/>
          </a:p>
        </p:txBody>
      </p:sp>
      <p:sp>
        <p:nvSpPr>
          <p:cNvPr id="7" name="Rectangle 6"/>
          <p:cNvSpPr/>
          <p:nvPr/>
        </p:nvSpPr>
        <p:spPr>
          <a:xfrm>
            <a:off x="4724400" y="2362200"/>
            <a:ext cx="2828018" cy="461665"/>
          </a:xfrm>
          <a:prstGeom prst="rect">
            <a:avLst/>
          </a:prstGeom>
        </p:spPr>
        <p:txBody>
          <a:bodyPr wrap="none">
            <a:spAutoFit/>
          </a:bodyPr>
          <a:lstStyle/>
          <a:p>
            <a:r>
              <a:rPr lang="en-US" sz="2400" b="1" u="sng" dirty="0" smtClean="0"/>
              <a:t>Constants are Global</a:t>
            </a:r>
            <a:endParaRPr lang="en-US" sz="2400" b="1" u="sng" dirty="0"/>
          </a:p>
        </p:txBody>
      </p:sp>
      <p:sp>
        <p:nvSpPr>
          <p:cNvPr id="8" name="Rectangle 7"/>
          <p:cNvSpPr/>
          <p:nvPr/>
        </p:nvSpPr>
        <p:spPr>
          <a:xfrm>
            <a:off x="3962400" y="2971800"/>
            <a:ext cx="4953000" cy="3170099"/>
          </a:xfrm>
          <a:prstGeom prst="rect">
            <a:avLst/>
          </a:prstGeom>
        </p:spPr>
        <p:txBody>
          <a:bodyPr wrap="square">
            <a:spAutoFit/>
          </a:bodyPr>
          <a:lstStyle/>
          <a:p>
            <a:r>
              <a:rPr lang="en-US" sz="2000" b="1" dirty="0" smtClean="0">
                <a:solidFill>
                  <a:srgbClr val="C00000"/>
                </a:solidFill>
              </a:rPr>
              <a:t>&lt;?php</a:t>
            </a:r>
            <a:br>
              <a:rPr lang="en-US" sz="2000" b="1" dirty="0" smtClean="0">
                <a:solidFill>
                  <a:srgbClr val="C00000"/>
                </a:solidFill>
              </a:rPr>
            </a:br>
            <a:r>
              <a:rPr lang="en-US" sz="2000" b="1" dirty="0" smtClean="0">
                <a:solidFill>
                  <a:srgbClr val="C00000"/>
                </a:solidFill>
              </a:rPr>
              <a:t>define("GREETING", "Welcome to W3Schools.com!");</a:t>
            </a:r>
            <a:br>
              <a:rPr lang="en-US" sz="2000" b="1" dirty="0" smtClean="0">
                <a:solidFill>
                  <a:srgbClr val="C00000"/>
                </a:solidFill>
              </a:rPr>
            </a:br>
            <a:r>
              <a:rPr lang="en-US" sz="2000" b="1" dirty="0" smtClean="0">
                <a:solidFill>
                  <a:srgbClr val="C00000"/>
                </a:solidFill>
              </a:rPr>
              <a:t/>
            </a:r>
            <a:br>
              <a:rPr lang="en-US" sz="2000" b="1" dirty="0" smtClean="0">
                <a:solidFill>
                  <a:srgbClr val="C00000"/>
                </a:solidFill>
              </a:rPr>
            </a:br>
            <a:r>
              <a:rPr lang="en-US" sz="2000" b="1" dirty="0" smtClean="0">
                <a:solidFill>
                  <a:srgbClr val="C00000"/>
                </a:solidFill>
              </a:rPr>
              <a:t>function myTest() {</a:t>
            </a:r>
            <a:br>
              <a:rPr lang="en-US" sz="2000" b="1" dirty="0" smtClean="0">
                <a:solidFill>
                  <a:srgbClr val="C00000"/>
                </a:solidFill>
              </a:rPr>
            </a:br>
            <a:r>
              <a:rPr lang="en-US" sz="2000" b="1" dirty="0" smtClean="0">
                <a:solidFill>
                  <a:srgbClr val="C00000"/>
                </a:solidFill>
              </a:rPr>
              <a:t>    echo GREETING;</a:t>
            </a:r>
            <a:br>
              <a:rPr lang="en-US" sz="2000" b="1" dirty="0" smtClean="0">
                <a:solidFill>
                  <a:srgbClr val="C00000"/>
                </a:solidFill>
              </a:rPr>
            </a:br>
            <a:r>
              <a:rPr lang="en-US" sz="2000" b="1" dirty="0" smtClean="0">
                <a:solidFill>
                  <a:srgbClr val="C00000"/>
                </a:solidFill>
              </a:rPr>
              <a:t>}</a:t>
            </a:r>
            <a:br>
              <a:rPr lang="en-US" sz="2000" b="1" dirty="0" smtClean="0">
                <a:solidFill>
                  <a:srgbClr val="C00000"/>
                </a:solidFill>
              </a:rPr>
            </a:br>
            <a:r>
              <a:rPr lang="en-US" sz="2000" b="1" dirty="0" smtClean="0">
                <a:solidFill>
                  <a:srgbClr val="C00000"/>
                </a:solidFill>
              </a:rPr>
              <a:t> </a:t>
            </a:r>
            <a:br>
              <a:rPr lang="en-US" sz="2000" b="1" dirty="0" smtClean="0">
                <a:solidFill>
                  <a:srgbClr val="C00000"/>
                </a:solidFill>
              </a:rPr>
            </a:br>
            <a:r>
              <a:rPr lang="en-US" sz="2000" b="1" dirty="0" smtClean="0">
                <a:solidFill>
                  <a:srgbClr val="C00000"/>
                </a:solidFill>
              </a:rPr>
              <a:t>myTest();</a:t>
            </a:r>
            <a:br>
              <a:rPr lang="en-US" sz="2000" b="1" dirty="0" smtClean="0">
                <a:solidFill>
                  <a:srgbClr val="C00000"/>
                </a:solidFill>
              </a:rPr>
            </a:br>
            <a:r>
              <a:rPr lang="en-US" sz="2000" b="1" dirty="0" smtClean="0">
                <a:solidFill>
                  <a:srgbClr val="C00000"/>
                </a:solidFill>
              </a:rPr>
              <a:t>?&gt;</a:t>
            </a:r>
            <a:endParaRPr lang="en-US" sz="2000" b="1" dirty="0">
              <a:solidFill>
                <a:srgbClr val="C00000"/>
              </a:solidFill>
            </a:endParaRPr>
          </a:p>
        </p:txBody>
      </p:sp>
      <p:sp>
        <p:nvSpPr>
          <p:cNvPr id="9" name="Rectangle 8"/>
          <p:cNvSpPr/>
          <p:nvPr/>
        </p:nvSpPr>
        <p:spPr>
          <a:xfrm>
            <a:off x="5181600" y="6019800"/>
            <a:ext cx="3296287"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Welcome to W3Schools.com!</a:t>
            </a:r>
            <a:endParaRPr lang="en-US" sz="20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Operators</a:t>
            </a:r>
            <a:endParaRPr lang="en-US" dirty="0"/>
          </a:p>
        </p:txBody>
      </p:sp>
      <p:sp>
        <p:nvSpPr>
          <p:cNvPr id="3" name="Content Placeholder 2"/>
          <p:cNvSpPr>
            <a:spLocks noGrp="1"/>
          </p:cNvSpPr>
          <p:nvPr>
            <p:ph idx="1"/>
          </p:nvPr>
        </p:nvSpPr>
        <p:spPr/>
        <p:txBody>
          <a:bodyPr>
            <a:noAutofit/>
          </a:bodyPr>
          <a:lstStyle/>
          <a:p>
            <a:r>
              <a:rPr lang="en-US" sz="2400" dirty="0" smtClean="0"/>
              <a:t>Operators are used to perform operations on variables and values.</a:t>
            </a:r>
          </a:p>
          <a:p>
            <a:r>
              <a:rPr lang="en-US" sz="2400" dirty="0" smtClean="0"/>
              <a:t>PHP divides the operators in the following groups:</a:t>
            </a:r>
          </a:p>
          <a:p>
            <a:pPr lvl="1"/>
            <a:r>
              <a:rPr lang="en-US" sz="2400" dirty="0" smtClean="0"/>
              <a:t>Arithmetic operators</a:t>
            </a:r>
          </a:p>
          <a:p>
            <a:pPr lvl="1"/>
            <a:r>
              <a:rPr lang="en-US" sz="2400" dirty="0" smtClean="0"/>
              <a:t>Assignment operators</a:t>
            </a:r>
          </a:p>
          <a:p>
            <a:pPr lvl="1"/>
            <a:r>
              <a:rPr lang="en-US" sz="2400" dirty="0" smtClean="0"/>
              <a:t>Comparison operators</a:t>
            </a:r>
          </a:p>
          <a:p>
            <a:pPr lvl="1"/>
            <a:r>
              <a:rPr lang="en-US" sz="2400" dirty="0" smtClean="0"/>
              <a:t>Increment/Decrement operators</a:t>
            </a:r>
          </a:p>
          <a:p>
            <a:pPr lvl="1"/>
            <a:r>
              <a:rPr lang="en-US" sz="2400" dirty="0" smtClean="0"/>
              <a:t>Logical operators</a:t>
            </a:r>
          </a:p>
          <a:p>
            <a:pPr lvl="1"/>
            <a:r>
              <a:rPr lang="en-US" sz="2400" dirty="0" smtClean="0"/>
              <a:t>String operators</a:t>
            </a:r>
          </a:p>
          <a:p>
            <a:pPr lvl="1"/>
            <a:r>
              <a:rPr lang="en-US" sz="2400" dirty="0" smtClean="0"/>
              <a:t>Array operators</a:t>
            </a:r>
          </a:p>
          <a:p>
            <a:pPr lvl="1"/>
            <a:r>
              <a:rPr lang="en-US" sz="2400" dirty="0" smtClean="0"/>
              <a:t>Conditional assignment operators</a:t>
            </a:r>
          </a:p>
          <a:p>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1077218"/>
          </a:xfrm>
          <a:prstGeom prst="rect">
            <a:avLst/>
          </a:prstGeom>
        </p:spPr>
        <p:txBody>
          <a:bodyPr wrap="square">
            <a:spAutoFit/>
          </a:bodyPr>
          <a:lstStyle/>
          <a:p>
            <a:r>
              <a:rPr lang="en-US" sz="2400" b="1" dirty="0" smtClean="0"/>
              <a:t>PHP Arithmetic Operators</a:t>
            </a:r>
          </a:p>
          <a:p>
            <a:r>
              <a:rPr lang="en-US" sz="2000" dirty="0" smtClean="0"/>
              <a:t>The PHP arithmetic operators are used with numeric values to perform common arithmetical operations, such as addition, subtraction, multiplication etc.</a:t>
            </a:r>
            <a:endParaRPr lang="en-US" sz="2000" dirty="0"/>
          </a:p>
        </p:txBody>
      </p:sp>
      <p:sp>
        <p:nvSpPr>
          <p:cNvPr id="3" name="Rectangle 2"/>
          <p:cNvSpPr/>
          <p:nvPr/>
        </p:nvSpPr>
        <p:spPr>
          <a:xfrm>
            <a:off x="381000" y="1447800"/>
            <a:ext cx="3429000" cy="5078313"/>
          </a:xfrm>
          <a:prstGeom prst="rect">
            <a:avLst/>
          </a:prstGeom>
        </p:spPr>
        <p:txBody>
          <a:bodyPr wrap="square">
            <a:spAutoFit/>
          </a:bodyPr>
          <a:lstStyle/>
          <a:p>
            <a:r>
              <a:rPr lang="es-ES" b="1" dirty="0" smtClean="0">
                <a:solidFill>
                  <a:srgbClr val="C00000"/>
                </a:solidFill>
              </a:rPr>
              <a:t>&lt;!DOCTYPE html&gt;</a:t>
            </a:r>
          </a:p>
          <a:p>
            <a:r>
              <a:rPr lang="es-ES" b="1" dirty="0" smtClean="0">
                <a:solidFill>
                  <a:srgbClr val="C00000"/>
                </a:solidFill>
              </a:rPr>
              <a:t>&lt;html&gt;</a:t>
            </a:r>
          </a:p>
          <a:p>
            <a:r>
              <a:rPr lang="es-ES" b="1" dirty="0" smtClean="0">
                <a:solidFill>
                  <a:srgbClr val="C00000"/>
                </a:solidFill>
              </a:rPr>
              <a:t>&lt;body&gt;</a:t>
            </a:r>
          </a:p>
          <a:p>
            <a:endParaRPr lang="es-ES" b="1" dirty="0" smtClean="0">
              <a:solidFill>
                <a:srgbClr val="C00000"/>
              </a:solidFill>
            </a:endParaRPr>
          </a:p>
          <a:p>
            <a:r>
              <a:rPr lang="es-ES" b="1" dirty="0" smtClean="0">
                <a:solidFill>
                  <a:srgbClr val="C00000"/>
                </a:solidFill>
              </a:rPr>
              <a:t>&lt;?php</a:t>
            </a:r>
          </a:p>
          <a:p>
            <a:r>
              <a:rPr lang="es-ES" b="1" dirty="0" smtClean="0">
                <a:solidFill>
                  <a:srgbClr val="C00000"/>
                </a:solidFill>
              </a:rPr>
              <a:t>$x = 10;  </a:t>
            </a:r>
          </a:p>
          <a:p>
            <a:r>
              <a:rPr lang="es-ES" b="1" dirty="0" smtClean="0">
                <a:solidFill>
                  <a:srgbClr val="C00000"/>
                </a:solidFill>
              </a:rPr>
              <a:t>$y = 6;</a:t>
            </a:r>
          </a:p>
          <a:p>
            <a:endParaRPr lang="es-ES" b="1" dirty="0" smtClean="0">
              <a:solidFill>
                <a:srgbClr val="C00000"/>
              </a:solidFill>
            </a:endParaRPr>
          </a:p>
          <a:p>
            <a:r>
              <a:rPr lang="es-ES" b="1" dirty="0" smtClean="0">
                <a:solidFill>
                  <a:srgbClr val="C00000"/>
                </a:solidFill>
              </a:rPr>
              <a:t>echo $x + $y, "&lt;br&gt;";</a:t>
            </a:r>
          </a:p>
          <a:p>
            <a:r>
              <a:rPr lang="es-ES" b="1" dirty="0" smtClean="0">
                <a:solidFill>
                  <a:srgbClr val="C00000"/>
                </a:solidFill>
              </a:rPr>
              <a:t>echo $x - $y, "&lt;br&gt;";</a:t>
            </a:r>
          </a:p>
          <a:p>
            <a:r>
              <a:rPr lang="es-ES" b="1" dirty="0" smtClean="0">
                <a:solidFill>
                  <a:srgbClr val="C00000"/>
                </a:solidFill>
              </a:rPr>
              <a:t>echo $x * $y, "&lt;br&gt;";</a:t>
            </a:r>
          </a:p>
          <a:p>
            <a:r>
              <a:rPr lang="es-ES" b="1" dirty="0" smtClean="0">
                <a:solidFill>
                  <a:srgbClr val="C00000"/>
                </a:solidFill>
              </a:rPr>
              <a:t>echo $x / $y, "&lt;br&gt;";</a:t>
            </a:r>
          </a:p>
          <a:p>
            <a:r>
              <a:rPr lang="es-ES" b="1" dirty="0" smtClean="0">
                <a:solidFill>
                  <a:srgbClr val="C00000"/>
                </a:solidFill>
              </a:rPr>
              <a:t>echo $x % $y, "&lt;br&gt;";</a:t>
            </a:r>
          </a:p>
          <a:p>
            <a:r>
              <a:rPr lang="es-ES" b="1" dirty="0" smtClean="0">
                <a:solidFill>
                  <a:srgbClr val="C00000"/>
                </a:solidFill>
              </a:rPr>
              <a:t>echo $x ** $y, "&lt;br&gt;";</a:t>
            </a:r>
          </a:p>
          <a:p>
            <a:r>
              <a:rPr lang="es-ES" b="1" dirty="0" smtClean="0">
                <a:solidFill>
                  <a:srgbClr val="C00000"/>
                </a:solidFill>
              </a:rPr>
              <a:t>?&gt;  </a:t>
            </a:r>
          </a:p>
          <a:p>
            <a:endParaRPr lang="es-ES" b="1" dirty="0" smtClean="0">
              <a:solidFill>
                <a:srgbClr val="C00000"/>
              </a:solidFill>
            </a:endParaRPr>
          </a:p>
          <a:p>
            <a:r>
              <a:rPr lang="es-ES" b="1" dirty="0" smtClean="0">
                <a:solidFill>
                  <a:srgbClr val="C00000"/>
                </a:solidFill>
              </a:rPr>
              <a:t>&lt;/body&gt;</a:t>
            </a:r>
          </a:p>
          <a:p>
            <a:r>
              <a:rPr lang="es-ES" b="1" dirty="0" smtClean="0">
                <a:solidFill>
                  <a:srgbClr val="C00000"/>
                </a:solidFill>
              </a:rPr>
              <a:t>&lt;/html&gt;</a:t>
            </a:r>
            <a:endParaRPr lang="es-ES" b="1" dirty="0">
              <a:solidFill>
                <a:srgbClr val="C00000"/>
              </a:solidFill>
            </a:endParaRPr>
          </a:p>
        </p:txBody>
      </p:sp>
      <p:sp>
        <p:nvSpPr>
          <p:cNvPr id="4" name="Rectangle 3"/>
          <p:cNvSpPr/>
          <p:nvPr/>
        </p:nvSpPr>
        <p:spPr>
          <a:xfrm>
            <a:off x="4648200" y="3886200"/>
            <a:ext cx="28956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b="1" dirty="0" smtClean="0"/>
              <a:t>16</a:t>
            </a:r>
            <a:br>
              <a:rPr lang="en-US" b="1" dirty="0" smtClean="0"/>
            </a:br>
            <a:r>
              <a:rPr lang="en-US" b="1" dirty="0" smtClean="0"/>
              <a:t>4</a:t>
            </a:r>
            <a:br>
              <a:rPr lang="en-US" b="1" dirty="0" smtClean="0"/>
            </a:br>
            <a:r>
              <a:rPr lang="en-US" b="1" dirty="0" smtClean="0"/>
              <a:t>60</a:t>
            </a:r>
            <a:br>
              <a:rPr lang="en-US" b="1" dirty="0" smtClean="0"/>
            </a:br>
            <a:r>
              <a:rPr lang="en-US" b="1" dirty="0" smtClean="0"/>
              <a:t>1.6666666666667</a:t>
            </a:r>
            <a:br>
              <a:rPr lang="en-US" b="1" dirty="0" smtClean="0"/>
            </a:br>
            <a:r>
              <a:rPr lang="en-US" b="1" dirty="0" smtClean="0"/>
              <a:t>4</a:t>
            </a:r>
            <a:br>
              <a:rPr lang="en-US" b="1" dirty="0" smtClean="0"/>
            </a:br>
            <a:r>
              <a:rPr lang="en-US" b="1" dirty="0" smtClean="0"/>
              <a:t>1000000</a:t>
            </a:r>
            <a:endParaRPr lang="en-US"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1384995"/>
          </a:xfrm>
          <a:prstGeom prst="rect">
            <a:avLst/>
          </a:prstGeom>
        </p:spPr>
        <p:txBody>
          <a:bodyPr wrap="square">
            <a:spAutoFit/>
          </a:bodyPr>
          <a:lstStyle/>
          <a:p>
            <a:r>
              <a:rPr lang="en-US" sz="2400" b="1" dirty="0" smtClean="0"/>
              <a:t>PHP Assignment Operators</a:t>
            </a:r>
          </a:p>
          <a:p>
            <a:r>
              <a:rPr lang="en-US" sz="2000" dirty="0" smtClean="0"/>
              <a:t>The PHP assignment operators are used with numeric values to write a value to a variable. The basic assignment operator in PHP is "=". It means that the left operand gets set to the value of the assignment expression on the right</a:t>
            </a:r>
            <a:endParaRPr lang="en-US" sz="2000" dirty="0"/>
          </a:p>
        </p:txBody>
      </p:sp>
      <p:sp>
        <p:nvSpPr>
          <p:cNvPr id="3" name="Rectangle 2"/>
          <p:cNvSpPr/>
          <p:nvPr/>
        </p:nvSpPr>
        <p:spPr>
          <a:xfrm>
            <a:off x="228600" y="1752600"/>
            <a:ext cx="4572000" cy="4801314"/>
          </a:xfrm>
          <a:prstGeom prst="rect">
            <a:avLst/>
          </a:prstGeom>
        </p:spPr>
        <p:txBody>
          <a:bodyPr>
            <a:spAutoFit/>
          </a:bodyPr>
          <a:lstStyle/>
          <a:p>
            <a:pPr lvl="1"/>
            <a:r>
              <a:rPr lang="en-US" b="1" dirty="0" smtClean="0"/>
              <a:t>&lt;!DOCTYPE html&gt;</a:t>
            </a:r>
          </a:p>
          <a:p>
            <a:pPr lvl="1"/>
            <a:r>
              <a:rPr lang="en-US" b="1" dirty="0" smtClean="0"/>
              <a:t>&lt;html&gt;</a:t>
            </a:r>
          </a:p>
          <a:p>
            <a:pPr lvl="1"/>
            <a:r>
              <a:rPr lang="en-US" b="1" dirty="0" smtClean="0"/>
              <a:t>&lt;body&gt;</a:t>
            </a:r>
          </a:p>
          <a:p>
            <a:pPr lvl="2"/>
            <a:r>
              <a:rPr lang="en-US" b="1" dirty="0" smtClean="0"/>
              <a:t>&lt;?php</a:t>
            </a:r>
          </a:p>
          <a:p>
            <a:pPr lvl="2"/>
            <a:r>
              <a:rPr lang="en-US" b="1" dirty="0" smtClean="0"/>
              <a:t>$x = 20;  </a:t>
            </a:r>
          </a:p>
          <a:p>
            <a:pPr lvl="2"/>
            <a:r>
              <a:rPr lang="en-US" b="1" dirty="0" smtClean="0"/>
              <a:t>echo $x,"&lt;br&gt;";</a:t>
            </a:r>
          </a:p>
          <a:p>
            <a:pPr lvl="2"/>
            <a:r>
              <a:rPr lang="en-US" b="1" dirty="0" smtClean="0"/>
              <a:t>$x += 100;</a:t>
            </a:r>
          </a:p>
          <a:p>
            <a:pPr lvl="2"/>
            <a:r>
              <a:rPr lang="en-US" b="1" dirty="0" smtClean="0"/>
              <a:t>echo $x,"&lt;br&gt;";</a:t>
            </a:r>
          </a:p>
          <a:p>
            <a:pPr lvl="2"/>
            <a:r>
              <a:rPr lang="en-US" b="1" dirty="0" smtClean="0"/>
              <a:t>$x -= 30;</a:t>
            </a:r>
          </a:p>
          <a:p>
            <a:pPr lvl="2"/>
            <a:r>
              <a:rPr lang="en-US" b="1" dirty="0" smtClean="0"/>
              <a:t>echo $x,"&lt;br&gt;";</a:t>
            </a:r>
          </a:p>
          <a:p>
            <a:pPr lvl="2"/>
            <a:r>
              <a:rPr lang="en-US" b="1" dirty="0" smtClean="0"/>
              <a:t>$x = $x * 10;</a:t>
            </a:r>
          </a:p>
          <a:p>
            <a:pPr lvl="2"/>
            <a:r>
              <a:rPr lang="en-US" b="1" dirty="0" smtClean="0"/>
              <a:t>echo $x,"&lt;br&gt;";</a:t>
            </a:r>
          </a:p>
          <a:p>
            <a:pPr lvl="2"/>
            <a:r>
              <a:rPr lang="en-US" b="1" dirty="0" smtClean="0"/>
              <a:t>$x = $x / 10;</a:t>
            </a:r>
          </a:p>
          <a:p>
            <a:pPr lvl="2"/>
            <a:r>
              <a:rPr lang="en-US" b="1" dirty="0" smtClean="0"/>
              <a:t>echo $x,"&lt;br&gt;";</a:t>
            </a:r>
          </a:p>
          <a:p>
            <a:pPr lvl="2"/>
            <a:r>
              <a:rPr lang="en-US" b="1" dirty="0" smtClean="0"/>
              <a:t>?&gt;  </a:t>
            </a:r>
          </a:p>
          <a:p>
            <a:pPr lvl="1"/>
            <a:r>
              <a:rPr lang="en-US" b="1" dirty="0" smtClean="0"/>
              <a:t>&lt;/body&gt;</a:t>
            </a:r>
          </a:p>
          <a:p>
            <a:pPr lvl="1"/>
            <a:r>
              <a:rPr lang="en-US" b="1" dirty="0" smtClean="0"/>
              <a:t>&lt;/html&gt;</a:t>
            </a:r>
            <a:endParaRPr lang="en-US" b="1" dirty="0"/>
          </a:p>
        </p:txBody>
      </p:sp>
      <p:sp>
        <p:nvSpPr>
          <p:cNvPr id="4" name="Rectangle 3"/>
          <p:cNvSpPr/>
          <p:nvPr/>
        </p:nvSpPr>
        <p:spPr>
          <a:xfrm>
            <a:off x="4876800" y="4343400"/>
            <a:ext cx="2133600"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smtClean="0"/>
              <a:t>20</a:t>
            </a:r>
            <a:br>
              <a:rPr lang="en-US" sz="2000" b="1" dirty="0" smtClean="0"/>
            </a:br>
            <a:r>
              <a:rPr lang="en-US" sz="2000" b="1" dirty="0" smtClean="0"/>
              <a:t>120</a:t>
            </a:r>
            <a:br>
              <a:rPr lang="en-US" sz="2000" b="1" dirty="0" smtClean="0"/>
            </a:br>
            <a:r>
              <a:rPr lang="en-US" sz="2000" b="1" dirty="0" smtClean="0"/>
              <a:t>90</a:t>
            </a:r>
            <a:br>
              <a:rPr lang="en-US" sz="2000" b="1" dirty="0" smtClean="0"/>
            </a:br>
            <a:r>
              <a:rPr lang="en-US" sz="2000" b="1" dirty="0" smtClean="0"/>
              <a:t>900</a:t>
            </a:r>
            <a:br>
              <a:rPr lang="en-US" sz="2000" b="1" dirty="0" smtClean="0"/>
            </a:br>
            <a:r>
              <a:rPr lang="en-US" sz="2000" b="1" dirty="0" smtClean="0"/>
              <a:t>90</a:t>
            </a:r>
            <a:endParaRPr lang="en-US" sz="20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3656386" cy="461665"/>
          </a:xfrm>
          <a:prstGeom prst="rect">
            <a:avLst/>
          </a:prstGeom>
        </p:spPr>
        <p:txBody>
          <a:bodyPr wrap="none">
            <a:spAutoFit/>
          </a:bodyPr>
          <a:lstStyle/>
          <a:p>
            <a:r>
              <a:rPr lang="en-US" sz="2400" b="1" dirty="0" smtClean="0"/>
              <a:t>PHP Comparison Operators</a:t>
            </a:r>
            <a:endParaRPr lang="en-US" sz="2400" b="1" dirty="0"/>
          </a:p>
        </p:txBody>
      </p:sp>
      <p:sp>
        <p:nvSpPr>
          <p:cNvPr id="3" name="Rectangle 2"/>
          <p:cNvSpPr/>
          <p:nvPr/>
        </p:nvSpPr>
        <p:spPr>
          <a:xfrm>
            <a:off x="381000" y="762000"/>
            <a:ext cx="8458200" cy="707886"/>
          </a:xfrm>
          <a:prstGeom prst="rect">
            <a:avLst/>
          </a:prstGeom>
        </p:spPr>
        <p:txBody>
          <a:bodyPr wrap="square">
            <a:spAutoFit/>
          </a:bodyPr>
          <a:lstStyle/>
          <a:p>
            <a:r>
              <a:rPr lang="en-US" sz="2000" dirty="0" smtClean="0"/>
              <a:t>The PHP comparison operators are used to compare two values (number or string):</a:t>
            </a:r>
            <a:endParaRPr lang="en-US" sz="2000" dirty="0"/>
          </a:p>
        </p:txBody>
      </p:sp>
      <p:graphicFrame>
        <p:nvGraphicFramePr>
          <p:cNvPr id="4" name="Table 3"/>
          <p:cNvGraphicFramePr>
            <a:graphicFrameLocks noGrp="1"/>
          </p:cNvGraphicFramePr>
          <p:nvPr/>
        </p:nvGraphicFramePr>
        <p:xfrm>
          <a:off x="381000" y="1600200"/>
          <a:ext cx="8381999" cy="5061137"/>
        </p:xfrm>
        <a:graphic>
          <a:graphicData uri="http://schemas.openxmlformats.org/drawingml/2006/table">
            <a:tbl>
              <a:tblPr/>
              <a:tblGrid>
                <a:gridCol w="990600"/>
                <a:gridCol w="1676400"/>
                <a:gridCol w="1371600"/>
                <a:gridCol w="4343399"/>
              </a:tblGrid>
              <a:tr h="203200">
                <a:tc>
                  <a:txBody>
                    <a:bodyPr/>
                    <a:lstStyle/>
                    <a:p>
                      <a:pPr algn="l" fontAlgn="t"/>
                      <a:r>
                        <a:rPr lang="en-US" sz="1800" b="1" dirty="0">
                          <a:solidFill>
                            <a:srgbClr val="C00000"/>
                          </a:solidFill>
                        </a:rPr>
                        <a:t>Operator</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solidFill>
                            <a:srgbClr val="C00000"/>
                          </a:solidFill>
                        </a:rPr>
                        <a:t>Name</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solidFill>
                            <a:srgbClr val="C00000"/>
                          </a:solidFill>
                        </a:rPr>
                        <a:t>Example</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solidFill>
                            <a:srgbClr val="C00000"/>
                          </a:solidFill>
                        </a:rPr>
                        <a:t>Result</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33829">
                <a:tc>
                  <a:txBody>
                    <a:bodyPr/>
                    <a:lstStyle/>
                    <a:p>
                      <a:pPr algn="l" fontAlgn="t"/>
                      <a:r>
                        <a:rPr lang="en-US" sz="1600" b="1" dirty="0">
                          <a:solidFill>
                            <a:srgbClr val="C00000"/>
                          </a:solidFill>
                        </a:rPr>
                        <a: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Equal</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$x ==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Returns true if $x is equal to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33829">
                <a:tc>
                  <a:txBody>
                    <a:bodyPr/>
                    <a:lstStyle/>
                    <a:p>
                      <a:pPr algn="l" fontAlgn="t"/>
                      <a:r>
                        <a:rPr lang="en-US" sz="1600" b="1" dirty="0">
                          <a:solidFill>
                            <a:srgbClr val="C00000"/>
                          </a:solidFill>
                        </a:rPr>
                        <a: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Identical</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$x ===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Returns true if $x is equal to $y, and they are of the same type</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33829">
                <a:tc>
                  <a:txBody>
                    <a:bodyPr/>
                    <a:lstStyle/>
                    <a:p>
                      <a:pPr algn="l" fontAlgn="t"/>
                      <a:r>
                        <a:rPr lang="en-US" sz="1600" b="1" dirty="0">
                          <a:solidFill>
                            <a:srgbClr val="C00000"/>
                          </a:solidFill>
                        </a:rPr>
                        <a: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Not equal</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$x !=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Returns true if $x is not equal to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33829">
                <a:tc>
                  <a:txBody>
                    <a:bodyPr/>
                    <a:lstStyle/>
                    <a:p>
                      <a:pPr algn="l" fontAlgn="t"/>
                      <a:r>
                        <a:rPr lang="en-US" sz="1600" b="1" dirty="0">
                          <a:solidFill>
                            <a:srgbClr val="C00000"/>
                          </a:solidFill>
                        </a:rPr>
                        <a:t>&lt;&gt;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Not equal</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$x &lt;&gt;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Returns true if $x is not equal to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64457">
                <a:tc>
                  <a:txBody>
                    <a:bodyPr/>
                    <a:lstStyle/>
                    <a:p>
                      <a:pPr algn="l" fontAlgn="t"/>
                      <a:r>
                        <a:rPr lang="en-US" sz="1600" b="1" dirty="0">
                          <a:solidFill>
                            <a:srgbClr val="C00000"/>
                          </a:solidFill>
                        </a:rPr>
                        <a: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Not identical</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$x !==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Returns true if $x is not equal to $y, or they are not of the same type</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33829">
                <a:tc>
                  <a:txBody>
                    <a:bodyPr/>
                    <a:lstStyle/>
                    <a:p>
                      <a:pPr algn="l" fontAlgn="t"/>
                      <a:r>
                        <a:rPr lang="en-US" sz="1600" b="1" dirty="0">
                          <a:solidFill>
                            <a:srgbClr val="C00000"/>
                          </a:solidFill>
                        </a:rPr>
                        <a:t>&gt;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Greater than</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$x &gt;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Returns true if $x is greater than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33829">
                <a:tc>
                  <a:txBody>
                    <a:bodyPr/>
                    <a:lstStyle/>
                    <a:p>
                      <a:pPr algn="l" fontAlgn="t"/>
                      <a:r>
                        <a:rPr lang="en-US" sz="1600" b="1" dirty="0">
                          <a:solidFill>
                            <a:srgbClr val="C00000"/>
                          </a:solidFill>
                        </a:rPr>
                        <a:t>&lt;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Less than</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$x &lt;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Returns true if $x is less than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33829">
                <a:tc>
                  <a:txBody>
                    <a:bodyPr/>
                    <a:lstStyle/>
                    <a:p>
                      <a:pPr algn="l" fontAlgn="t"/>
                      <a:r>
                        <a:rPr lang="en-US" sz="1600" b="1" dirty="0">
                          <a:solidFill>
                            <a:srgbClr val="C00000"/>
                          </a:solidFill>
                        </a:rPr>
                        <a:t>&gt;=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Greater than or equal to</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$x &gt;=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Returns true if $x is greater than or equal to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33829">
                <a:tc>
                  <a:txBody>
                    <a:bodyPr/>
                    <a:lstStyle/>
                    <a:p>
                      <a:pPr algn="l" fontAlgn="t"/>
                      <a:r>
                        <a:rPr lang="en-US" sz="1600" b="1" dirty="0">
                          <a:solidFill>
                            <a:srgbClr val="C00000"/>
                          </a:solidFill>
                        </a:rPr>
                        <a:t>&lt;=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Less than or equal to</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$x &lt;=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b="1" dirty="0"/>
                        <a:t>Returns true if $x is less than or equal to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725714">
                <a:tc>
                  <a:txBody>
                    <a:bodyPr/>
                    <a:lstStyle/>
                    <a:p>
                      <a:pPr algn="l" fontAlgn="t"/>
                      <a:r>
                        <a:rPr lang="en-US" sz="1600" b="1" dirty="0">
                          <a:solidFill>
                            <a:srgbClr val="C00000"/>
                          </a:solidFill>
                        </a:rPr>
                        <a:t>&lt;=&gt;</a:t>
                      </a:r>
                    </a:p>
                  </a:txBody>
                  <a:tcPr marL="72571"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b="1" dirty="0"/>
                        <a:t>Spaceship</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b="1" dirty="0"/>
                        <a:t>$x &lt;=&gt; $y</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b="1" dirty="0"/>
                        <a:t>Returns an integer less than, equal to, or greater than zero, depending on if $x is less than, equal to, </a:t>
                      </a:r>
                      <a:r>
                        <a:rPr lang="en-US" sz="1600" b="1" dirty="0" smtClean="0"/>
                        <a:t>or </a:t>
                      </a:r>
                      <a:r>
                        <a:rPr lang="en-US" sz="1600" b="1" dirty="0"/>
                        <a:t>greater than $y. Introduced in PHP 7.</a:t>
                      </a:r>
                    </a:p>
                  </a:txBody>
                  <a:tcPr marL="36286" marR="36286" marT="36286" marB="3628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6096000" cy="5632311"/>
          </a:xfrm>
          <a:prstGeom prst="rect">
            <a:avLst/>
          </a:prstGeom>
        </p:spPr>
        <p:txBody>
          <a:bodyPr wrap="square">
            <a:spAutoFit/>
          </a:bodyPr>
          <a:lstStyle/>
          <a:p>
            <a:r>
              <a:rPr lang="en-US" b="1" dirty="0" smtClean="0"/>
              <a:t>&lt;!DOCTYPE html&gt;</a:t>
            </a:r>
          </a:p>
          <a:p>
            <a:r>
              <a:rPr lang="en-US" b="1" dirty="0" smtClean="0"/>
              <a:t>&lt;html&gt;</a:t>
            </a:r>
          </a:p>
          <a:p>
            <a:r>
              <a:rPr lang="en-US" b="1" dirty="0" smtClean="0"/>
              <a:t>&lt;body&gt;</a:t>
            </a:r>
          </a:p>
          <a:p>
            <a:endParaRPr lang="en-US" b="1" dirty="0" smtClean="0"/>
          </a:p>
          <a:p>
            <a:r>
              <a:rPr lang="en-US" b="1" dirty="0" smtClean="0"/>
              <a:t>&lt;?php</a:t>
            </a:r>
          </a:p>
          <a:p>
            <a:r>
              <a:rPr lang="en-US" b="1" dirty="0" smtClean="0">
                <a:solidFill>
                  <a:srgbClr val="C00000"/>
                </a:solidFill>
              </a:rPr>
              <a:t>$x = 5;  </a:t>
            </a:r>
          </a:p>
          <a:p>
            <a:r>
              <a:rPr lang="en-US" b="1" dirty="0" smtClean="0">
                <a:solidFill>
                  <a:srgbClr val="C00000"/>
                </a:solidFill>
              </a:rPr>
              <a:t>$y = 10;</a:t>
            </a:r>
          </a:p>
          <a:p>
            <a:r>
              <a:rPr lang="en-US" b="1" dirty="0" smtClean="0">
                <a:solidFill>
                  <a:srgbClr val="C00000"/>
                </a:solidFill>
              </a:rPr>
              <a:t>echo ($x &lt;=&gt; $y); // returns -1 because $x is less than $y</a:t>
            </a:r>
          </a:p>
          <a:p>
            <a:r>
              <a:rPr lang="en-US" b="1" dirty="0" smtClean="0">
                <a:solidFill>
                  <a:srgbClr val="C00000"/>
                </a:solidFill>
              </a:rPr>
              <a:t>echo "&lt;br&gt;";</a:t>
            </a:r>
          </a:p>
          <a:p>
            <a:r>
              <a:rPr lang="en-US" b="1" dirty="0" smtClean="0">
                <a:solidFill>
                  <a:srgbClr val="00B050"/>
                </a:solidFill>
              </a:rPr>
              <a:t>$x = 10;  </a:t>
            </a:r>
          </a:p>
          <a:p>
            <a:r>
              <a:rPr lang="en-US" b="1" dirty="0" smtClean="0">
                <a:solidFill>
                  <a:srgbClr val="00B050"/>
                </a:solidFill>
              </a:rPr>
              <a:t>$y = 10;</a:t>
            </a:r>
          </a:p>
          <a:p>
            <a:r>
              <a:rPr lang="en-US" b="1" dirty="0" smtClean="0">
                <a:solidFill>
                  <a:srgbClr val="00B050"/>
                </a:solidFill>
              </a:rPr>
              <a:t>echo ($x &lt;=&gt; $y); // returns 0 because values are equal</a:t>
            </a:r>
          </a:p>
          <a:p>
            <a:r>
              <a:rPr lang="en-US" b="1" dirty="0" smtClean="0">
                <a:solidFill>
                  <a:srgbClr val="00B050"/>
                </a:solidFill>
              </a:rPr>
              <a:t>echo "&lt;br&gt;";</a:t>
            </a:r>
          </a:p>
          <a:p>
            <a:r>
              <a:rPr lang="en-US" b="1" dirty="0" smtClean="0">
                <a:solidFill>
                  <a:srgbClr val="FF0000"/>
                </a:solidFill>
              </a:rPr>
              <a:t>$x = 15;  </a:t>
            </a:r>
          </a:p>
          <a:p>
            <a:r>
              <a:rPr lang="en-US" b="1" dirty="0" smtClean="0">
                <a:solidFill>
                  <a:srgbClr val="FF0000"/>
                </a:solidFill>
              </a:rPr>
              <a:t>$y = 10;</a:t>
            </a:r>
          </a:p>
          <a:p>
            <a:r>
              <a:rPr lang="en-US" b="1" dirty="0" smtClean="0">
                <a:solidFill>
                  <a:srgbClr val="FF0000"/>
                </a:solidFill>
              </a:rPr>
              <a:t>echo ($x &lt;=&gt; $y); // returns +1 because $x is greater than $y</a:t>
            </a:r>
          </a:p>
          <a:p>
            <a:r>
              <a:rPr lang="en-US" b="1" dirty="0" smtClean="0"/>
              <a:t>?&gt;  </a:t>
            </a:r>
          </a:p>
          <a:p>
            <a:endParaRPr lang="en-US" b="1" dirty="0" smtClean="0"/>
          </a:p>
          <a:p>
            <a:r>
              <a:rPr lang="en-US" b="1" dirty="0" smtClean="0"/>
              <a:t>&lt;/body&gt;</a:t>
            </a:r>
          </a:p>
          <a:p>
            <a:r>
              <a:rPr lang="en-US" b="1" dirty="0" smtClean="0"/>
              <a:t>&lt;/html&gt;</a:t>
            </a:r>
            <a:endParaRPr lang="en-US" b="1" dirty="0"/>
          </a:p>
        </p:txBody>
      </p:sp>
      <p:sp>
        <p:nvSpPr>
          <p:cNvPr id="3" name="Rectangle 2"/>
          <p:cNvSpPr/>
          <p:nvPr/>
        </p:nvSpPr>
        <p:spPr>
          <a:xfrm>
            <a:off x="7086600" y="4876800"/>
            <a:ext cx="609600"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smtClean="0"/>
              <a:t>-1</a:t>
            </a:r>
            <a:br>
              <a:rPr lang="en-US" sz="2000" b="1" dirty="0" smtClean="0"/>
            </a:br>
            <a:r>
              <a:rPr lang="en-US" sz="2000" b="1" dirty="0" smtClean="0"/>
              <a:t>0</a:t>
            </a:r>
            <a:br>
              <a:rPr lang="en-US" sz="2000" b="1" dirty="0" smtClean="0"/>
            </a:br>
            <a:r>
              <a:rPr lang="en-US" sz="2000" b="1" dirty="0" smtClean="0"/>
              <a:t>1</a:t>
            </a:r>
            <a:endParaRPr lang="en-US" sz="2000" b="1" dirty="0"/>
          </a:p>
        </p:txBody>
      </p:sp>
      <p:sp>
        <p:nvSpPr>
          <p:cNvPr id="4" name="Rectangle 3"/>
          <p:cNvSpPr/>
          <p:nvPr/>
        </p:nvSpPr>
        <p:spPr>
          <a:xfrm>
            <a:off x="0" y="228600"/>
            <a:ext cx="995401" cy="369332"/>
          </a:xfrm>
          <a:prstGeom prst="rect">
            <a:avLst/>
          </a:prstGeom>
        </p:spPr>
        <p:txBody>
          <a:bodyPr wrap="none">
            <a:spAutoFit/>
          </a:bodyPr>
          <a:lstStyle/>
          <a:p>
            <a:r>
              <a:rPr lang="en-US" b="1" dirty="0" smtClean="0"/>
              <a:t>Example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2057400"/>
          <a:ext cx="8458199" cy="2883932"/>
        </p:xfrm>
        <a:graphic>
          <a:graphicData uri="http://schemas.openxmlformats.org/drawingml/2006/table">
            <a:tbl>
              <a:tblPr/>
              <a:tblGrid>
                <a:gridCol w="1402508"/>
                <a:gridCol w="2864692"/>
                <a:gridCol w="4190999"/>
              </a:tblGrid>
              <a:tr h="312115">
                <a:tc>
                  <a:txBody>
                    <a:bodyPr/>
                    <a:lstStyle/>
                    <a:p>
                      <a:pPr algn="l" fontAlgn="t"/>
                      <a:r>
                        <a:rPr lang="en-US" sz="2000" b="1" dirty="0">
                          <a:solidFill>
                            <a:srgbClr val="C00000"/>
                          </a:solidFill>
                        </a:rPr>
                        <a:t>Operator</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solidFill>
                            <a:srgbClr val="C00000"/>
                          </a:solidFill>
                        </a:rPr>
                        <a:t>Name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solidFill>
                            <a:srgbClr val="C00000"/>
                          </a:solidFill>
                        </a:rPr>
                        <a:t>Description</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12761">
                <a:tc>
                  <a:txBody>
                    <a:bodyPr/>
                    <a:lstStyle/>
                    <a:p>
                      <a:pPr algn="l" fontAlgn="t"/>
                      <a:r>
                        <a:rPr lang="en-US" sz="2000" b="1" dirty="0">
                          <a:solidFill>
                            <a:srgbClr val="C00000"/>
                          </a:solidFill>
                        </a:rPr>
                        <a:t>++$x</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Pre-increment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Increments $x by one, then returns $x</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512761">
                <a:tc>
                  <a:txBody>
                    <a:bodyPr/>
                    <a:lstStyle/>
                    <a:p>
                      <a:pPr algn="l" fontAlgn="t"/>
                      <a:r>
                        <a:rPr lang="en-US" sz="2000" b="1" dirty="0">
                          <a:solidFill>
                            <a:srgbClr val="C00000"/>
                          </a:solidFill>
                        </a:rPr>
                        <a:t>$x++</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Post-increment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Returns $x, then increments $x by one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12761">
                <a:tc>
                  <a:txBody>
                    <a:bodyPr/>
                    <a:lstStyle/>
                    <a:p>
                      <a:pPr algn="l" fontAlgn="t"/>
                      <a:r>
                        <a:rPr lang="en-US" sz="2000" b="1" dirty="0">
                          <a:solidFill>
                            <a:srgbClr val="C00000"/>
                          </a:solidFill>
                        </a:rPr>
                        <a:t>--$x</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Pre-decrement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Decrements $x by one, then returns $x</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12115">
                <a:tc>
                  <a:txBody>
                    <a:bodyPr/>
                    <a:lstStyle/>
                    <a:p>
                      <a:pPr algn="l" fontAlgn="t"/>
                      <a:r>
                        <a:rPr lang="en-US" sz="2000" b="1" dirty="0">
                          <a:solidFill>
                            <a:srgbClr val="C00000"/>
                          </a:solidFill>
                        </a:rPr>
                        <a:t>$x--</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Post-decrement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Returns $x, then decrements $x by one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60417" name="Rectangle 1"/>
          <p:cNvSpPr>
            <a:spLocks noChangeArrowheads="1"/>
          </p:cNvSpPr>
          <p:nvPr/>
        </p:nvSpPr>
        <p:spPr bwMode="auto">
          <a:xfrm>
            <a:off x="304800" y="408418"/>
            <a:ext cx="8305800" cy="1164365"/>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PHP Increment / Decrement Operators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The PHP increment operators are used to increment a variable's value. The PHP decrement operators are used to decrement a variable's value.</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5400" y="838200"/>
            <a:ext cx="3048000" cy="3477875"/>
          </a:xfrm>
          <a:prstGeom prst="rect">
            <a:avLst/>
          </a:prstGeom>
        </p:spPr>
        <p:txBody>
          <a:bodyPr wrap="square">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t>$x = 10;  </a:t>
            </a:r>
          </a:p>
          <a:p>
            <a:r>
              <a:rPr lang="en-US" sz="2000" b="1" dirty="0" smtClean="0"/>
              <a:t>echo $x++;  </a:t>
            </a:r>
            <a:r>
              <a:rPr lang="en-US" sz="2000" b="1" dirty="0" smtClean="0">
                <a:solidFill>
                  <a:srgbClr val="00B050"/>
                </a:solidFill>
              </a:rPr>
              <a:t>//outputs 10</a:t>
            </a:r>
          </a:p>
          <a:p>
            <a:r>
              <a:rPr lang="en-US" sz="2000" b="1" dirty="0" smtClean="0"/>
              <a:t>?&gt;  </a:t>
            </a:r>
          </a:p>
          <a:p>
            <a:endParaRPr lang="en-US" sz="2000" b="1" dirty="0" smtClean="0"/>
          </a:p>
          <a:p>
            <a:r>
              <a:rPr lang="en-US" sz="2000" b="1" dirty="0" smtClean="0"/>
              <a:t>&lt;/body&gt;</a:t>
            </a:r>
          </a:p>
          <a:p>
            <a:r>
              <a:rPr lang="en-US" sz="2000" b="1" dirty="0" smtClean="0"/>
              <a:t>&lt;/html&gt;</a:t>
            </a:r>
            <a:endParaRPr lang="en-US" sz="2000" b="1" dirty="0"/>
          </a:p>
        </p:txBody>
      </p:sp>
      <p:sp>
        <p:nvSpPr>
          <p:cNvPr id="3" name="Rectangle 2"/>
          <p:cNvSpPr/>
          <p:nvPr/>
        </p:nvSpPr>
        <p:spPr>
          <a:xfrm>
            <a:off x="533400" y="990600"/>
            <a:ext cx="3276600" cy="3477875"/>
          </a:xfrm>
          <a:prstGeom prst="rect">
            <a:avLst/>
          </a:prstGeom>
        </p:spPr>
        <p:txBody>
          <a:bodyPr wrap="square">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t>$x = 10;  </a:t>
            </a:r>
          </a:p>
          <a:p>
            <a:r>
              <a:rPr lang="en-US" sz="2000" b="1" dirty="0" smtClean="0"/>
              <a:t>echo ++$x; </a:t>
            </a:r>
            <a:r>
              <a:rPr lang="en-US" sz="2000" b="1" dirty="0" smtClean="0">
                <a:solidFill>
                  <a:srgbClr val="00B050"/>
                </a:solidFill>
              </a:rPr>
              <a:t>//outputs 11</a:t>
            </a:r>
          </a:p>
          <a:p>
            <a:r>
              <a:rPr lang="en-US" sz="2000" b="1" dirty="0" smtClean="0"/>
              <a:t>?&gt;  </a:t>
            </a:r>
          </a:p>
          <a:p>
            <a:endParaRPr lang="en-US" sz="2000" b="1" dirty="0" smtClean="0"/>
          </a:p>
          <a:p>
            <a:r>
              <a:rPr lang="en-US" sz="2000" b="1" dirty="0" smtClean="0"/>
              <a:t>&lt;/body&gt;</a:t>
            </a:r>
          </a:p>
          <a:p>
            <a:r>
              <a:rPr lang="en-US" sz="2000" b="1" dirty="0" smtClean="0"/>
              <a:t>&lt;/html&gt;</a:t>
            </a:r>
            <a:endParaRPr lang="en-US" sz="2000" b="1" dirty="0"/>
          </a:p>
        </p:txBody>
      </p:sp>
      <p:sp>
        <p:nvSpPr>
          <p:cNvPr id="4" name="Rectangle 3"/>
          <p:cNvSpPr/>
          <p:nvPr/>
        </p:nvSpPr>
        <p:spPr>
          <a:xfrm>
            <a:off x="228600" y="228600"/>
            <a:ext cx="995401" cy="369332"/>
          </a:xfrm>
          <a:prstGeom prst="rect">
            <a:avLst/>
          </a:prstGeom>
        </p:spPr>
        <p:txBody>
          <a:bodyPr wrap="none">
            <a:spAutoFit/>
          </a:bodyPr>
          <a:lstStyle/>
          <a:p>
            <a:r>
              <a:rPr lang="en-US" b="1" dirty="0" smtClean="0"/>
              <a:t>Example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Uses of PHP</a:t>
            </a:r>
            <a:endParaRPr lang="en-US" dirty="0"/>
          </a:p>
        </p:txBody>
      </p:sp>
      <p:sp>
        <p:nvSpPr>
          <p:cNvPr id="3" name="Content Placeholder 2"/>
          <p:cNvSpPr>
            <a:spLocks noGrp="1"/>
          </p:cNvSpPr>
          <p:nvPr>
            <p:ph idx="1"/>
          </p:nvPr>
        </p:nvSpPr>
        <p:spPr>
          <a:xfrm>
            <a:off x="457200" y="1143000"/>
            <a:ext cx="8229600" cy="5181600"/>
          </a:xfrm>
        </p:spPr>
        <p:txBody>
          <a:bodyPr>
            <a:noAutofit/>
          </a:bodyPr>
          <a:lstStyle/>
          <a:p>
            <a:pPr algn="just"/>
            <a:r>
              <a:rPr lang="en-US" sz="2400" dirty="0"/>
              <a:t>It handles dynamic content, database as well as session tracking for the website.</a:t>
            </a:r>
          </a:p>
          <a:p>
            <a:pPr algn="just"/>
            <a:r>
              <a:rPr lang="en-US" sz="2400" dirty="0"/>
              <a:t>You can create sessions in PHP.</a:t>
            </a:r>
          </a:p>
          <a:p>
            <a:pPr algn="just"/>
            <a:r>
              <a:rPr lang="en-US" sz="2400" dirty="0"/>
              <a:t>It can access cookies variable and also set cookies.</a:t>
            </a:r>
          </a:p>
          <a:p>
            <a:pPr algn="just"/>
            <a:r>
              <a:rPr lang="en-US" sz="2400" dirty="0"/>
              <a:t>It helps to encrypt the data and apply validation.</a:t>
            </a:r>
          </a:p>
          <a:p>
            <a:pPr algn="just"/>
            <a:r>
              <a:rPr lang="en-US" sz="2400" dirty="0"/>
              <a:t>PHP supports several protocols such as HTTP, POP3, SNMP, LDAP, IMAP, and many more.</a:t>
            </a:r>
          </a:p>
          <a:p>
            <a:pPr algn="just"/>
            <a:r>
              <a:rPr lang="en-US" sz="2400" dirty="0"/>
              <a:t>Using PHP language, you can control the user to access some pages of your website.</a:t>
            </a:r>
          </a:p>
          <a:p>
            <a:pPr algn="just"/>
            <a:r>
              <a:rPr lang="en-US" sz="2400" dirty="0" smtClean="0"/>
              <a:t>PHP </a:t>
            </a:r>
            <a:r>
              <a:rPr lang="en-US" sz="2400" dirty="0"/>
              <a:t>can handle the forms, such as - collect the data from users using forms, save it into the database, and return useful information to the user. </a:t>
            </a:r>
            <a:r>
              <a:rPr lang="en-US" sz="2400" b="1" dirty="0"/>
              <a:t>For example</a:t>
            </a:r>
            <a:r>
              <a:rPr lang="en-US" sz="2400" dirty="0"/>
              <a:t> - Registration form.</a:t>
            </a:r>
          </a:p>
          <a:p>
            <a:pPr algn="just"/>
            <a:endParaRPr lang="en-US"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834982"/>
          <a:ext cx="8381999" cy="4021272"/>
        </p:xfrm>
        <a:graphic>
          <a:graphicData uri="http://schemas.openxmlformats.org/drawingml/2006/table">
            <a:tbl>
              <a:tblPr/>
              <a:tblGrid>
                <a:gridCol w="1400564"/>
                <a:gridCol w="1860290"/>
                <a:gridCol w="1860290"/>
                <a:gridCol w="3260855"/>
              </a:tblGrid>
              <a:tr h="312115">
                <a:tc>
                  <a:txBody>
                    <a:bodyPr/>
                    <a:lstStyle/>
                    <a:p>
                      <a:pPr algn="l" fontAlgn="t"/>
                      <a:r>
                        <a:rPr lang="en-US" sz="2000" b="1" dirty="0"/>
                        <a:t>Operator</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Name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Example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Result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12761">
                <a:tc>
                  <a:txBody>
                    <a:bodyPr/>
                    <a:lstStyle/>
                    <a:p>
                      <a:pPr algn="l" fontAlgn="t"/>
                      <a:r>
                        <a:rPr lang="en-US" sz="2000" b="1" dirty="0"/>
                        <a:t>and</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And</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$x and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True if both $x and $y are true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512761">
                <a:tc>
                  <a:txBody>
                    <a:bodyPr/>
                    <a:lstStyle/>
                    <a:p>
                      <a:pPr algn="l" fontAlgn="t"/>
                      <a:r>
                        <a:rPr lang="en-US" sz="2000" b="1" dirty="0"/>
                        <a:t>or</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Or</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$x or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True if either $x or $y is true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12761">
                <a:tc>
                  <a:txBody>
                    <a:bodyPr/>
                    <a:lstStyle/>
                    <a:p>
                      <a:pPr algn="l" fontAlgn="t"/>
                      <a:r>
                        <a:rPr lang="en-US" sz="2000" b="1" dirty="0"/>
                        <a:t>xor</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Xor</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$x xor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True if either $x or $y is true, but not both</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512761">
                <a:tc>
                  <a:txBody>
                    <a:bodyPr/>
                    <a:lstStyle/>
                    <a:p>
                      <a:pPr algn="l" fontAlgn="t"/>
                      <a:r>
                        <a:rPr lang="en-US" sz="2000" b="1" dirty="0"/>
                        <a:t>&amp;&amp;</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And</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$x &amp;&amp;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True if both $x and $y are true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12761">
                <a:tc>
                  <a:txBody>
                    <a:bodyPr/>
                    <a:lstStyle/>
                    <a:p>
                      <a:pPr algn="l" fontAlgn="t"/>
                      <a:r>
                        <a:rPr lang="en-US" sz="20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Or</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$x ||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True if either $x or $y is true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312115">
                <a:tc>
                  <a:txBody>
                    <a:bodyPr/>
                    <a:lstStyle/>
                    <a:p>
                      <a:pPr algn="l" fontAlgn="t"/>
                      <a:r>
                        <a:rPr lang="en-US" sz="20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Not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!$x</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True if $x is not true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62465" name="Rectangle 1"/>
          <p:cNvSpPr>
            <a:spLocks noChangeArrowheads="1"/>
          </p:cNvSpPr>
          <p:nvPr/>
        </p:nvSpPr>
        <p:spPr bwMode="auto">
          <a:xfrm>
            <a:off x="304800" y="150720"/>
            <a:ext cx="8382000" cy="1225920"/>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PHP Logical Operators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The PHP logical operators are used to combine conditional statements.</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5181600" cy="4708981"/>
          </a:xfrm>
          <a:prstGeom prst="rect">
            <a:avLst/>
          </a:prstGeom>
        </p:spPr>
        <p:txBody>
          <a:bodyPr wrap="square">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t>$x = 100;  </a:t>
            </a:r>
          </a:p>
          <a:p>
            <a:r>
              <a:rPr lang="en-US" sz="2000" b="1" dirty="0" smtClean="0"/>
              <a:t>$y = 50;</a:t>
            </a:r>
          </a:p>
          <a:p>
            <a:endParaRPr lang="en-US" sz="2000" b="1" dirty="0" smtClean="0"/>
          </a:p>
          <a:p>
            <a:r>
              <a:rPr lang="en-US" sz="2000" b="1" dirty="0" smtClean="0"/>
              <a:t>if ($x == 100 &amp;&amp; $y == 50) {</a:t>
            </a:r>
          </a:p>
          <a:p>
            <a:r>
              <a:rPr lang="en-US" sz="2000" b="1" dirty="0" smtClean="0"/>
              <a:t>    echo "Hello world!";  </a:t>
            </a:r>
            <a:r>
              <a:rPr lang="en-US" sz="2000" b="1" dirty="0" smtClean="0">
                <a:solidFill>
                  <a:srgbClr val="00B050"/>
                </a:solidFill>
              </a:rPr>
              <a:t>// outputs Hello world!</a:t>
            </a:r>
          </a:p>
          <a:p>
            <a:r>
              <a:rPr lang="en-US" sz="2000" b="1" dirty="0" smtClean="0"/>
              <a:t>}</a:t>
            </a:r>
          </a:p>
          <a:p>
            <a:r>
              <a:rPr lang="en-US" sz="2000" b="1" dirty="0" smtClean="0"/>
              <a:t>?&gt;  </a:t>
            </a:r>
          </a:p>
          <a:p>
            <a:endParaRPr lang="en-US" sz="2000" b="1" dirty="0" smtClean="0"/>
          </a:p>
          <a:p>
            <a:r>
              <a:rPr lang="en-US" sz="2000" b="1" dirty="0" smtClean="0"/>
              <a:t>&lt;/body&gt;</a:t>
            </a:r>
          </a:p>
          <a:p>
            <a:r>
              <a:rPr lang="en-US" sz="2000" b="1" dirty="0" smtClean="0"/>
              <a:t>&lt;/html&gt;</a:t>
            </a:r>
            <a:endParaRPr lang="en-US" sz="2000" b="1" dirty="0"/>
          </a:p>
        </p:txBody>
      </p:sp>
      <p:sp>
        <p:nvSpPr>
          <p:cNvPr id="3" name="Rectangle 2"/>
          <p:cNvSpPr/>
          <p:nvPr/>
        </p:nvSpPr>
        <p:spPr>
          <a:xfrm>
            <a:off x="228600" y="228600"/>
            <a:ext cx="995401" cy="369332"/>
          </a:xfrm>
          <a:prstGeom prst="rect">
            <a:avLst/>
          </a:prstGeom>
        </p:spPr>
        <p:txBody>
          <a:bodyPr wrap="none">
            <a:spAutoFit/>
          </a:bodyPr>
          <a:lstStyle/>
          <a:p>
            <a:r>
              <a:rPr lang="en-US" b="1" dirty="0" smtClean="0"/>
              <a:t>Example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295400"/>
          <a:ext cx="8305800" cy="1706010"/>
        </p:xfrm>
        <a:graphic>
          <a:graphicData uri="http://schemas.openxmlformats.org/drawingml/2006/table">
            <a:tbl>
              <a:tblPr/>
              <a:tblGrid>
                <a:gridCol w="1377237"/>
                <a:gridCol w="2309521"/>
                <a:gridCol w="2309521"/>
                <a:gridCol w="2309521"/>
              </a:tblGrid>
              <a:tr h="312115">
                <a:tc>
                  <a:txBody>
                    <a:bodyPr/>
                    <a:lstStyle/>
                    <a:p>
                      <a:pPr algn="l" fontAlgn="t"/>
                      <a:r>
                        <a:rPr lang="en-US" sz="1800" b="1" dirty="0"/>
                        <a:t>Operator</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t>Name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t>Example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t>Result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12761">
                <a:tc>
                  <a:txBody>
                    <a:bodyPr/>
                    <a:lstStyle/>
                    <a:p>
                      <a:pPr algn="l" fontAlgn="t"/>
                      <a:r>
                        <a:rPr lang="en-US" sz="18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b="1" dirty="0"/>
                        <a:t>Concatenation</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b="1" dirty="0"/>
                        <a:t>$txt1 . $txt2</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b="1" dirty="0"/>
                        <a:t>Concatenation of $txt1 and $txt2</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512761">
                <a:tc>
                  <a:txBody>
                    <a:bodyPr/>
                    <a:lstStyle/>
                    <a:p>
                      <a:pPr algn="l" fontAlgn="t"/>
                      <a:r>
                        <a:rPr lang="en-US" sz="18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t>Concatenation assignment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t>$txt1 .= $txt2</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t>Appends $txt2 to $txt1</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64513" name="Rectangle 1"/>
          <p:cNvSpPr>
            <a:spLocks noChangeArrowheads="1"/>
          </p:cNvSpPr>
          <p:nvPr/>
        </p:nvSpPr>
        <p:spPr bwMode="auto">
          <a:xfrm>
            <a:off x="152400" y="409907"/>
            <a:ext cx="7543800" cy="856588"/>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cs typeface="Segoe UI" pitchFamily="34" charset="0"/>
              </a:rPr>
              <a:t>PHP String Operators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PHP has two operators that are specially designed for strings.</a:t>
            </a:r>
            <a:endParaRPr kumimoji="0" lang="en-US" sz="2000" b="0" i="0" u="none" strike="noStrike" cap="none" normalizeH="0" baseline="0" dirty="0" smtClean="0">
              <a:ln>
                <a:noFill/>
              </a:ln>
              <a:solidFill>
                <a:schemeClr val="tx1"/>
              </a:solidFill>
              <a:effectLst/>
              <a:cs typeface="Arial" pitchFamily="34" charset="0"/>
            </a:endParaRPr>
          </a:p>
        </p:txBody>
      </p:sp>
      <p:sp>
        <p:nvSpPr>
          <p:cNvPr id="4" name="Rectangle 3"/>
          <p:cNvSpPr/>
          <p:nvPr/>
        </p:nvSpPr>
        <p:spPr>
          <a:xfrm>
            <a:off x="5334000" y="3429000"/>
            <a:ext cx="2971800" cy="1938992"/>
          </a:xfrm>
          <a:prstGeom prst="rect">
            <a:avLst/>
          </a:prstGeom>
        </p:spPr>
        <p:txBody>
          <a:bodyPr wrap="square">
            <a:spAutoFit/>
          </a:bodyPr>
          <a:lstStyle/>
          <a:p>
            <a:r>
              <a:rPr lang="en-US" sz="2000" b="1" dirty="0" smtClean="0"/>
              <a:t>&lt;?php</a:t>
            </a:r>
          </a:p>
          <a:p>
            <a:r>
              <a:rPr lang="en-US" sz="2000" b="1" dirty="0" smtClean="0"/>
              <a:t>$txt1 = "Hello";</a:t>
            </a:r>
          </a:p>
          <a:p>
            <a:r>
              <a:rPr lang="en-US" sz="2000" b="1" dirty="0" smtClean="0"/>
              <a:t>$txt2 = " world!";</a:t>
            </a:r>
          </a:p>
          <a:p>
            <a:r>
              <a:rPr lang="en-US" sz="2000" b="1" dirty="0" smtClean="0"/>
              <a:t>$txt1 .= $txt2;</a:t>
            </a:r>
          </a:p>
          <a:p>
            <a:r>
              <a:rPr lang="en-US" sz="2000" b="1" dirty="0" smtClean="0"/>
              <a:t>echo $txt1;</a:t>
            </a:r>
          </a:p>
          <a:p>
            <a:r>
              <a:rPr lang="en-US" sz="2000" b="1" dirty="0" smtClean="0"/>
              <a:t>?&gt;</a:t>
            </a:r>
            <a:endParaRPr lang="en-US" sz="2000" b="1" dirty="0"/>
          </a:p>
        </p:txBody>
      </p:sp>
      <p:sp>
        <p:nvSpPr>
          <p:cNvPr id="5" name="Rectangle 4"/>
          <p:cNvSpPr/>
          <p:nvPr/>
        </p:nvSpPr>
        <p:spPr>
          <a:xfrm>
            <a:off x="381000" y="3581400"/>
            <a:ext cx="2667000" cy="1631216"/>
          </a:xfrm>
          <a:prstGeom prst="rect">
            <a:avLst/>
          </a:prstGeom>
        </p:spPr>
        <p:txBody>
          <a:bodyPr wrap="square">
            <a:spAutoFit/>
          </a:bodyPr>
          <a:lstStyle/>
          <a:p>
            <a:r>
              <a:rPr lang="en-US" sz="2000" b="1" dirty="0" smtClean="0"/>
              <a:t>&lt;?php</a:t>
            </a:r>
          </a:p>
          <a:p>
            <a:r>
              <a:rPr lang="en-US" sz="2000" b="1" dirty="0" smtClean="0"/>
              <a:t>$txt1 = "Hello";</a:t>
            </a:r>
          </a:p>
          <a:p>
            <a:r>
              <a:rPr lang="en-US" sz="2000" b="1" dirty="0" smtClean="0"/>
              <a:t>$txt2 = " world!";</a:t>
            </a:r>
          </a:p>
          <a:p>
            <a:r>
              <a:rPr lang="en-US" sz="2000" b="1" dirty="0" smtClean="0"/>
              <a:t>echo $txt1 . $txt2;</a:t>
            </a:r>
          </a:p>
          <a:p>
            <a:r>
              <a:rPr lang="en-US" sz="2000" b="1" dirty="0" smtClean="0"/>
              <a:t>?&gt; </a:t>
            </a:r>
            <a:endParaRPr lang="en-US" sz="2000" b="1" dirty="0"/>
          </a:p>
        </p:txBody>
      </p:sp>
      <p:sp>
        <p:nvSpPr>
          <p:cNvPr id="6" name="TextBox 5"/>
          <p:cNvSpPr txBox="1"/>
          <p:nvPr/>
        </p:nvSpPr>
        <p:spPr>
          <a:xfrm>
            <a:off x="3505200" y="4419600"/>
            <a:ext cx="502061" cy="400110"/>
          </a:xfrm>
          <a:prstGeom prst="rect">
            <a:avLst/>
          </a:prstGeom>
          <a:noFill/>
        </p:spPr>
        <p:txBody>
          <a:bodyPr wrap="none" rtlCol="0">
            <a:spAutoFit/>
          </a:bodyPr>
          <a:lstStyle/>
          <a:p>
            <a:r>
              <a:rPr lang="en-US" sz="2000" b="1" dirty="0" smtClean="0"/>
              <a:t>OR</a:t>
            </a:r>
            <a:endParaRPr lang="en-US" sz="2000" b="1" dirty="0"/>
          </a:p>
        </p:txBody>
      </p:sp>
      <p:sp>
        <p:nvSpPr>
          <p:cNvPr id="7" name="Rectangle 6"/>
          <p:cNvSpPr/>
          <p:nvPr/>
        </p:nvSpPr>
        <p:spPr>
          <a:xfrm>
            <a:off x="3124200" y="5791200"/>
            <a:ext cx="1498615"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Hello world!</a:t>
            </a:r>
            <a:endParaRPr lang="en-US" sz="20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534400" cy="769441"/>
          </a:xfrm>
          <a:prstGeom prst="rect">
            <a:avLst/>
          </a:prstGeom>
        </p:spPr>
        <p:txBody>
          <a:bodyPr wrap="square">
            <a:spAutoFit/>
          </a:bodyPr>
          <a:lstStyle/>
          <a:p>
            <a:r>
              <a:rPr lang="en-US" sz="2400" b="1" dirty="0" smtClean="0"/>
              <a:t>PHP Array Operators</a:t>
            </a:r>
          </a:p>
          <a:p>
            <a:r>
              <a:rPr lang="en-US" sz="2000" dirty="0" smtClean="0"/>
              <a:t>The PHP array operators are used to compare arrays.</a:t>
            </a:r>
            <a:endParaRPr lang="en-US" sz="2000" dirty="0"/>
          </a:p>
        </p:txBody>
      </p:sp>
      <p:graphicFrame>
        <p:nvGraphicFramePr>
          <p:cNvPr id="4" name="Table 3"/>
          <p:cNvGraphicFramePr>
            <a:graphicFrameLocks noGrp="1"/>
          </p:cNvGraphicFramePr>
          <p:nvPr/>
        </p:nvGraphicFramePr>
        <p:xfrm>
          <a:off x="228600" y="1634337"/>
          <a:ext cx="8610600" cy="4214254"/>
        </p:xfrm>
        <a:graphic>
          <a:graphicData uri="http://schemas.openxmlformats.org/drawingml/2006/table">
            <a:tbl>
              <a:tblPr/>
              <a:tblGrid>
                <a:gridCol w="1427779"/>
                <a:gridCol w="1544021"/>
                <a:gridCol w="1371600"/>
                <a:gridCol w="4267200"/>
              </a:tblGrid>
              <a:tr h="312115">
                <a:tc>
                  <a:txBody>
                    <a:bodyPr/>
                    <a:lstStyle/>
                    <a:p>
                      <a:pPr algn="l" fontAlgn="t"/>
                      <a:r>
                        <a:rPr lang="en-US" sz="2000" b="1" dirty="0"/>
                        <a:t>Operator</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Name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Example</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Result</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12761">
                <a:tc>
                  <a:txBody>
                    <a:bodyPr/>
                    <a:lstStyle/>
                    <a:p>
                      <a:pPr algn="l" fontAlgn="t"/>
                      <a:r>
                        <a:rPr lang="en-US" sz="20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Union</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$x +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Union of $x and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512761">
                <a:tc>
                  <a:txBody>
                    <a:bodyPr/>
                    <a:lstStyle/>
                    <a:p>
                      <a:pPr algn="l" fontAlgn="t"/>
                      <a:r>
                        <a:rPr lang="en-US" sz="20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Equality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$x ==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Returns true if $x and $y have the same key/value pairs</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13406">
                <a:tc>
                  <a:txBody>
                    <a:bodyPr/>
                    <a:lstStyle/>
                    <a:p>
                      <a:pPr algn="l" fontAlgn="t"/>
                      <a:r>
                        <a:rPr lang="en-US" sz="20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Identity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$x ===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Returns true if $x and $y have the same key/value pairs in the same order and of the same types</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512761">
                <a:tc>
                  <a:txBody>
                    <a:bodyPr/>
                    <a:lstStyle/>
                    <a:p>
                      <a:pPr algn="l" fontAlgn="t"/>
                      <a:r>
                        <a:rPr lang="en-US" sz="20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Inequality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$x !=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b="1" dirty="0"/>
                        <a:t>Returns true if $x is not equal to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12761">
                <a:tc>
                  <a:txBody>
                    <a:bodyPr/>
                    <a:lstStyle/>
                    <a:p>
                      <a:pPr algn="l" fontAlgn="t"/>
                      <a:r>
                        <a:rPr lang="en-US" sz="2000" b="1" dirty="0"/>
                        <a:t>&lt;&gt;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Inequality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$x &lt;&gt;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2000" b="1" dirty="0"/>
                        <a:t>Returns true if $x is not equal to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512761">
                <a:tc>
                  <a:txBody>
                    <a:bodyPr/>
                    <a:lstStyle/>
                    <a:p>
                      <a:pPr algn="l" fontAlgn="t"/>
                      <a:r>
                        <a:rPr lang="en-US" sz="2000" b="1" dirty="0"/>
                        <a:t>!==</a:t>
                      </a:r>
                    </a:p>
                  </a:txBody>
                  <a:tcPr marL="111470"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Non-identity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$x !==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dirty="0"/>
                        <a:t>Returns true if $x is not identical to $y</a:t>
                      </a:r>
                    </a:p>
                  </a:txBody>
                  <a:tcPr marL="55735" marR="55735" marT="55735" marB="5573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5029200" cy="4093428"/>
          </a:xfrm>
          <a:prstGeom prst="rect">
            <a:avLst/>
          </a:prstGeom>
        </p:spPr>
        <p:txBody>
          <a:bodyPr wrap="square">
            <a:spAutoFit/>
          </a:bodyPr>
          <a:lstStyle/>
          <a:p>
            <a:r>
              <a:rPr lang="en-US" sz="2000" b="1" dirty="0" smtClean="0"/>
              <a:t>&lt;!DOCTYPE html&gt;</a:t>
            </a:r>
          </a:p>
          <a:p>
            <a:r>
              <a:rPr lang="en-US" sz="2000" b="1" dirty="0" smtClean="0"/>
              <a:t>&lt;html&gt;</a:t>
            </a:r>
          </a:p>
          <a:p>
            <a:r>
              <a:rPr lang="en-US" sz="2000" b="1" dirty="0" smtClean="0"/>
              <a:t>&lt;body&gt;</a:t>
            </a:r>
          </a:p>
          <a:p>
            <a:endParaRPr lang="en-US" sz="2000" b="1" dirty="0" smtClean="0"/>
          </a:p>
          <a:p>
            <a:r>
              <a:rPr lang="en-US" sz="2000" b="1" dirty="0" smtClean="0"/>
              <a:t>&lt;?php</a:t>
            </a:r>
          </a:p>
          <a:p>
            <a:r>
              <a:rPr lang="en-US" sz="2000" b="1" dirty="0" smtClean="0"/>
              <a:t>$x = array("a" =&gt; "red", "b" =&gt; "green");  </a:t>
            </a:r>
          </a:p>
          <a:p>
            <a:r>
              <a:rPr lang="en-US" sz="2000" b="1" dirty="0" smtClean="0"/>
              <a:t>$y = array("c" =&gt; "blue", "d" =&gt; "yellow");  </a:t>
            </a:r>
          </a:p>
          <a:p>
            <a:endParaRPr lang="en-US" sz="2000" b="1" dirty="0" smtClean="0"/>
          </a:p>
          <a:p>
            <a:r>
              <a:rPr lang="en-US" sz="2000" b="1" dirty="0" smtClean="0"/>
              <a:t>var_dump($x == $y);  </a:t>
            </a:r>
            <a:r>
              <a:rPr lang="en-US" sz="2000" b="1" dirty="0" smtClean="0">
                <a:solidFill>
                  <a:srgbClr val="00B050"/>
                </a:solidFill>
              </a:rPr>
              <a:t>// outputs bool(false)</a:t>
            </a:r>
          </a:p>
          <a:p>
            <a:r>
              <a:rPr lang="en-US" sz="2000" b="1" dirty="0" smtClean="0"/>
              <a:t>?&gt;  </a:t>
            </a:r>
          </a:p>
          <a:p>
            <a:endParaRPr lang="en-US" sz="2000" b="1" dirty="0" smtClean="0"/>
          </a:p>
          <a:p>
            <a:r>
              <a:rPr lang="en-US" sz="2000" b="1" dirty="0" smtClean="0"/>
              <a:t>&lt;/body&gt;</a:t>
            </a:r>
          </a:p>
          <a:p>
            <a:r>
              <a:rPr lang="en-US" sz="2000" b="1" dirty="0" smtClean="0"/>
              <a:t>&lt;/html&gt;</a:t>
            </a:r>
            <a:endParaRPr lang="en-US" sz="2000" b="1" dirty="0"/>
          </a:p>
        </p:txBody>
      </p:sp>
      <p:sp>
        <p:nvSpPr>
          <p:cNvPr id="3" name="Rectangle 2"/>
          <p:cNvSpPr/>
          <p:nvPr/>
        </p:nvSpPr>
        <p:spPr>
          <a:xfrm>
            <a:off x="457200" y="381000"/>
            <a:ext cx="995401" cy="369332"/>
          </a:xfrm>
          <a:prstGeom prst="rect">
            <a:avLst/>
          </a:prstGeom>
        </p:spPr>
        <p:txBody>
          <a:bodyPr wrap="none">
            <a:spAutoFit/>
          </a:bodyPr>
          <a:lstStyle/>
          <a:p>
            <a:r>
              <a:rPr lang="en-US" b="1" dirty="0" smtClean="0"/>
              <a:t>Example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Control Statements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PHP supports a number of different control structures:</a:t>
            </a:r>
          </a:p>
          <a:p>
            <a:pPr lvl="2"/>
            <a:r>
              <a:rPr lang="en-US" dirty="0" smtClean="0"/>
              <a:t>if</a:t>
            </a:r>
          </a:p>
          <a:p>
            <a:pPr lvl="2"/>
            <a:r>
              <a:rPr lang="en-US" dirty="0" smtClean="0"/>
              <a:t>else</a:t>
            </a:r>
          </a:p>
          <a:p>
            <a:pPr lvl="2"/>
            <a:r>
              <a:rPr lang="en-US" dirty="0" err="1" smtClean="0"/>
              <a:t>elseif</a:t>
            </a:r>
            <a:endParaRPr lang="en-US" dirty="0" smtClean="0"/>
          </a:p>
          <a:p>
            <a:pPr lvl="2"/>
            <a:r>
              <a:rPr lang="en-US" dirty="0" smtClean="0"/>
              <a:t>switch</a:t>
            </a:r>
          </a:p>
          <a:p>
            <a:pPr lvl="2"/>
            <a:r>
              <a:rPr lang="en-US" dirty="0" smtClean="0"/>
              <a:t>while</a:t>
            </a:r>
          </a:p>
          <a:p>
            <a:pPr lvl="2"/>
            <a:r>
              <a:rPr lang="en-US" dirty="0" smtClean="0"/>
              <a:t>do-while</a:t>
            </a:r>
          </a:p>
          <a:p>
            <a:pPr lvl="2"/>
            <a:r>
              <a:rPr lang="en-US" dirty="0" smtClean="0"/>
              <a:t>for</a:t>
            </a:r>
          </a:p>
          <a:p>
            <a:pPr lvl="2"/>
            <a:r>
              <a:rPr lang="en-US" dirty="0" err="1" smtClean="0"/>
              <a:t>foreach</a:t>
            </a:r>
            <a:endParaRPr lang="en-US" dirty="0" smtClean="0"/>
          </a:p>
          <a:p>
            <a:pPr lvl="2"/>
            <a:r>
              <a:rPr lang="en-US" dirty="0" smtClean="0"/>
              <a:t>and more</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28600" y="221904"/>
            <a:ext cx="3886200" cy="138499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Roboto"/>
                <a:cs typeface="Arial" pitchFamily="34" charset="0"/>
              </a:rPr>
              <a:t>If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A3A3A"/>
                </a:solidFill>
                <a:effectLst/>
                <a:latin typeface="Roboto"/>
                <a:cs typeface="Arial" pitchFamily="34" charset="0"/>
              </a:rPr>
              <a:t>The </a:t>
            </a:r>
            <a:r>
              <a:rPr kumimoji="0" lang="en-US" b="0" i="0" u="none" strike="noStrike" cap="none" normalizeH="0" baseline="0" dirty="0" smtClean="0">
                <a:ln>
                  <a:noFill/>
                </a:ln>
                <a:solidFill>
                  <a:srgbClr val="3A3A3A"/>
                </a:solidFill>
                <a:effectLst/>
                <a:latin typeface="Source Code Pro"/>
                <a:cs typeface="Arial" pitchFamily="34" charset="0"/>
              </a:rPr>
              <a:t>if</a:t>
            </a:r>
            <a:r>
              <a:rPr kumimoji="0" lang="en-US" b="0" i="0" u="none" strike="noStrike" cap="none" normalizeH="0" baseline="0" dirty="0" smtClean="0">
                <a:ln>
                  <a:noFill/>
                </a:ln>
                <a:solidFill>
                  <a:srgbClr val="3A3A3A"/>
                </a:solidFill>
                <a:effectLst/>
                <a:latin typeface="Roboto"/>
                <a:cs typeface="Arial" pitchFamily="34" charset="0"/>
              </a:rPr>
              <a:t> construct allows you to execute a piece of code if </a:t>
            </a:r>
            <a:r>
              <a:rPr kumimoji="0" lang="en-US" b="0" i="0" u="none" strike="noStrike" cap="none" normalizeH="0" baseline="0" dirty="0" err="1" smtClean="0">
                <a:ln>
                  <a:noFill/>
                </a:ln>
                <a:solidFill>
                  <a:srgbClr val="3A3A3A"/>
                </a:solidFill>
                <a:effectLst/>
                <a:latin typeface="Roboto"/>
                <a:cs typeface="Arial" pitchFamily="34" charset="0"/>
              </a:rPr>
              <a:t>tahe</a:t>
            </a:r>
            <a:r>
              <a:rPr kumimoji="0" lang="en-US" b="0" i="0" u="none" strike="noStrike" cap="none" normalizeH="0" baseline="0" dirty="0" smtClean="0">
                <a:ln>
                  <a:noFill/>
                </a:ln>
                <a:solidFill>
                  <a:srgbClr val="3A3A3A"/>
                </a:solidFill>
                <a:effectLst/>
                <a:latin typeface="Roboto"/>
                <a:cs typeface="Arial" pitchFamily="34" charset="0"/>
              </a:rPr>
              <a:t> expression provided along with it evaluates to true.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28600" y="1600200"/>
            <a:ext cx="4114800" cy="221599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&lt;?</a:t>
            </a:r>
            <a:r>
              <a:rPr kumimoji="0" lang="en-US" b="1" i="0" u="none" strike="noStrike" cap="none" normalizeH="0" baseline="0" dirty="0" err="1" smtClean="0">
                <a:ln>
                  <a:noFill/>
                </a:ln>
                <a:solidFill>
                  <a:srgbClr val="000000"/>
                </a:solidFill>
                <a:effectLst/>
                <a:latin typeface="Source Code Pro"/>
                <a:cs typeface="Arial" pitchFamily="34" charset="0"/>
              </a:rPr>
              <a:t>php</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50;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6699"/>
                </a:solidFill>
                <a:effectLst/>
                <a:latin typeface="Source Code Pro"/>
                <a:cs typeface="Arial" pitchFamily="34" charset="0"/>
              </a:rPr>
              <a:t>if</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&gt; 30)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"Your age is greater than 30!"</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4572000" y="367099"/>
            <a:ext cx="4343400" cy="1746926"/>
          </a:xfrm>
          <a:prstGeom prst="rect">
            <a:avLst/>
          </a:prstGeom>
          <a:noFill/>
          <a:ln w="9525">
            <a:noFill/>
            <a:miter lim="800000"/>
            <a:headEnd/>
            <a:tailEnd/>
          </a:ln>
          <a:effectLst/>
        </p:spPr>
        <p:txBody>
          <a:bodyPr vert="horz" wrap="square" lIns="0" tIns="47610" rIns="0" bIns="3650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Roboto"/>
                <a:cs typeface="Arial" pitchFamily="34"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A3A3A"/>
                </a:solidFill>
                <a:effectLst/>
                <a:latin typeface="Roboto"/>
                <a:cs typeface="Arial" pitchFamily="34" charset="0"/>
              </a:rPr>
              <a:t>The </a:t>
            </a:r>
            <a:r>
              <a:rPr kumimoji="0" lang="en-US" b="0" i="0" u="none" strike="noStrike" cap="none" normalizeH="0" baseline="0" dirty="0" smtClean="0">
                <a:ln>
                  <a:noFill/>
                </a:ln>
                <a:solidFill>
                  <a:srgbClr val="3A3A3A"/>
                </a:solidFill>
                <a:effectLst/>
                <a:latin typeface="Source Code Pro"/>
                <a:cs typeface="Arial" pitchFamily="34" charset="0"/>
              </a:rPr>
              <a:t>if</a:t>
            </a:r>
            <a:r>
              <a:rPr kumimoji="0" lang="en-US" b="0" i="0" u="none" strike="noStrike" cap="none" normalizeH="0" baseline="0" dirty="0" smtClean="0">
                <a:ln>
                  <a:noFill/>
                </a:ln>
                <a:solidFill>
                  <a:srgbClr val="3A3A3A"/>
                </a:solidFill>
                <a:effectLst/>
                <a:latin typeface="Roboto"/>
                <a:cs typeface="Arial" pitchFamily="34" charset="0"/>
              </a:rPr>
              <a:t> construct allows you to execute a piece of code if the expression evaluates to true. On the other hand, if the expression evaluates to false, it won't do anything.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4724400" y="2438400"/>
            <a:ext cx="4114800" cy="360098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&lt;?</a:t>
            </a:r>
            <a:r>
              <a:rPr kumimoji="0" lang="en-US" b="1" i="0" u="none" strike="noStrike" cap="none" normalizeH="0" baseline="0" dirty="0" err="1" smtClean="0">
                <a:ln>
                  <a:noFill/>
                </a:ln>
                <a:solidFill>
                  <a:srgbClr val="000000"/>
                </a:solidFill>
                <a:effectLst/>
                <a:latin typeface="Source Code Pro"/>
                <a:cs typeface="Arial" pitchFamily="34" charset="0"/>
              </a:rPr>
              <a:t>php</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50;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6699"/>
                </a:solidFill>
                <a:effectLst/>
                <a:latin typeface="Source Code Pro"/>
                <a:cs typeface="Arial" pitchFamily="34" charset="0"/>
              </a:rPr>
              <a:t>if</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&lt; 30)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"Your age is less than 30!"</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6699"/>
                </a:solidFill>
                <a:effectLst/>
                <a:latin typeface="Source Code Pro"/>
                <a:cs typeface="Arial" pitchFamily="34" charset="0"/>
              </a:rPr>
              <a:t>else</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"Your age is greater than or equal 30!"</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228600" y="1143000"/>
            <a:ext cx="4495800" cy="553997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&lt;?</a:t>
            </a:r>
            <a:r>
              <a:rPr kumimoji="0" lang="en-US" b="1" i="0" u="none" strike="noStrike" cap="none" normalizeH="0" baseline="0" dirty="0" err="1" smtClean="0">
                <a:ln>
                  <a:noFill/>
                </a:ln>
                <a:solidFill>
                  <a:srgbClr val="000000"/>
                </a:solidFill>
                <a:effectLst/>
                <a:latin typeface="Source Code Pro"/>
                <a:cs typeface="Arial" pitchFamily="34" charset="0"/>
              </a:rPr>
              <a:t>php</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50;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6699"/>
                </a:solidFill>
                <a:effectLst/>
                <a:latin typeface="Source Code Pro"/>
                <a:cs typeface="Arial" pitchFamily="34" charset="0"/>
              </a:rPr>
              <a:t>if</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&lt; 30)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"Your age is less than 30!"</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006699"/>
                </a:solidFill>
                <a:effectLst/>
                <a:latin typeface="Source Code Pro"/>
                <a:cs typeface="Arial" pitchFamily="34" charset="0"/>
              </a:rPr>
              <a:t>elseif</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&gt; 30 &amp;&amp; </a:t>
            </a: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&lt; 40)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"Your age is between 30 and 40!"</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006699"/>
                </a:solidFill>
                <a:effectLst/>
                <a:latin typeface="Source Code Pro"/>
                <a:cs typeface="Arial" pitchFamily="34" charset="0"/>
              </a:rPr>
              <a:t>elseif</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&gt; 40 &amp;&amp; </a:t>
            </a:r>
            <a:r>
              <a:rPr kumimoji="0" lang="en-US" b="1" i="0" u="none" strike="noStrike" cap="none" normalizeH="0" baseline="0" dirty="0" smtClean="0">
                <a:ln>
                  <a:noFill/>
                </a:ln>
                <a:solidFill>
                  <a:srgbClr val="AA7700"/>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&lt; 50)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"Your age is between 40 and 50!"</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6699"/>
                </a:solidFill>
                <a:effectLst/>
                <a:latin typeface="Source Code Pro"/>
                <a:cs typeface="Arial" pitchFamily="34" charset="0"/>
              </a:rPr>
              <a:t>else</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"Your age is greater than 50!"</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09600" y="457200"/>
            <a:ext cx="1486304" cy="400110"/>
          </a:xfrm>
          <a:prstGeom prst="rect">
            <a:avLst/>
          </a:prstGeom>
        </p:spPr>
        <p:txBody>
          <a:bodyPr wrap="none">
            <a:spAutoFit/>
          </a:bodyPr>
          <a:lstStyle/>
          <a:p>
            <a:r>
              <a:rPr lang="en-US" sz="2000" b="1" dirty="0" smtClean="0"/>
              <a:t>If-</a:t>
            </a:r>
            <a:r>
              <a:rPr lang="en-US" sz="2000" b="1" dirty="0" err="1" smtClean="0"/>
              <a:t>elseif</a:t>
            </a:r>
            <a:r>
              <a:rPr lang="en-US" sz="2000" b="1" dirty="0" smtClean="0"/>
              <a:t>-else</a:t>
            </a:r>
            <a:endParaRPr lang="en-US" sz="20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228600" y="533400"/>
            <a:ext cx="6477000" cy="609397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&lt;?</a:t>
            </a:r>
            <a:r>
              <a:rPr kumimoji="0" lang="en-US" b="1" i="0" u="none" strike="noStrike" cap="none" normalizeH="0" baseline="0" dirty="0" err="1" smtClean="0">
                <a:ln>
                  <a:noFill/>
                </a:ln>
                <a:solidFill>
                  <a:srgbClr val="000000"/>
                </a:solidFill>
                <a:effectLst/>
                <a:latin typeface="Source Code Pro"/>
                <a:cs typeface="Arial" pitchFamily="34" charset="0"/>
              </a:rPr>
              <a:t>php</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favourite_site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'Code'</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switch</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favourite_site</a:t>
            </a:r>
            <a:r>
              <a:rPr kumimoji="0" lang="en-US" b="1" i="0" u="none" strike="noStrike" cap="none" normalizeH="0" baseline="0" dirty="0" smtClean="0">
                <a:ln>
                  <a:noFill/>
                </a:ln>
                <a:solidFill>
                  <a:srgbClr val="000000"/>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case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'Business'</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"My </a:t>
            </a:r>
            <a:r>
              <a:rPr kumimoji="0" lang="en-US" b="1" i="0" u="none" strike="noStrike" cap="none" normalizeH="0" baseline="0" dirty="0" err="1" smtClean="0">
                <a:ln>
                  <a:noFill/>
                </a:ln>
                <a:solidFill>
                  <a:srgbClr val="0000FF"/>
                </a:solidFill>
                <a:effectLst/>
                <a:latin typeface="Source Code Pro"/>
                <a:cs typeface="Arial" pitchFamily="34" charset="0"/>
              </a:rPr>
              <a:t>favourite</a:t>
            </a:r>
            <a:r>
              <a:rPr kumimoji="0" lang="en-US" b="1" i="0" u="none" strike="noStrike" cap="none" normalizeH="0" baseline="0" dirty="0" smtClean="0">
                <a:ln>
                  <a:noFill/>
                </a:ln>
                <a:solidFill>
                  <a:srgbClr val="0000FF"/>
                </a:solidFill>
                <a:effectLst/>
                <a:latin typeface="Source Code Pro"/>
                <a:cs typeface="Arial" pitchFamily="34" charset="0"/>
              </a:rPr>
              <a:t> site is business.tutsplus.com!"</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break</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case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'Code'</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"My </a:t>
            </a:r>
            <a:r>
              <a:rPr kumimoji="0" lang="en-US" b="1" i="0" u="none" strike="noStrike" cap="none" normalizeH="0" baseline="0" dirty="0" err="1" smtClean="0">
                <a:ln>
                  <a:noFill/>
                </a:ln>
                <a:solidFill>
                  <a:srgbClr val="0000FF"/>
                </a:solidFill>
                <a:effectLst/>
                <a:latin typeface="Source Code Pro"/>
                <a:cs typeface="Arial" pitchFamily="34" charset="0"/>
              </a:rPr>
              <a:t>favourite</a:t>
            </a:r>
            <a:r>
              <a:rPr kumimoji="0" lang="en-US" b="1" i="0" u="none" strike="noStrike" cap="none" normalizeH="0" baseline="0" dirty="0" smtClean="0">
                <a:ln>
                  <a:noFill/>
                </a:ln>
                <a:solidFill>
                  <a:srgbClr val="0000FF"/>
                </a:solidFill>
                <a:effectLst/>
                <a:latin typeface="Source Code Pro"/>
                <a:cs typeface="Arial" pitchFamily="34" charset="0"/>
              </a:rPr>
              <a:t> site is code.tutsplus.com!"</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break</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case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'Web Design'</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"My </a:t>
            </a:r>
            <a:r>
              <a:rPr kumimoji="0" lang="en-US" b="1" i="0" u="none" strike="noStrike" cap="none" normalizeH="0" baseline="0" dirty="0" err="1" smtClean="0">
                <a:ln>
                  <a:noFill/>
                </a:ln>
                <a:solidFill>
                  <a:srgbClr val="0000FF"/>
                </a:solidFill>
                <a:effectLst/>
                <a:latin typeface="Source Code Pro"/>
                <a:cs typeface="Arial" pitchFamily="34" charset="0"/>
              </a:rPr>
              <a:t>favourite</a:t>
            </a:r>
            <a:r>
              <a:rPr kumimoji="0" lang="en-US" b="1" i="0" u="none" strike="noStrike" cap="none" normalizeH="0" baseline="0" dirty="0" smtClean="0">
                <a:ln>
                  <a:noFill/>
                </a:ln>
                <a:solidFill>
                  <a:srgbClr val="0000FF"/>
                </a:solidFill>
                <a:effectLst/>
                <a:latin typeface="Source Code Pro"/>
                <a:cs typeface="Arial" pitchFamily="34" charset="0"/>
              </a:rPr>
              <a:t> site is webdesign.tutsplus.com!"</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break</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case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'Music'</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"My </a:t>
            </a:r>
            <a:r>
              <a:rPr kumimoji="0" lang="en-US" b="1" i="0" u="none" strike="noStrike" cap="none" normalizeH="0" baseline="0" dirty="0" err="1" smtClean="0">
                <a:ln>
                  <a:noFill/>
                </a:ln>
                <a:solidFill>
                  <a:srgbClr val="0000FF"/>
                </a:solidFill>
                <a:effectLst/>
                <a:latin typeface="Source Code Pro"/>
                <a:cs typeface="Arial" pitchFamily="34" charset="0"/>
              </a:rPr>
              <a:t>favourite</a:t>
            </a:r>
            <a:r>
              <a:rPr kumimoji="0" lang="en-US" b="1" i="0" u="none" strike="noStrike" cap="none" normalizeH="0" baseline="0" dirty="0" smtClean="0">
                <a:ln>
                  <a:noFill/>
                </a:ln>
                <a:solidFill>
                  <a:srgbClr val="0000FF"/>
                </a:solidFill>
                <a:effectLst/>
                <a:latin typeface="Source Code Pro"/>
                <a:cs typeface="Arial" pitchFamily="34" charset="0"/>
              </a:rPr>
              <a:t> site is music.tutsplus.com!"</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break</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case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'Photography'</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"My </a:t>
            </a:r>
            <a:r>
              <a:rPr kumimoji="0" lang="en-US" b="1" i="0" u="none" strike="noStrike" cap="none" normalizeH="0" baseline="0" dirty="0" err="1" smtClean="0">
                <a:ln>
                  <a:noFill/>
                </a:ln>
                <a:solidFill>
                  <a:srgbClr val="0000FF"/>
                </a:solidFill>
                <a:effectLst/>
                <a:latin typeface="Source Code Pro"/>
                <a:cs typeface="Arial" pitchFamily="34" charset="0"/>
              </a:rPr>
              <a:t>favourite</a:t>
            </a:r>
            <a:r>
              <a:rPr kumimoji="0" lang="en-US" b="1" i="0" u="none" strike="noStrike" cap="none" normalizeH="0" baseline="0" dirty="0" smtClean="0">
                <a:ln>
                  <a:noFill/>
                </a:ln>
                <a:solidFill>
                  <a:srgbClr val="0000FF"/>
                </a:solidFill>
                <a:effectLst/>
                <a:latin typeface="Source Code Pro"/>
                <a:cs typeface="Arial" pitchFamily="34" charset="0"/>
              </a:rPr>
              <a:t> site is photography.tutsplus.com!"</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break</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default</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"I like everything at tutsplus.com!"</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581400" y="304800"/>
            <a:ext cx="2031518" cy="400110"/>
          </a:xfrm>
          <a:prstGeom prst="rect">
            <a:avLst/>
          </a:prstGeom>
        </p:spPr>
        <p:txBody>
          <a:bodyPr wrap="none">
            <a:spAutoFit/>
          </a:bodyPr>
          <a:lstStyle/>
          <a:p>
            <a:r>
              <a:rPr lang="en-US" sz="2000" b="1" dirty="0" smtClean="0"/>
              <a:t>Switch statement</a:t>
            </a:r>
            <a:endParaRPr lang="en-US" sz="20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228600" y="227836"/>
            <a:ext cx="8686800" cy="915929"/>
          </a:xfrm>
          <a:prstGeom prst="rect">
            <a:avLst/>
          </a:prstGeom>
          <a:noFill/>
          <a:ln w="9525">
            <a:noFill/>
            <a:miter lim="800000"/>
            <a:headEnd/>
            <a:tailEnd/>
          </a:ln>
          <a:effectLst/>
        </p:spPr>
        <p:txBody>
          <a:bodyPr vert="horz" wrap="square" lIns="0" tIns="47610" rIns="0" bIns="3650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Roboto"/>
                <a:cs typeface="Arial" pitchFamily="34" charset="0"/>
              </a:rPr>
              <a:t>While Loop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A3A3A"/>
                </a:solidFill>
                <a:effectLst/>
                <a:latin typeface="Roboto"/>
                <a:cs typeface="Arial" pitchFamily="34" charset="0"/>
              </a:rPr>
              <a:t>The </a:t>
            </a:r>
            <a:r>
              <a:rPr kumimoji="0" lang="en-US" b="0" i="0" u="none" strike="noStrike" cap="none" normalizeH="0" baseline="0" dirty="0" smtClean="0">
                <a:ln>
                  <a:noFill/>
                </a:ln>
                <a:solidFill>
                  <a:srgbClr val="3A3A3A"/>
                </a:solidFill>
                <a:effectLst/>
                <a:latin typeface="Source Code Pro"/>
                <a:cs typeface="Arial" pitchFamily="34" charset="0"/>
              </a:rPr>
              <a:t>while</a:t>
            </a:r>
            <a:r>
              <a:rPr kumimoji="0" lang="en-US" b="0" i="0" u="none" strike="noStrike" cap="none" normalizeH="0" baseline="0" dirty="0" smtClean="0">
                <a:ln>
                  <a:noFill/>
                </a:ln>
                <a:solidFill>
                  <a:srgbClr val="3A3A3A"/>
                </a:solidFill>
                <a:effectLst/>
                <a:latin typeface="Roboto"/>
                <a:cs typeface="Arial" pitchFamily="34" charset="0"/>
              </a:rPr>
              <a:t> loop is used when you want to execute a piece of code repeatedly until the </a:t>
            </a:r>
            <a:r>
              <a:rPr kumimoji="0" lang="en-US" b="0" i="0" u="none" strike="noStrike" cap="none" normalizeH="0" baseline="0" dirty="0" smtClean="0">
                <a:ln>
                  <a:noFill/>
                </a:ln>
                <a:solidFill>
                  <a:srgbClr val="3A3A3A"/>
                </a:solidFill>
                <a:effectLst/>
                <a:latin typeface="Source Code Pro"/>
                <a:cs typeface="Arial" pitchFamily="34" charset="0"/>
              </a:rPr>
              <a:t>while</a:t>
            </a:r>
            <a:r>
              <a:rPr kumimoji="0" lang="en-US" b="0" i="0" u="none" strike="noStrike" cap="none" normalizeH="0" baseline="0" dirty="0" smtClean="0">
                <a:ln>
                  <a:noFill/>
                </a:ln>
                <a:solidFill>
                  <a:srgbClr val="3A3A3A"/>
                </a:solidFill>
                <a:effectLst/>
                <a:latin typeface="Roboto"/>
                <a:cs typeface="Arial" pitchFamily="34" charset="0"/>
              </a:rPr>
              <a:t> condition evaluates to false.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1682" name="Rectangle 2"/>
          <p:cNvSpPr>
            <a:spLocks noChangeArrowheads="1"/>
          </p:cNvSpPr>
          <p:nvPr/>
        </p:nvSpPr>
        <p:spPr bwMode="auto">
          <a:xfrm>
            <a:off x="2438400" y="1143000"/>
            <a:ext cx="2819400" cy="553997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&lt;?</a:t>
            </a:r>
            <a:r>
              <a:rPr kumimoji="0" lang="en-US" b="1" i="0" u="none" strike="noStrike" cap="none" normalizeH="0" baseline="0" dirty="0" err="1" smtClean="0">
                <a:ln>
                  <a:noFill/>
                </a:ln>
                <a:solidFill>
                  <a:srgbClr val="000000"/>
                </a:solidFill>
                <a:effectLst/>
                <a:latin typeface="Source Code Pro"/>
                <a:cs typeface="Arial" pitchFamily="34" charset="0"/>
              </a:rPr>
              <a:t>php</a:t>
            </a:r>
            <a:r>
              <a:rPr kumimoji="0" lang="en-US" b="1" i="0" u="none" strike="noStrike" cap="none" normalizeH="0" baseline="0" dirty="0" smtClean="0">
                <a:ln>
                  <a:noFill/>
                </a:ln>
                <a:solidFill>
                  <a:srgbClr val="000000"/>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AA7700"/>
                </a:solidFill>
                <a:effectLst/>
                <a:latin typeface="Source Code Pro"/>
                <a:cs typeface="Arial" pitchFamily="34" charset="0"/>
              </a:rPr>
              <a:t>$max</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0;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$j</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1;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AA7700"/>
                </a:solidFill>
                <a:effectLst/>
                <a:latin typeface="Source Code Pro"/>
                <a:cs typeface="Arial" pitchFamily="34" charset="0"/>
              </a:rPr>
              <a:t>$result</a:t>
            </a:r>
            <a:r>
              <a:rPr kumimoji="0" lang="en-US" b="1" i="0" u="none" strike="noStrike" cap="none" normalizeH="0" baseline="0" dirty="0" smtClean="0">
                <a:ln>
                  <a:noFill/>
                </a:ln>
                <a:solidFill>
                  <a:srgbClr val="000000"/>
                </a:solidFill>
                <a:effectLst/>
                <a:latin typeface="Source Code Pro"/>
                <a:cs typeface="Arial" pitchFamily="34" charset="0"/>
              </a:rPr>
              <a:t>=0;</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6699"/>
                </a:solidFill>
                <a:effectLst/>
                <a:latin typeface="Source Code Pro"/>
                <a:cs typeface="Arial" pitchFamily="34" charset="0"/>
              </a:rPr>
              <a:t>while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$max</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&lt; 10 )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$result</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$j</a:t>
            </a:r>
            <a:r>
              <a:rPr kumimoji="0" lang="en-US" b="1" i="0" u="none" strike="noStrike" cap="none" normalizeH="0" baseline="0" dirty="0" smtClean="0">
                <a:ln>
                  <a:noFill/>
                </a:ln>
                <a:solidFill>
                  <a:srgbClr val="000000"/>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$j</a:t>
            </a:r>
            <a:r>
              <a:rPr kumimoji="0" lang="en-US" b="1" i="0" u="none" strike="noStrike" cap="none" normalizeH="0" baseline="0" dirty="0" smtClean="0">
                <a:ln>
                  <a:noFill/>
                </a:ln>
                <a:solidFill>
                  <a:srgbClr val="000000"/>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$j</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$result</a:t>
            </a:r>
            <a:r>
              <a:rPr kumimoji="0" lang="en-US" b="1" i="0" u="none" strike="noStrike" cap="none" normalizeH="0" baseline="0" dirty="0" smtClean="0">
                <a:ln>
                  <a:noFill/>
                </a:ln>
                <a:solidFill>
                  <a:srgbClr val="000000"/>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$max</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$max</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+ 1;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$result</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PHP</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lgn="just"/>
            <a:r>
              <a:rPr lang="en-US" sz="2400" dirty="0"/>
              <a:t>PHP stands for Hypertext Preprocessor.</a:t>
            </a:r>
          </a:p>
          <a:p>
            <a:pPr algn="just"/>
            <a:r>
              <a:rPr lang="en-US" sz="2400" dirty="0"/>
              <a:t>PHP is an interpreted language, i.e., there is no need for compilation.</a:t>
            </a:r>
          </a:p>
          <a:p>
            <a:pPr algn="just"/>
            <a:r>
              <a:rPr lang="en-US" sz="2400" dirty="0"/>
              <a:t>PHP is faster than other scripting languages, for example, ASP and JSP.</a:t>
            </a:r>
          </a:p>
          <a:p>
            <a:pPr algn="just"/>
            <a:r>
              <a:rPr lang="en-US" sz="2400" dirty="0"/>
              <a:t>PHP is a server-side scripting language, which is used to manage the dynamic content of the website.</a:t>
            </a:r>
          </a:p>
          <a:p>
            <a:pPr algn="just"/>
            <a:r>
              <a:rPr lang="en-US" sz="2400" dirty="0"/>
              <a:t>PHP can be embedded into HTML.</a:t>
            </a:r>
          </a:p>
          <a:p>
            <a:pPr algn="just"/>
            <a:r>
              <a:rPr lang="en-US" sz="2400" dirty="0"/>
              <a:t>PHP is an object-oriented language.</a:t>
            </a:r>
          </a:p>
          <a:p>
            <a:pPr algn="just"/>
            <a:r>
              <a:rPr lang="en-US" sz="2400" dirty="0"/>
              <a:t>PHP is an open-source scripting language.</a:t>
            </a:r>
          </a:p>
          <a:p>
            <a:pPr algn="just"/>
            <a:r>
              <a:rPr lang="en-US" sz="2400" dirty="0"/>
              <a:t>PHP is simple and easy to learn language.</a:t>
            </a:r>
          </a:p>
          <a:p>
            <a:pPr algn="just"/>
            <a:endParaRPr lang="en-US" sz="24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304800" y="304800"/>
            <a:ext cx="8534400" cy="1469927"/>
          </a:xfrm>
          <a:prstGeom prst="rect">
            <a:avLst/>
          </a:prstGeom>
          <a:noFill/>
          <a:ln w="9525">
            <a:noFill/>
            <a:miter lim="800000"/>
            <a:headEnd/>
            <a:tailEnd/>
          </a:ln>
          <a:effectLst/>
        </p:spPr>
        <p:txBody>
          <a:bodyPr vert="horz" wrap="square" lIns="0" tIns="47610" rIns="0" bIns="3650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Roboto"/>
                <a:cs typeface="Arial" pitchFamily="34" charset="0"/>
              </a:rPr>
              <a:t>Do-While Loop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A3A3A"/>
                </a:solidFill>
                <a:effectLst/>
                <a:latin typeface="Roboto"/>
                <a:cs typeface="Arial" pitchFamily="34" charset="0"/>
              </a:rPr>
              <a:t>The </a:t>
            </a:r>
            <a:r>
              <a:rPr kumimoji="0" lang="en-US" b="0" i="0" u="none" strike="noStrike" cap="none" normalizeH="0" baseline="0" dirty="0" smtClean="0">
                <a:ln>
                  <a:noFill/>
                </a:ln>
                <a:solidFill>
                  <a:srgbClr val="3A3A3A"/>
                </a:solidFill>
                <a:effectLst/>
                <a:latin typeface="Source Code Pro"/>
                <a:cs typeface="Arial" pitchFamily="34" charset="0"/>
              </a:rPr>
              <a:t>do-while</a:t>
            </a:r>
            <a:r>
              <a:rPr kumimoji="0" lang="en-US" b="0" i="0" u="none" strike="noStrike" cap="none" normalizeH="0" baseline="0" dirty="0" smtClean="0">
                <a:ln>
                  <a:noFill/>
                </a:ln>
                <a:solidFill>
                  <a:srgbClr val="3A3A3A"/>
                </a:solidFill>
                <a:effectLst/>
                <a:latin typeface="Roboto"/>
                <a:cs typeface="Arial" pitchFamily="34" charset="0"/>
              </a:rPr>
              <a:t> loop is very similar to the </a:t>
            </a:r>
            <a:r>
              <a:rPr kumimoji="0" lang="en-US" b="0" i="0" u="none" strike="noStrike" cap="none" normalizeH="0" baseline="0" dirty="0" smtClean="0">
                <a:ln>
                  <a:noFill/>
                </a:ln>
                <a:solidFill>
                  <a:srgbClr val="3A3A3A"/>
                </a:solidFill>
                <a:effectLst/>
                <a:latin typeface="Source Code Pro"/>
                <a:cs typeface="Arial" pitchFamily="34" charset="0"/>
              </a:rPr>
              <a:t>while</a:t>
            </a:r>
            <a:r>
              <a:rPr kumimoji="0" lang="en-US" b="0" i="0" u="none" strike="noStrike" cap="none" normalizeH="0" baseline="0" dirty="0" smtClean="0">
                <a:ln>
                  <a:noFill/>
                </a:ln>
                <a:solidFill>
                  <a:srgbClr val="3A3A3A"/>
                </a:solidFill>
                <a:effectLst/>
                <a:latin typeface="Roboto"/>
                <a:cs typeface="Arial" pitchFamily="34" charset="0"/>
              </a:rPr>
              <a:t> loop, with the only difference being that the while condition is checked at the end of the first iteration. Thus, we can guarantee that the loop code is executed at least once, irrespective of the result of the while expression.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2706" name="Rectangle 2"/>
          <p:cNvSpPr>
            <a:spLocks noChangeArrowheads="1"/>
          </p:cNvSpPr>
          <p:nvPr/>
        </p:nvSpPr>
        <p:spPr bwMode="auto">
          <a:xfrm>
            <a:off x="2057400" y="2195899"/>
            <a:ext cx="3657600" cy="387798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&lt;?</a:t>
            </a:r>
            <a:r>
              <a:rPr kumimoji="0" lang="en-US" b="1" i="0" u="none" strike="noStrike" cap="none" normalizeH="0" baseline="0" dirty="0" err="1" smtClean="0">
                <a:ln>
                  <a:noFill/>
                </a:ln>
                <a:solidFill>
                  <a:srgbClr val="000000"/>
                </a:solidFill>
                <a:effectLst/>
                <a:latin typeface="Source Code Pro"/>
                <a:cs typeface="Arial" pitchFamily="34" charset="0"/>
              </a:rPr>
              <a:t>php</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AA7700"/>
                </a:solidFill>
                <a:effectLst/>
                <a:latin typeface="Source Code Pro"/>
                <a:cs typeface="Arial" pitchFamily="34" charset="0"/>
              </a:rPr>
              <a:t>$handle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err="1" smtClean="0">
                <a:ln>
                  <a:noFill/>
                </a:ln>
                <a:solidFill>
                  <a:srgbClr val="FF1493"/>
                </a:solidFill>
                <a:effectLst/>
                <a:latin typeface="Source Code Pro"/>
                <a:cs typeface="Arial" pitchFamily="34" charset="0"/>
              </a:rPr>
              <a:t>fopen</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0000FF"/>
                </a:solidFill>
                <a:effectLst/>
                <a:latin typeface="Source Code Pro"/>
                <a:cs typeface="Arial" pitchFamily="34" charset="0"/>
              </a:rPr>
              <a:t>"file.txt"</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"r"</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6699"/>
                </a:solidFill>
                <a:effectLst/>
                <a:latin typeface="Source Code Pro"/>
                <a:cs typeface="Arial" pitchFamily="34" charset="0"/>
              </a:rPr>
              <a:t>if</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$handle</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do</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$line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err="1" smtClean="0">
                <a:ln>
                  <a:noFill/>
                </a:ln>
                <a:solidFill>
                  <a:srgbClr val="FF1493"/>
                </a:solidFill>
                <a:effectLst/>
                <a:latin typeface="Source Code Pro"/>
                <a:cs typeface="Arial" pitchFamily="34" charset="0"/>
              </a:rPr>
              <a:t>fgets</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$handle</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8200"/>
                </a:solidFill>
                <a:effectLst/>
                <a:latin typeface="Source Code Pro"/>
                <a:cs typeface="Arial" pitchFamily="34" charset="0"/>
              </a:rPr>
              <a:t>// process the line content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while</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$line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false);</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000000"/>
                </a:solidFill>
                <a:effectLst/>
                <a:latin typeface="Source Code Pro"/>
                <a:cs typeface="Arial" pitchFamily="34" charset="0"/>
              </a:rPr>
              <a:t>fclose</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$handle</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152400" y="304800"/>
            <a:ext cx="8610600" cy="915929"/>
          </a:xfrm>
          <a:prstGeom prst="rect">
            <a:avLst/>
          </a:prstGeom>
          <a:noFill/>
          <a:ln w="9525">
            <a:noFill/>
            <a:miter lim="800000"/>
            <a:headEnd/>
            <a:tailEnd/>
          </a:ln>
          <a:effectLst/>
        </p:spPr>
        <p:txBody>
          <a:bodyPr vert="horz" wrap="square" lIns="0" tIns="47610" rIns="0" bIns="3650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Roboto"/>
                <a:cs typeface="Arial" pitchFamily="34" charset="0"/>
              </a:rPr>
              <a:t>For Loop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A3A3A"/>
                </a:solidFill>
                <a:effectLst/>
                <a:latin typeface="Roboto"/>
                <a:cs typeface="Arial" pitchFamily="34" charset="0"/>
              </a:rPr>
              <a:t>	The </a:t>
            </a:r>
            <a:r>
              <a:rPr kumimoji="0" lang="en-US" b="0" i="0" u="none" strike="noStrike" cap="none" normalizeH="0" baseline="0" dirty="0" smtClean="0">
                <a:ln>
                  <a:noFill/>
                </a:ln>
                <a:solidFill>
                  <a:srgbClr val="3A3A3A"/>
                </a:solidFill>
                <a:effectLst/>
                <a:latin typeface="Source Code Pro"/>
                <a:cs typeface="Arial" pitchFamily="34" charset="0"/>
              </a:rPr>
              <a:t>for</a:t>
            </a:r>
            <a:r>
              <a:rPr kumimoji="0" lang="en-US" b="0" i="0" u="none" strike="noStrike" cap="none" normalizeH="0" baseline="0" dirty="0" smtClean="0">
                <a:ln>
                  <a:noFill/>
                </a:ln>
                <a:solidFill>
                  <a:srgbClr val="3A3A3A"/>
                </a:solidFill>
                <a:effectLst/>
                <a:latin typeface="Roboto"/>
                <a:cs typeface="Arial" pitchFamily="34" charset="0"/>
              </a:rPr>
              <a:t> loop is used to execute a piece of code for a specific number of times.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3730" name="Rectangle 2"/>
          <p:cNvSpPr>
            <a:spLocks noChangeArrowheads="1"/>
          </p:cNvSpPr>
          <p:nvPr/>
        </p:nvSpPr>
        <p:spPr bwMode="auto">
          <a:xfrm>
            <a:off x="1295400" y="1371600"/>
            <a:ext cx="6096000" cy="166199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&lt;?</a:t>
            </a:r>
            <a:r>
              <a:rPr kumimoji="0" lang="en-US" b="1" i="0" u="none" strike="noStrike" cap="none" normalizeH="0" baseline="0" dirty="0" err="1" smtClean="0">
                <a:ln>
                  <a:noFill/>
                </a:ln>
                <a:solidFill>
                  <a:srgbClr val="000000"/>
                </a:solidFill>
                <a:effectLst/>
                <a:latin typeface="Source Code Pro"/>
                <a:cs typeface="Arial" pitchFamily="34" charset="0"/>
              </a:rPr>
              <a:t>php</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6699"/>
                </a:solidFill>
                <a:effectLst/>
                <a:latin typeface="Source Code Pro"/>
                <a:cs typeface="Arial" pitchFamily="34" charset="0"/>
              </a:rPr>
              <a:t>for</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000000"/>
                </a:solidFill>
                <a:effectLst/>
                <a:latin typeface="Source Code Pro"/>
                <a:cs typeface="Arial" pitchFamily="34" charset="0"/>
              </a:rPr>
              <a:t>=1; </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000000"/>
                </a:solidFill>
                <a:effectLst/>
                <a:latin typeface="Source Code Pro"/>
                <a:cs typeface="Arial" pitchFamily="34" charset="0"/>
              </a:rPr>
              <a:t>&lt;=10; ++</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err="1" smtClean="0">
                <a:ln>
                  <a:noFill/>
                </a:ln>
                <a:solidFill>
                  <a:srgbClr val="000000"/>
                </a:solidFill>
                <a:effectLst/>
                <a:latin typeface="Source Code Pro"/>
                <a:cs typeface="Arial" pitchFamily="34" charset="0"/>
              </a:rPr>
              <a:t>sprintf</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0000FF"/>
                </a:solidFill>
                <a:effectLst/>
                <a:latin typeface="Source Code Pro"/>
                <a:cs typeface="Arial" pitchFamily="34" charset="0"/>
              </a:rPr>
              <a:t>"The square of %d is %d.&lt;/</a:t>
            </a:r>
            <a:r>
              <a:rPr kumimoji="0" lang="en-US" b="1" i="0" u="none" strike="noStrike" cap="none" normalizeH="0" baseline="0" dirty="0" err="1" smtClean="0">
                <a:ln>
                  <a:noFill/>
                </a:ln>
                <a:solidFill>
                  <a:srgbClr val="0000FF"/>
                </a:solidFill>
                <a:effectLst/>
                <a:latin typeface="Source Code Pro"/>
                <a:cs typeface="Arial" pitchFamily="34" charset="0"/>
              </a:rPr>
              <a:t>br</a:t>
            </a:r>
            <a:r>
              <a:rPr kumimoji="0" lang="en-US" b="1" i="0" u="none" strike="noStrike" cap="none" normalizeH="0" baseline="0" dirty="0" smtClean="0">
                <a:ln>
                  <a:noFill/>
                </a:ln>
                <a:solidFill>
                  <a:srgbClr val="0000FF"/>
                </a:solidFill>
                <a:effectLst/>
                <a:latin typeface="Source Code Pro"/>
                <a:cs typeface="Arial" pitchFamily="34" charset="0"/>
              </a:rPr>
              <a:t>&gt;"</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a:t>
            </a:r>
            <a:r>
              <a:rPr kumimoji="0" lang="en-US" b="1" i="0" u="none" strike="noStrike" cap="none" normalizeH="0" baseline="0" dirty="0" err="1" smtClean="0">
                <a:ln>
                  <a:noFill/>
                </a:ln>
                <a:solidFill>
                  <a:srgbClr val="AA7700"/>
                </a:solidFill>
                <a:effectLst/>
                <a:latin typeface="Source Code Pro"/>
                <a:cs typeface="Arial" pitchFamily="34" charset="0"/>
              </a:rPr>
              <a:t>i</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73731" name="Rectangle 3"/>
          <p:cNvSpPr>
            <a:spLocks noChangeArrowheads="1"/>
          </p:cNvSpPr>
          <p:nvPr/>
        </p:nvSpPr>
        <p:spPr bwMode="auto">
          <a:xfrm>
            <a:off x="228600" y="3033335"/>
            <a:ext cx="8382000" cy="638930"/>
          </a:xfrm>
          <a:prstGeom prst="rect">
            <a:avLst/>
          </a:prstGeom>
          <a:noFill/>
          <a:ln w="9525">
            <a:noFill/>
            <a:miter lim="800000"/>
            <a:headEnd/>
            <a:tailEnd/>
          </a:ln>
          <a:effectLst/>
        </p:spPr>
        <p:txBody>
          <a:bodyPr vert="horz" wrap="square" lIns="0" tIns="47610" rIns="0" bIns="3650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Roboto"/>
                <a:cs typeface="Arial" pitchFamily="34" charset="0"/>
              </a:rPr>
              <a:t>For Each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A3A3A"/>
                </a:solidFill>
                <a:effectLst/>
                <a:latin typeface="Roboto"/>
                <a:cs typeface="Arial" pitchFamily="34" charset="0"/>
              </a:rPr>
              <a:t>The </a:t>
            </a:r>
            <a:r>
              <a:rPr kumimoji="0" lang="en-US" b="0" i="0" u="none" strike="noStrike" cap="none" normalizeH="0" baseline="0" dirty="0" err="1" smtClean="0">
                <a:ln>
                  <a:noFill/>
                </a:ln>
                <a:solidFill>
                  <a:srgbClr val="3A3A3A"/>
                </a:solidFill>
                <a:effectLst/>
                <a:latin typeface="Source Code Pro"/>
                <a:cs typeface="Arial" pitchFamily="34" charset="0"/>
              </a:rPr>
              <a:t>foreach</a:t>
            </a:r>
            <a:r>
              <a:rPr kumimoji="0" lang="en-US" b="0" i="0" u="none" strike="noStrike" cap="none" normalizeH="0" baseline="0" dirty="0" smtClean="0">
                <a:ln>
                  <a:noFill/>
                </a:ln>
                <a:solidFill>
                  <a:srgbClr val="3A3A3A"/>
                </a:solidFill>
                <a:effectLst/>
                <a:latin typeface="Roboto"/>
                <a:cs typeface="Arial" pitchFamily="34" charset="0"/>
              </a:rPr>
              <a:t> loop is used to iterate over array variables.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3732" name="Rectangle 4"/>
          <p:cNvSpPr>
            <a:spLocks noChangeArrowheads="1"/>
          </p:cNvSpPr>
          <p:nvPr/>
        </p:nvSpPr>
        <p:spPr bwMode="auto">
          <a:xfrm>
            <a:off x="228600" y="3861998"/>
            <a:ext cx="8915400" cy="249299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&lt;?</a:t>
            </a:r>
            <a:r>
              <a:rPr kumimoji="0" lang="en-US" b="1" i="0" u="none" strike="noStrike" cap="none" normalizeH="0" baseline="0" dirty="0" err="1" smtClean="0">
                <a:ln>
                  <a:noFill/>
                </a:ln>
                <a:solidFill>
                  <a:srgbClr val="000000"/>
                </a:solidFill>
                <a:effectLst/>
                <a:latin typeface="Source Code Pro"/>
                <a:cs typeface="Arial" pitchFamily="34" charset="0"/>
              </a:rPr>
              <a:t>php</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AA7700"/>
                </a:solidFill>
                <a:effectLst/>
                <a:latin typeface="Source Code Pro"/>
                <a:cs typeface="Arial" pitchFamily="34" charset="0"/>
              </a:rPr>
              <a:t>$fruits</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array</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0000FF"/>
                </a:solidFill>
                <a:effectLst/>
                <a:latin typeface="Source Code Pro"/>
                <a:cs typeface="Arial" pitchFamily="34" charset="0"/>
              </a:rPr>
              <a:t>'apple'</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'banana'</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'orange'</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'grapes'</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006699"/>
                </a:solidFill>
                <a:effectLst/>
                <a:latin typeface="Source Code Pro"/>
                <a:cs typeface="Arial" pitchFamily="34" charset="0"/>
              </a:rPr>
              <a:t>foreach</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$fruits</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as</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$fruit</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$fruit</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"&lt;</a:t>
            </a:r>
            <a:r>
              <a:rPr kumimoji="0" lang="en-US" b="1" i="0" u="none" strike="noStrike" cap="none" normalizeH="0" baseline="0" dirty="0" err="1" smtClean="0">
                <a:ln>
                  <a:noFill/>
                </a:ln>
                <a:solidFill>
                  <a:srgbClr val="0000FF"/>
                </a:solidFill>
                <a:effectLst/>
                <a:latin typeface="Source Code Pro"/>
                <a:cs typeface="Arial" pitchFamily="34" charset="0"/>
              </a:rPr>
              <a:t>br</a:t>
            </a:r>
            <a:r>
              <a:rPr kumimoji="0" lang="en-US" b="1" i="0" u="none" strike="noStrike" cap="none" normalizeH="0" baseline="0" dirty="0" smtClean="0">
                <a:ln>
                  <a:noFill/>
                </a:ln>
                <a:solidFill>
                  <a:srgbClr val="0000FF"/>
                </a:solidFill>
                <a:effectLst/>
                <a:latin typeface="Source Code Pro"/>
                <a:cs typeface="Arial" pitchFamily="34" charset="0"/>
              </a:rPr>
              <a:t>/&gt;"</a:t>
            </a:r>
            <a:r>
              <a:rPr kumimoji="0" lang="en-US" b="1" i="0" u="none" strike="noStrike" cap="none" normalizeH="0" baseline="0" dirty="0" smtClean="0">
                <a:ln>
                  <a:noFill/>
                </a:ln>
                <a:solidFill>
                  <a:srgbClr val="000000"/>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$employee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array</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0000FF"/>
                </a:solidFill>
                <a:effectLst/>
                <a:latin typeface="Source Code Pro"/>
                <a:cs typeface="Arial" pitchFamily="34" charset="0"/>
              </a:rPr>
              <a:t>'name'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=&gt; </a:t>
            </a:r>
            <a:r>
              <a:rPr kumimoji="0" lang="en-US" b="1" i="0" u="none" strike="noStrike" cap="none" normalizeH="0" baseline="0" dirty="0" smtClean="0">
                <a:ln>
                  <a:noFill/>
                </a:ln>
                <a:solidFill>
                  <a:srgbClr val="0000FF"/>
                </a:solidFill>
                <a:effectLst/>
                <a:latin typeface="Source Code Pro"/>
                <a:cs typeface="Arial" pitchFamily="34" charset="0"/>
              </a:rPr>
              <a:t>'John Smith'</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'age'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=&gt; 30, </a:t>
            </a:r>
            <a:r>
              <a:rPr kumimoji="0" lang="en-US" b="1" i="0" u="none" strike="noStrike" cap="none" normalizeH="0" baseline="0" dirty="0" smtClean="0">
                <a:ln>
                  <a:noFill/>
                </a:ln>
                <a:solidFill>
                  <a:srgbClr val="0000FF"/>
                </a:solidFill>
                <a:effectLst/>
                <a:latin typeface="Source Code Pro"/>
                <a:cs typeface="Arial" pitchFamily="34" charset="0"/>
              </a:rPr>
              <a:t>'profession'</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=&gt; </a:t>
            </a:r>
            <a:r>
              <a:rPr kumimoji="0" lang="en-US" b="1" i="0" u="none" strike="noStrike" cap="none" normalizeH="0" baseline="0" dirty="0" smtClean="0">
                <a:ln>
                  <a:noFill/>
                </a:ln>
                <a:solidFill>
                  <a:srgbClr val="0000FF"/>
                </a:solidFill>
                <a:effectLst/>
                <a:latin typeface="Source Code Pro"/>
                <a:cs typeface="Arial" pitchFamily="34" charset="0"/>
              </a:rPr>
              <a:t>'Software Engineer'</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006699"/>
                </a:solidFill>
                <a:effectLst/>
                <a:latin typeface="Source Code Pro"/>
                <a:cs typeface="Arial" pitchFamily="34" charset="0"/>
              </a:rPr>
              <a:t>foreach</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AA7700"/>
                </a:solidFill>
                <a:effectLst/>
                <a:latin typeface="Source Code Pro"/>
                <a:cs typeface="Arial" pitchFamily="34" charset="0"/>
              </a:rPr>
              <a:t>$employee</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6699"/>
                </a:solidFill>
                <a:effectLst/>
                <a:latin typeface="Source Code Pro"/>
                <a:cs typeface="Arial" pitchFamily="34" charset="0"/>
              </a:rPr>
              <a:t>as</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$key</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00"/>
                </a:solidFill>
                <a:effectLst/>
                <a:latin typeface="Source Code Pro"/>
                <a:cs typeface="Arial" pitchFamily="34" charset="0"/>
              </a:rPr>
              <a:t>=&gt; </a:t>
            </a:r>
            <a:r>
              <a:rPr kumimoji="0" lang="en-US" b="1" i="0" u="none" strike="noStrike" cap="none" normalizeH="0" baseline="0" dirty="0" smtClean="0">
                <a:ln>
                  <a:noFill/>
                </a:ln>
                <a:solidFill>
                  <a:srgbClr val="AA7700"/>
                </a:solidFill>
                <a:effectLst/>
                <a:latin typeface="Source Code Pro"/>
                <a:cs typeface="Arial" pitchFamily="34" charset="0"/>
              </a:rPr>
              <a:t>$value</a:t>
            </a:r>
            <a:r>
              <a:rPr kumimoji="0" lang="en-US" b="1" i="0" u="none" strike="noStrike" cap="none" normalizeH="0" baseline="0" dirty="0" smtClean="0">
                <a:ln>
                  <a:noFill/>
                </a:ln>
                <a:solidFill>
                  <a:srgbClr val="000000"/>
                </a:solidFill>
                <a:effectLst/>
                <a:latin typeface="Source Code Pro"/>
                <a:cs typeface="Arial" pitchFamily="34" charset="0"/>
              </a:rPr>
              <a: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err="1" smtClean="0">
                <a:ln>
                  <a:noFill/>
                </a:ln>
                <a:solidFill>
                  <a:srgbClr val="000000"/>
                </a:solidFill>
                <a:effectLst/>
                <a:latin typeface="Source Code Pro"/>
                <a:cs typeface="Arial" pitchFamily="34" charset="0"/>
              </a:rPr>
              <a:t>sprintf</a:t>
            </a:r>
            <a:r>
              <a:rPr kumimoji="0" lang="en-US" b="1" i="0" u="none" strike="noStrike" cap="none" normalizeH="0" baseline="0" dirty="0" smtClean="0">
                <a:ln>
                  <a:noFill/>
                </a:ln>
                <a:solidFill>
                  <a:srgbClr val="000000"/>
                </a:solidFill>
                <a:effectLst/>
                <a:latin typeface="Source Code Pro"/>
                <a:cs typeface="Arial" pitchFamily="34" charset="0"/>
              </a:rPr>
              <a:t>(</a:t>
            </a:r>
            <a:r>
              <a:rPr kumimoji="0" lang="en-US" b="1" i="0" u="none" strike="noStrike" cap="none" normalizeH="0" baseline="0" dirty="0" smtClean="0">
                <a:ln>
                  <a:noFill/>
                </a:ln>
                <a:solidFill>
                  <a:srgbClr val="0000FF"/>
                </a:solidFill>
                <a:effectLst/>
                <a:latin typeface="Source Code Pro"/>
                <a:cs typeface="Arial" pitchFamily="34" charset="0"/>
              </a:rPr>
              <a:t>"%s: %s&lt;/</a:t>
            </a:r>
            <a:r>
              <a:rPr kumimoji="0" lang="en-US" b="1" i="0" u="none" strike="noStrike" cap="none" normalizeH="0" baseline="0" dirty="0" err="1" smtClean="0">
                <a:ln>
                  <a:noFill/>
                </a:ln>
                <a:solidFill>
                  <a:srgbClr val="0000FF"/>
                </a:solidFill>
                <a:effectLst/>
                <a:latin typeface="Source Code Pro"/>
                <a:cs typeface="Arial" pitchFamily="34" charset="0"/>
              </a:rPr>
              <a:t>br</a:t>
            </a:r>
            <a:r>
              <a:rPr kumimoji="0" lang="en-US" b="1" i="0" u="none" strike="noStrike" cap="none" normalizeH="0" baseline="0" dirty="0" smtClean="0">
                <a:ln>
                  <a:noFill/>
                </a:ln>
                <a:solidFill>
                  <a:srgbClr val="0000FF"/>
                </a:solidFill>
                <a:effectLst/>
                <a:latin typeface="Source Code Pro"/>
                <a:cs typeface="Arial" pitchFamily="34" charset="0"/>
              </a:rPr>
              <a:t>&gt;"</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$key</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AA7700"/>
                </a:solidFill>
                <a:effectLst/>
                <a:latin typeface="Source Code Pro"/>
                <a:cs typeface="Arial" pitchFamily="34" charset="0"/>
              </a:rPr>
              <a:t>$value</a:t>
            </a:r>
            <a:r>
              <a:rPr kumimoji="0" lang="en-US" b="1" i="0" u="none" strike="noStrike" cap="none" normalizeH="0" baseline="0" dirty="0" smtClean="0">
                <a:ln>
                  <a:noFill/>
                </a:ln>
                <a:solidFill>
                  <a:srgbClr val="000000"/>
                </a:solidFill>
                <a:effectLst/>
                <a:latin typeface="Source Code Pro"/>
                <a:cs typeface="Arial" pitchFamily="34" charset="0"/>
              </a:rPr>
              <a:t>);  </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FF1493"/>
                </a:solidFill>
                <a:effectLst/>
                <a:latin typeface="Source Code Pro"/>
                <a:cs typeface="Arial" pitchFamily="34" charset="0"/>
              </a:rPr>
              <a:t>echo</a:t>
            </a:r>
            <a:r>
              <a:rPr kumimoji="0" lang="en-US" b="1" i="0" u="none" strike="noStrike" cap="none" normalizeH="0" baseline="0" dirty="0" smtClean="0">
                <a:ln>
                  <a:noFill/>
                </a:ln>
                <a:solidFill>
                  <a:srgbClr val="3A3A3A"/>
                </a:solidFill>
                <a:effectLst/>
                <a:latin typeface="Source Code Pro"/>
                <a:cs typeface="Arial" pitchFamily="34" charset="0"/>
              </a:rPr>
              <a:t> </a:t>
            </a:r>
            <a:r>
              <a:rPr kumimoji="0" lang="en-US" b="1" i="0" u="none" strike="noStrike" cap="none" normalizeH="0" baseline="0" dirty="0" smtClean="0">
                <a:ln>
                  <a:noFill/>
                </a:ln>
                <a:solidFill>
                  <a:srgbClr val="0000FF"/>
                </a:solidFill>
                <a:effectLst/>
                <a:latin typeface="Source Code Pro"/>
                <a:cs typeface="Arial" pitchFamily="34" charset="0"/>
              </a:rPr>
              <a:t>"&lt;</a:t>
            </a:r>
            <a:r>
              <a:rPr kumimoji="0" lang="en-US" b="1" i="0" u="none" strike="noStrike" cap="none" normalizeH="0" baseline="0" dirty="0" err="1" smtClean="0">
                <a:ln>
                  <a:noFill/>
                </a:ln>
                <a:solidFill>
                  <a:srgbClr val="0000FF"/>
                </a:solidFill>
                <a:effectLst/>
                <a:latin typeface="Source Code Pro"/>
                <a:cs typeface="Arial" pitchFamily="34" charset="0"/>
              </a:rPr>
              <a:t>br</a:t>
            </a:r>
            <a:r>
              <a:rPr kumimoji="0" lang="en-US" b="1" i="0" u="none" strike="noStrike" cap="none" normalizeH="0" baseline="0" dirty="0" smtClean="0">
                <a:ln>
                  <a:noFill/>
                </a:ln>
                <a:solidFill>
                  <a:srgbClr val="0000FF"/>
                </a:solidFill>
                <a:effectLst/>
                <a:latin typeface="Source Code Pro"/>
                <a:cs typeface="Arial" pitchFamily="34" charset="0"/>
              </a:rPr>
              <a:t>/&gt;"</a:t>
            </a:r>
            <a:r>
              <a:rPr kumimoji="0" lang="en-US" b="1" i="0" u="none" strike="noStrike" cap="none" normalizeH="0" baseline="0" dirty="0" smtClean="0">
                <a:ln>
                  <a:noFill/>
                </a:ln>
                <a:solidFill>
                  <a:srgbClr val="000000"/>
                </a:solidFill>
                <a:effectLst/>
                <a:latin typeface="Source Code Pro"/>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ource Code Pro"/>
                <a:cs typeface="Arial" pitchFamily="34"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Functions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function is a block of statements that can be used repeatedly in a program.</a:t>
            </a:r>
          </a:p>
          <a:p>
            <a:r>
              <a:rPr lang="en-US" dirty="0" smtClean="0"/>
              <a:t>A function will not execute automatically when a page loads.</a:t>
            </a:r>
          </a:p>
          <a:p>
            <a:r>
              <a:rPr lang="en-US" dirty="0" smtClean="0"/>
              <a:t>A function will be executed by a call to the function.</a:t>
            </a:r>
          </a:p>
          <a:p>
            <a:r>
              <a:rPr lang="en-US" dirty="0" smtClean="0"/>
              <a:t>Syntax</a:t>
            </a:r>
          </a:p>
          <a:p>
            <a:pPr lvl="2">
              <a:buNone/>
            </a:pPr>
            <a:r>
              <a:rPr lang="en-US" dirty="0" smtClean="0">
                <a:solidFill>
                  <a:srgbClr val="C00000"/>
                </a:solidFill>
              </a:rPr>
              <a:t>function </a:t>
            </a:r>
            <a:r>
              <a:rPr lang="en-US" i="1" dirty="0" err="1" smtClean="0">
                <a:solidFill>
                  <a:srgbClr val="C00000"/>
                </a:solidFill>
              </a:rPr>
              <a:t>functionName</a:t>
            </a:r>
            <a:r>
              <a:rPr lang="en-US" dirty="0" smtClean="0">
                <a:solidFill>
                  <a:srgbClr val="C00000"/>
                </a:solidFill>
              </a:rPr>
              <a:t>() {</a:t>
            </a:r>
            <a:br>
              <a:rPr lang="en-US" dirty="0" smtClean="0">
                <a:solidFill>
                  <a:srgbClr val="C00000"/>
                </a:solidFill>
              </a:rPr>
            </a:br>
            <a:r>
              <a:rPr lang="en-US" i="1" dirty="0" smtClean="0">
                <a:solidFill>
                  <a:srgbClr val="C00000"/>
                </a:solidFill>
              </a:rPr>
              <a:t>    code to be executed</a:t>
            </a:r>
            <a:r>
              <a:rPr lang="en-US" dirty="0" smtClean="0">
                <a:solidFill>
                  <a:srgbClr val="C00000"/>
                </a:solidFill>
              </a:rPr>
              <a:t>;</a:t>
            </a:r>
            <a:br>
              <a:rPr lang="en-US" dirty="0" smtClean="0">
                <a:solidFill>
                  <a:srgbClr val="C00000"/>
                </a:solidFill>
              </a:rPr>
            </a:br>
            <a:r>
              <a:rPr lang="en-US" dirty="0" smtClean="0">
                <a:solidFill>
                  <a:srgbClr val="C00000"/>
                </a:solidFill>
              </a:rPr>
              <a:t>}</a:t>
            </a:r>
          </a:p>
          <a:p>
            <a:pPr lvl="2">
              <a:buNone/>
            </a:pPr>
            <a:endParaRPr lang="en-US" dirty="0" smtClean="0">
              <a:solidFill>
                <a:srgbClr val="C00000"/>
              </a:solidFill>
            </a:endParaRPr>
          </a:p>
          <a:p>
            <a:pPr>
              <a:buNone/>
            </a:pPr>
            <a:r>
              <a:rPr lang="en-US" sz="2400" b="1" dirty="0" smtClean="0"/>
              <a:t>Note:</a:t>
            </a:r>
            <a:r>
              <a:rPr lang="en-US" sz="2400" dirty="0" smtClean="0"/>
              <a:t> A function name must start with a letter or an   underscore. Function names are NOT case-sensitive.</a:t>
            </a:r>
            <a:endParaRPr lang="en-US"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4038600" cy="2246769"/>
          </a:xfrm>
          <a:prstGeom prst="rect">
            <a:avLst/>
          </a:prstGeom>
        </p:spPr>
        <p:txBody>
          <a:bodyPr wrap="square">
            <a:spAutoFit/>
          </a:bodyPr>
          <a:lstStyle/>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function </a:t>
            </a:r>
            <a:r>
              <a:rPr lang="en-US" sz="2000" dirty="0" err="1" smtClean="0"/>
              <a:t>writeMsg</a:t>
            </a:r>
            <a:r>
              <a:rPr lang="en-US" sz="2000" dirty="0" smtClean="0"/>
              <a:t>() {</a:t>
            </a:r>
            <a:br>
              <a:rPr lang="en-US" sz="2000" dirty="0" smtClean="0"/>
            </a:br>
            <a:r>
              <a:rPr lang="en-US" sz="2000" dirty="0" smtClean="0"/>
              <a:t>    echo "Hello world!";</a:t>
            </a:r>
            <a:br>
              <a:rPr lang="en-US" sz="2000" dirty="0" smtClean="0"/>
            </a:br>
            <a:r>
              <a:rPr lang="en-US" sz="2000" dirty="0" smtClean="0"/>
              <a:t>}</a:t>
            </a:r>
            <a:br>
              <a:rPr lang="en-US" sz="2000" dirty="0" smtClean="0"/>
            </a:br>
            <a:r>
              <a:rPr lang="en-US" sz="2000" dirty="0" err="1" smtClean="0"/>
              <a:t>writeMsg</a:t>
            </a:r>
            <a:r>
              <a:rPr lang="en-US" sz="2000" dirty="0" smtClean="0"/>
              <a:t>(); // call the function</a:t>
            </a:r>
            <a:br>
              <a:rPr lang="en-US" sz="2000" dirty="0" smtClean="0"/>
            </a:br>
            <a:r>
              <a:rPr lang="en-US" sz="2000" dirty="0" smtClean="0"/>
              <a:t>?&gt;</a:t>
            </a:r>
            <a:endParaRPr lang="en-US" sz="2000" dirty="0"/>
          </a:p>
        </p:txBody>
      </p:sp>
      <p:sp>
        <p:nvSpPr>
          <p:cNvPr id="3" name="Rectangle 2"/>
          <p:cNvSpPr/>
          <p:nvPr/>
        </p:nvSpPr>
        <p:spPr>
          <a:xfrm>
            <a:off x="304800" y="2590800"/>
            <a:ext cx="8610600" cy="1631216"/>
          </a:xfrm>
          <a:prstGeom prst="rect">
            <a:avLst/>
          </a:prstGeom>
        </p:spPr>
        <p:txBody>
          <a:bodyPr wrap="square">
            <a:spAutoFit/>
          </a:bodyPr>
          <a:lstStyle/>
          <a:p>
            <a:pPr algn="ctr"/>
            <a:r>
              <a:rPr lang="en-US" sz="2000" b="1" dirty="0" smtClean="0"/>
              <a:t>PHP Function Arguments</a:t>
            </a:r>
          </a:p>
          <a:p>
            <a:pPr algn="just"/>
            <a:r>
              <a:rPr lang="en-US" sz="2000" dirty="0" smtClean="0"/>
              <a:t>Information can be passed to functions through arguments. An argument is just like a variable. Arguments are specified after the function name, inside the parentheses. You can add as many arguments as you want, just separate them with a comma.</a:t>
            </a:r>
            <a:endParaRPr lang="en-US" sz="2000" dirty="0"/>
          </a:p>
        </p:txBody>
      </p:sp>
      <p:sp>
        <p:nvSpPr>
          <p:cNvPr id="4" name="Rectangle 3"/>
          <p:cNvSpPr/>
          <p:nvPr/>
        </p:nvSpPr>
        <p:spPr>
          <a:xfrm>
            <a:off x="2209800" y="4114800"/>
            <a:ext cx="4572000" cy="2585323"/>
          </a:xfrm>
          <a:prstGeom prst="rect">
            <a:avLst/>
          </a:prstGeom>
        </p:spPr>
        <p:txBody>
          <a:bodyPr>
            <a:spAutoFit/>
          </a:bodyPr>
          <a:lstStyle/>
          <a:p>
            <a:r>
              <a:rPr lang="en-US" b="1" dirty="0" smtClean="0"/>
              <a:t>&lt;?</a:t>
            </a:r>
            <a:r>
              <a:rPr lang="en-US" b="1" dirty="0" err="1" smtClean="0"/>
              <a:t>php</a:t>
            </a:r>
            <a:r>
              <a:rPr lang="en-US" b="1" dirty="0" smtClean="0"/>
              <a:t/>
            </a:r>
            <a:br>
              <a:rPr lang="en-US" b="1" dirty="0" smtClean="0"/>
            </a:br>
            <a:r>
              <a:rPr lang="en-US" b="1" dirty="0" smtClean="0"/>
              <a:t>function </a:t>
            </a:r>
            <a:r>
              <a:rPr lang="en-US" b="1" dirty="0" err="1" smtClean="0"/>
              <a:t>familyName</a:t>
            </a:r>
            <a:r>
              <a:rPr lang="en-US" b="1" dirty="0" smtClean="0"/>
              <a:t>($</a:t>
            </a:r>
            <a:r>
              <a:rPr lang="en-US" b="1" dirty="0" err="1" smtClean="0"/>
              <a:t>fname</a:t>
            </a:r>
            <a:r>
              <a:rPr lang="en-US" b="1" dirty="0" smtClean="0"/>
              <a:t>, $year) {</a:t>
            </a:r>
            <a:br>
              <a:rPr lang="en-US" b="1" dirty="0" smtClean="0"/>
            </a:br>
            <a:r>
              <a:rPr lang="en-US" b="1" dirty="0" smtClean="0"/>
              <a:t>    echo "$</a:t>
            </a:r>
            <a:r>
              <a:rPr lang="en-US" b="1" dirty="0" err="1" smtClean="0"/>
              <a:t>fname</a:t>
            </a:r>
            <a:r>
              <a:rPr lang="en-US" b="1" dirty="0" smtClean="0"/>
              <a:t> </a:t>
            </a:r>
            <a:r>
              <a:rPr lang="en-US" b="1" dirty="0" err="1" smtClean="0"/>
              <a:t>Refsnes</a:t>
            </a:r>
            <a:r>
              <a:rPr lang="en-US" b="1" dirty="0" smtClean="0"/>
              <a:t>. Born in $year &lt;</a:t>
            </a:r>
            <a:r>
              <a:rPr lang="en-US" b="1" dirty="0" err="1" smtClean="0"/>
              <a:t>br</a:t>
            </a:r>
            <a:r>
              <a:rPr lang="en-US" b="1" dirty="0" smtClean="0"/>
              <a:t>&gt;";</a:t>
            </a:r>
            <a:br>
              <a:rPr lang="en-US" b="1" dirty="0" smtClean="0"/>
            </a:br>
            <a:r>
              <a:rPr lang="en-US" b="1" dirty="0" smtClean="0"/>
              <a:t>}</a:t>
            </a:r>
            <a:br>
              <a:rPr lang="en-US" b="1" dirty="0" smtClean="0"/>
            </a:br>
            <a:r>
              <a:rPr lang="en-US" b="1" dirty="0" smtClean="0"/>
              <a:t/>
            </a:r>
            <a:br>
              <a:rPr lang="en-US" b="1" dirty="0" smtClean="0"/>
            </a:br>
            <a:r>
              <a:rPr lang="en-US" b="1" dirty="0" err="1" smtClean="0"/>
              <a:t>familyName</a:t>
            </a:r>
            <a:r>
              <a:rPr lang="en-US" b="1" dirty="0" smtClean="0"/>
              <a:t>("</a:t>
            </a:r>
            <a:r>
              <a:rPr lang="en-US" b="1" dirty="0" err="1" smtClean="0"/>
              <a:t>Hege</a:t>
            </a:r>
            <a:r>
              <a:rPr lang="en-US" b="1" dirty="0" smtClean="0"/>
              <a:t>", "1975");</a:t>
            </a:r>
            <a:br>
              <a:rPr lang="en-US" b="1" dirty="0" smtClean="0"/>
            </a:br>
            <a:r>
              <a:rPr lang="en-US" b="1" dirty="0" err="1" smtClean="0"/>
              <a:t>familyName</a:t>
            </a:r>
            <a:r>
              <a:rPr lang="en-US" b="1" dirty="0" smtClean="0"/>
              <a:t>("Stale", "1978");</a:t>
            </a:r>
            <a:br>
              <a:rPr lang="en-US" b="1" dirty="0" smtClean="0"/>
            </a:br>
            <a:r>
              <a:rPr lang="en-US" b="1" dirty="0" err="1" smtClean="0"/>
              <a:t>familyName</a:t>
            </a:r>
            <a:r>
              <a:rPr lang="en-US" b="1" dirty="0" smtClean="0"/>
              <a:t>("Kai Jim", "1983");</a:t>
            </a:r>
            <a:br>
              <a:rPr lang="en-US" b="1" dirty="0" smtClean="0"/>
            </a:br>
            <a:r>
              <a:rPr lang="en-US" b="1" dirty="0" smtClean="0"/>
              <a:t>?&gt;</a:t>
            </a:r>
            <a:endParaRPr lang="en-US" b="1" dirty="0"/>
          </a:p>
        </p:txBody>
      </p:sp>
      <p:sp>
        <p:nvSpPr>
          <p:cNvPr id="5" name="Rectangle 4"/>
          <p:cNvSpPr/>
          <p:nvPr/>
        </p:nvSpPr>
        <p:spPr>
          <a:xfrm>
            <a:off x="5638800" y="5410200"/>
            <a:ext cx="32766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b="1" dirty="0" err="1" smtClean="0"/>
              <a:t>Hege</a:t>
            </a:r>
            <a:r>
              <a:rPr lang="en-US" b="1" dirty="0" smtClean="0"/>
              <a:t> </a:t>
            </a:r>
            <a:r>
              <a:rPr lang="en-US" b="1" dirty="0" err="1" smtClean="0"/>
              <a:t>Refsnes</a:t>
            </a:r>
            <a:r>
              <a:rPr lang="en-US" b="1" dirty="0" smtClean="0"/>
              <a:t>. Born in 1975 </a:t>
            </a:r>
            <a:br>
              <a:rPr lang="en-US" b="1" dirty="0" smtClean="0"/>
            </a:br>
            <a:r>
              <a:rPr lang="en-US" b="1" dirty="0" smtClean="0"/>
              <a:t>Stale </a:t>
            </a:r>
            <a:r>
              <a:rPr lang="en-US" b="1" dirty="0" err="1" smtClean="0"/>
              <a:t>Refsnes</a:t>
            </a:r>
            <a:r>
              <a:rPr lang="en-US" b="1" dirty="0" smtClean="0"/>
              <a:t>. Born in 1978 </a:t>
            </a:r>
            <a:br>
              <a:rPr lang="en-US" b="1" dirty="0" smtClean="0"/>
            </a:br>
            <a:r>
              <a:rPr lang="en-US" b="1" dirty="0" smtClean="0"/>
              <a:t>Kai Jim </a:t>
            </a:r>
            <a:r>
              <a:rPr lang="en-US" b="1" dirty="0" err="1" smtClean="0"/>
              <a:t>Refsnes</a:t>
            </a:r>
            <a:r>
              <a:rPr lang="en-US" b="1" dirty="0" smtClean="0"/>
              <a:t>. Born in 1983</a:t>
            </a:r>
            <a:endParaRPr lang="en-US"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ormAutofit/>
          </a:bodyPr>
          <a:lstStyle/>
          <a:p>
            <a:r>
              <a:rPr lang="en-US" dirty="0" smtClean="0"/>
              <a:t>PHP Arrays</a:t>
            </a:r>
            <a:endParaRPr lang="en-US" dirty="0"/>
          </a:p>
        </p:txBody>
      </p:sp>
      <p:sp>
        <p:nvSpPr>
          <p:cNvPr id="3" name="Content Placeholder 2"/>
          <p:cNvSpPr>
            <a:spLocks noGrp="1"/>
          </p:cNvSpPr>
          <p:nvPr>
            <p:ph idx="1"/>
          </p:nvPr>
        </p:nvSpPr>
        <p:spPr>
          <a:xfrm>
            <a:off x="0" y="838200"/>
            <a:ext cx="8839200" cy="1905000"/>
          </a:xfrm>
        </p:spPr>
        <p:txBody>
          <a:bodyPr>
            <a:normAutofit fontScale="85000" lnSpcReduction="20000"/>
          </a:bodyPr>
          <a:lstStyle/>
          <a:p>
            <a:pPr lvl="1"/>
            <a:r>
              <a:rPr lang="en-US" dirty="0" smtClean="0"/>
              <a:t>An array stores multiple values in one single variable.</a:t>
            </a:r>
          </a:p>
          <a:p>
            <a:pPr lvl="1"/>
            <a:r>
              <a:rPr lang="en-US" dirty="0" smtClean="0"/>
              <a:t>Example</a:t>
            </a:r>
          </a:p>
          <a:p>
            <a:pPr>
              <a:buNone/>
            </a:pPr>
            <a:r>
              <a:rPr lang="en-US" dirty="0" smtClean="0"/>
              <a:t>		</a:t>
            </a:r>
            <a:r>
              <a:rPr lang="en-US" sz="2400" dirty="0" smtClean="0">
                <a:solidFill>
                  <a:srgbClr val="C00000"/>
                </a:solidFill>
              </a:rPr>
              <a:t>&lt;?</a:t>
            </a:r>
            <a:r>
              <a:rPr lang="en-US" sz="2400" dirty="0" err="1" smtClean="0">
                <a:solidFill>
                  <a:srgbClr val="C00000"/>
                </a:solidFill>
              </a:rPr>
              <a:t>php</a:t>
            </a:r>
            <a:r>
              <a:rPr lang="en-US" sz="2400" dirty="0" smtClean="0">
                <a:solidFill>
                  <a:srgbClr val="C00000"/>
                </a:solidFill>
              </a:rPr>
              <a:t/>
            </a:r>
            <a:br>
              <a:rPr lang="en-US" sz="2400" dirty="0" smtClean="0">
                <a:solidFill>
                  <a:srgbClr val="C00000"/>
                </a:solidFill>
              </a:rPr>
            </a:br>
            <a:r>
              <a:rPr lang="en-US" sz="2400" dirty="0" smtClean="0">
                <a:solidFill>
                  <a:srgbClr val="C00000"/>
                </a:solidFill>
              </a:rPr>
              <a:t>	$cars = array("Volvo", "BMW", "Toyota");</a:t>
            </a:r>
            <a:br>
              <a:rPr lang="en-US" sz="2400" dirty="0" smtClean="0">
                <a:solidFill>
                  <a:srgbClr val="C00000"/>
                </a:solidFill>
              </a:rPr>
            </a:br>
            <a:r>
              <a:rPr lang="en-US" sz="2400" dirty="0" smtClean="0">
                <a:solidFill>
                  <a:srgbClr val="C00000"/>
                </a:solidFill>
              </a:rPr>
              <a:t>	echo "I like " . $cars[0] . ", " . $cars[1] . " and " . $cars[2] . ".";</a:t>
            </a:r>
            <a:br>
              <a:rPr lang="en-US" sz="2400" dirty="0" smtClean="0">
                <a:solidFill>
                  <a:srgbClr val="C00000"/>
                </a:solidFill>
              </a:rPr>
            </a:br>
            <a:r>
              <a:rPr lang="en-US" sz="2400" dirty="0" smtClean="0">
                <a:solidFill>
                  <a:srgbClr val="C00000"/>
                </a:solidFill>
              </a:rPr>
              <a:t>	?&gt;</a:t>
            </a:r>
          </a:p>
          <a:p>
            <a:endParaRPr lang="en-US" dirty="0"/>
          </a:p>
        </p:txBody>
      </p:sp>
      <p:sp>
        <p:nvSpPr>
          <p:cNvPr id="4" name="Rectangle 3"/>
          <p:cNvSpPr/>
          <p:nvPr/>
        </p:nvSpPr>
        <p:spPr>
          <a:xfrm>
            <a:off x="3200400" y="2514600"/>
            <a:ext cx="3355919"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dirty="0" smtClean="0"/>
              <a:t>I like Volvo, BMW and Toyota.</a:t>
            </a:r>
            <a:endParaRPr lang="en-US" sz="2000" b="1" dirty="0"/>
          </a:p>
        </p:txBody>
      </p:sp>
      <p:sp>
        <p:nvSpPr>
          <p:cNvPr id="6" name="Rectangle 1"/>
          <p:cNvSpPr>
            <a:spLocks noChangeArrowheads="1"/>
          </p:cNvSpPr>
          <p:nvPr/>
        </p:nvSpPr>
        <p:spPr bwMode="auto">
          <a:xfrm>
            <a:off x="304800" y="3048000"/>
            <a:ext cx="8610600" cy="1102809"/>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Segoe UI" pitchFamily="34" charset="0"/>
                <a:cs typeface="Segoe UI" pitchFamily="34" charset="0"/>
              </a:rPr>
              <a:t>Get The Length of an Array - The count() Function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cs typeface="Arial" pitchFamily="34" charset="0"/>
              </a:rPr>
              <a:t>The </a:t>
            </a:r>
            <a:r>
              <a:rPr kumimoji="0" lang="en-US" sz="2000" b="0" i="0" u="none" strike="noStrike" cap="none" normalizeH="0" baseline="0" dirty="0" smtClean="0">
                <a:ln>
                  <a:noFill/>
                </a:ln>
                <a:solidFill>
                  <a:srgbClr val="DC143C"/>
                </a:solidFill>
                <a:effectLst/>
                <a:latin typeface="Consolas" pitchFamily="49" charset="0"/>
                <a:cs typeface="Consolas" pitchFamily="49" charset="0"/>
              </a:rPr>
              <a:t>count()</a:t>
            </a:r>
            <a:r>
              <a:rPr kumimoji="0" lang="en-US" sz="2000" b="0" i="0" u="none" strike="noStrike" cap="none" normalizeH="0" baseline="0" dirty="0" smtClean="0">
                <a:ln>
                  <a:noFill/>
                </a:ln>
                <a:solidFill>
                  <a:srgbClr val="000000"/>
                </a:solidFill>
                <a:effectLst/>
                <a:latin typeface="Verdana" pitchFamily="34" charset="0"/>
                <a:cs typeface="Arial" pitchFamily="34" charset="0"/>
              </a:rPr>
              <a:t> function is used to return the length (the number of elements) of an array: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1371600" y="4267200"/>
            <a:ext cx="5410200" cy="1631216"/>
          </a:xfrm>
          <a:prstGeom prst="rect">
            <a:avLst/>
          </a:prstGeom>
        </p:spPr>
        <p:txBody>
          <a:bodyPr wrap="square">
            <a:spAutoFit/>
          </a:bodyPr>
          <a:lstStyle/>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$cars = array("Volvo", "BMW", "Toyota");</a:t>
            </a:r>
            <a:br>
              <a:rPr lang="en-US" sz="2000" dirty="0" smtClean="0"/>
            </a:br>
            <a:r>
              <a:rPr lang="en-US" sz="2000" dirty="0" smtClean="0"/>
              <a:t>echo count($cars);</a:t>
            </a:r>
            <a:br>
              <a:rPr lang="en-US" sz="2000" dirty="0" smtClean="0"/>
            </a:br>
            <a:r>
              <a:rPr lang="en-US" sz="2000" dirty="0" smtClean="0"/>
              <a:t>?&gt;</a:t>
            </a:r>
            <a:endParaRPr lang="en-US"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981200"/>
            <a:ext cx="8763000" cy="4708981"/>
          </a:xfrm>
          <a:prstGeom prst="rect">
            <a:avLst/>
          </a:prstGeom>
        </p:spPr>
        <p:txBody>
          <a:bodyPr wrap="square">
            <a:spAutoFit/>
          </a:bodyPr>
          <a:lstStyle/>
          <a:p>
            <a:r>
              <a:rPr lang="en-US" sz="2000" b="1" dirty="0" smtClean="0"/>
              <a:t>PHP Indexed Arrays</a:t>
            </a:r>
          </a:p>
          <a:p>
            <a:r>
              <a:rPr lang="en-US" sz="2000" dirty="0" smtClean="0"/>
              <a:t>There are two ways to create indexed arrays:</a:t>
            </a:r>
          </a:p>
          <a:p>
            <a:r>
              <a:rPr lang="en-US" sz="2000" dirty="0" smtClean="0"/>
              <a:t>The index can be assigned automatically (index always starts at 0), like this:</a:t>
            </a:r>
          </a:p>
          <a:p>
            <a:r>
              <a:rPr lang="en-US" sz="2000" dirty="0" smtClean="0"/>
              <a:t>	</a:t>
            </a:r>
            <a:r>
              <a:rPr lang="en-US" sz="2000" b="1" dirty="0" smtClean="0"/>
              <a:t>$cars = array("Volvo", "BMW", "Toyota");</a:t>
            </a:r>
          </a:p>
          <a:p>
            <a:r>
              <a:rPr lang="en-US" sz="2000" dirty="0" smtClean="0"/>
              <a:t>or the index can be assigned manually:</a:t>
            </a:r>
          </a:p>
          <a:p>
            <a:pPr lvl="1"/>
            <a:r>
              <a:rPr lang="en-US" sz="2000" b="1" dirty="0" smtClean="0"/>
              <a:t>$cars[0] = "Volvo";</a:t>
            </a:r>
            <a:br>
              <a:rPr lang="en-US" sz="2000" b="1" dirty="0" smtClean="0"/>
            </a:br>
            <a:r>
              <a:rPr lang="en-US" sz="2000" b="1" dirty="0" smtClean="0"/>
              <a:t>$cars[1] = "BMW";</a:t>
            </a:r>
            <a:br>
              <a:rPr lang="en-US" sz="2000" b="1" dirty="0" smtClean="0"/>
            </a:br>
            <a:r>
              <a:rPr lang="en-US" sz="2000" b="1" dirty="0" smtClean="0"/>
              <a:t>$cars[2] = "Toyota";</a:t>
            </a:r>
          </a:p>
          <a:p>
            <a:r>
              <a:rPr lang="en-US" sz="2000" dirty="0" smtClean="0"/>
              <a:t>The following example creates an indexed array named $cars, assigns three elements to it, and then prints a text containing the array values:</a:t>
            </a:r>
          </a:p>
          <a:p>
            <a:r>
              <a:rPr lang="en-US" sz="2000" b="1" dirty="0" smtClean="0"/>
              <a:t>Example</a:t>
            </a:r>
          </a:p>
          <a:p>
            <a:pPr lvl="1"/>
            <a:r>
              <a:rPr lang="en-US" sz="2000" b="1" dirty="0" smtClean="0"/>
              <a:t>&lt;?</a:t>
            </a:r>
            <a:r>
              <a:rPr lang="en-US" sz="2000" b="1" dirty="0" err="1" smtClean="0"/>
              <a:t>php</a:t>
            </a:r>
            <a:r>
              <a:rPr lang="en-US" sz="2000" b="1" dirty="0" smtClean="0"/>
              <a:t/>
            </a:r>
            <a:br>
              <a:rPr lang="en-US" sz="2000" b="1" dirty="0" smtClean="0"/>
            </a:br>
            <a:r>
              <a:rPr lang="en-US" sz="2000" b="1" dirty="0" smtClean="0"/>
              <a:t>$cars = array("Volvo", "BMW", "Toyota");</a:t>
            </a:r>
            <a:br>
              <a:rPr lang="en-US" sz="2000" b="1" dirty="0" smtClean="0"/>
            </a:br>
            <a:r>
              <a:rPr lang="en-US" sz="2000" b="1" dirty="0" smtClean="0"/>
              <a:t>echo "I like " . $cars[0] . ", " . $cars[1] . " and " . $cars[2] . ".";</a:t>
            </a:r>
            <a:br>
              <a:rPr lang="en-US" sz="2000" b="1" dirty="0" smtClean="0"/>
            </a:br>
            <a:r>
              <a:rPr lang="en-US" sz="2000" b="1" dirty="0" smtClean="0"/>
              <a:t>?&gt;</a:t>
            </a:r>
            <a:endParaRPr lang="en-US" sz="2000" b="1" dirty="0"/>
          </a:p>
        </p:txBody>
      </p:sp>
      <p:sp>
        <p:nvSpPr>
          <p:cNvPr id="5" name="Rectangle 4"/>
          <p:cNvSpPr/>
          <p:nvPr/>
        </p:nvSpPr>
        <p:spPr>
          <a:xfrm>
            <a:off x="228600" y="228600"/>
            <a:ext cx="8229600" cy="1569660"/>
          </a:xfrm>
          <a:prstGeom prst="rect">
            <a:avLst/>
          </a:prstGeom>
        </p:spPr>
        <p:txBody>
          <a:bodyPr wrap="square">
            <a:spAutoFit/>
          </a:bodyPr>
          <a:lstStyle/>
          <a:p>
            <a:r>
              <a:rPr lang="en-US" sz="2400" dirty="0" smtClean="0"/>
              <a:t>In PHP, there are three types of arrays:</a:t>
            </a:r>
          </a:p>
          <a:p>
            <a:r>
              <a:rPr lang="en-US" sz="2400" b="1" dirty="0" smtClean="0"/>
              <a:t>Indexed arrays</a:t>
            </a:r>
            <a:r>
              <a:rPr lang="en-US" sz="2400" dirty="0" smtClean="0"/>
              <a:t> - Arrays with a numeric index</a:t>
            </a:r>
          </a:p>
          <a:p>
            <a:r>
              <a:rPr lang="en-US" sz="2400" b="1" dirty="0" smtClean="0"/>
              <a:t>Associative arrays</a:t>
            </a:r>
            <a:r>
              <a:rPr lang="en-US" sz="2400" dirty="0" smtClean="0"/>
              <a:t> - Arrays with named keys</a:t>
            </a:r>
          </a:p>
          <a:p>
            <a:r>
              <a:rPr lang="en-US" sz="2400" b="1" dirty="0" smtClean="0"/>
              <a:t>Multidimensional arrays</a:t>
            </a:r>
            <a:r>
              <a:rPr lang="en-US" sz="2400" dirty="0" smtClean="0"/>
              <a:t> - Arrays containing one or more arrays</a:t>
            </a:r>
            <a:endParaRPr lang="en-US" sz="2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228600" y="228600"/>
            <a:ext cx="8610600" cy="3780466"/>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j-lt"/>
                <a:cs typeface="Segoe UI" pitchFamily="34" charset="0"/>
              </a:rPr>
              <a:t>Loop Through an Indexed Array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To loop through and print all the values of an indexed array, you could use a </a:t>
            </a:r>
            <a:r>
              <a:rPr kumimoji="0" lang="en-US" b="0" i="0" u="none" strike="noStrike" cap="none" normalizeH="0" baseline="0" dirty="0" smtClean="0">
                <a:ln>
                  <a:noFill/>
                </a:ln>
                <a:solidFill>
                  <a:srgbClr val="DC143C"/>
                </a:solidFill>
                <a:effectLst/>
                <a:latin typeface="Consolas" pitchFamily="49" charset="0"/>
                <a:cs typeface="Consolas" pitchFamily="49" charset="0"/>
              </a:rPr>
              <a:t>for</a:t>
            </a:r>
            <a:r>
              <a:rPr kumimoji="0" lang="en-US" b="0" i="0" u="none" strike="noStrike" cap="none" normalizeH="0" baseline="0" dirty="0" smtClean="0">
                <a:ln>
                  <a:noFill/>
                </a:ln>
                <a:solidFill>
                  <a:srgbClr val="000000"/>
                </a:solidFill>
                <a:effectLst/>
                <a:latin typeface="Verdana" pitchFamily="34" charset="0"/>
                <a:cs typeface="Arial" pitchFamily="34" charset="0"/>
              </a:rPr>
              <a:t> loop, like this: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egoe UI" pitchFamily="34" charset="0"/>
                <a:cs typeface="Segoe UI" pitchFamily="34" charset="0"/>
              </a:rPr>
              <a:t>Example</a:t>
            </a:r>
          </a:p>
          <a:p>
            <a:pPr lvl="1" eaLnBrk="0" fontAlgn="base" hangingPunct="0">
              <a:spcBef>
                <a:spcPct val="0"/>
              </a:spcBef>
              <a:spcAft>
                <a:spcPct val="0"/>
              </a:spcAft>
            </a:pPr>
            <a:r>
              <a:rPr kumimoji="0" lang="en-US" b="1" i="0" u="none" strike="noStrike" cap="none" normalizeH="0" baseline="0" dirty="0" smtClean="0">
                <a:ln>
                  <a:noFill/>
                </a:ln>
                <a:solidFill>
                  <a:srgbClr val="FF0000"/>
                </a:solidFill>
                <a:effectLst/>
                <a:latin typeface="Consolas" pitchFamily="49" charset="0"/>
                <a:cs typeface="Consolas" pitchFamily="49" charset="0"/>
              </a:rPr>
              <a:t>&lt;?</a:t>
            </a:r>
            <a:r>
              <a:rPr kumimoji="0" lang="en-US" b="1" i="0" u="none" strike="noStrike" cap="none" normalizeH="0" baseline="0" dirty="0" err="1" smtClean="0">
                <a:ln>
                  <a:noFill/>
                </a:ln>
                <a:solidFill>
                  <a:srgbClr val="FF0000"/>
                </a:solidFill>
                <a:effectLst/>
                <a:latin typeface="Consolas" pitchFamily="49" charset="0"/>
                <a:cs typeface="Consolas" pitchFamily="49" charset="0"/>
              </a:rPr>
              <a:t>php</a:t>
            </a:r>
            <a:r>
              <a:rPr kumimoji="0" lang="en-US" b="1" i="0" u="none" strike="noStrike" cap="none" normalizeH="0" baseline="0" dirty="0" smtClean="0">
                <a:ln>
                  <a:noFill/>
                </a:ln>
                <a:solidFill>
                  <a:srgbClr val="000000"/>
                </a:solidFill>
                <a:effectLst/>
                <a:latin typeface="Consolas" pitchFamily="49" charset="0"/>
                <a:cs typeface="Consolas" pitchFamily="49" charset="0"/>
              </a:rPr>
              <a:t/>
            </a:r>
            <a:br>
              <a:rPr kumimoji="0" lang="en-US" b="1" i="0" u="none" strike="noStrike" cap="none" normalizeH="0" baseline="0" dirty="0" smtClean="0">
                <a:ln>
                  <a:noFill/>
                </a:ln>
                <a:solidFill>
                  <a:srgbClr val="000000"/>
                </a:solidFill>
                <a:effectLst/>
                <a:latin typeface="Consolas" pitchFamily="49" charset="0"/>
                <a:cs typeface="Consolas" pitchFamily="49" charset="0"/>
              </a:rPr>
            </a:br>
            <a:r>
              <a:rPr kumimoji="0" lang="en-US" b="1" i="0" u="none" strike="noStrike" cap="none" normalizeH="0" baseline="0" dirty="0" smtClean="0">
                <a:ln>
                  <a:noFill/>
                </a:ln>
                <a:solidFill>
                  <a:srgbClr val="000000"/>
                </a:solidFill>
                <a:effectLst/>
                <a:latin typeface="Consolas" pitchFamily="49" charset="0"/>
                <a:cs typeface="Consolas" pitchFamily="49" charset="0"/>
              </a:rPr>
              <a:t>$cars = </a:t>
            </a:r>
            <a:r>
              <a:rPr kumimoji="0" lang="en-US" b="1" i="0" u="none" strike="noStrike" cap="none" normalizeH="0" baseline="0" dirty="0" smtClean="0">
                <a:ln>
                  <a:noFill/>
                </a:ln>
                <a:solidFill>
                  <a:srgbClr val="0000CD"/>
                </a:solidFill>
                <a:effectLst/>
                <a:latin typeface="Consolas" pitchFamily="49" charset="0"/>
                <a:cs typeface="Consolas" pitchFamily="49" charset="0"/>
              </a:rPr>
              <a:t>array</a:t>
            </a:r>
            <a:r>
              <a:rPr kumimoji="0" lang="en-US" b="1" i="0" u="none" strike="noStrike" cap="none" normalizeH="0" baseline="0" dirty="0" smtClean="0">
                <a:ln>
                  <a:noFill/>
                </a:ln>
                <a:solidFill>
                  <a:srgbClr val="000000"/>
                </a:solidFill>
                <a:effectLst/>
                <a:latin typeface="Consolas" pitchFamily="49" charset="0"/>
                <a:cs typeface="Consolas" pitchFamily="49" charset="0"/>
              </a:rPr>
              <a:t>(</a:t>
            </a:r>
            <a:r>
              <a:rPr kumimoji="0" lang="en-US" b="1" i="0" u="none" strike="noStrike" cap="none" normalizeH="0" baseline="0" dirty="0" smtClean="0">
                <a:ln>
                  <a:noFill/>
                </a:ln>
                <a:solidFill>
                  <a:srgbClr val="A52A2A"/>
                </a:solidFill>
                <a:effectLst/>
                <a:latin typeface="Consolas" pitchFamily="49" charset="0"/>
                <a:cs typeface="Consolas" pitchFamily="49" charset="0"/>
              </a:rPr>
              <a:t>"Volvo"</a:t>
            </a:r>
            <a:r>
              <a:rPr kumimoji="0" lang="en-US" b="1" i="0" u="none" strike="noStrike" cap="none" normalizeH="0" baseline="0" dirty="0" smtClean="0">
                <a:ln>
                  <a:noFill/>
                </a:ln>
                <a:solidFill>
                  <a:srgbClr val="000000"/>
                </a:solidFill>
                <a:effectLst/>
                <a:latin typeface="Consolas" pitchFamily="49" charset="0"/>
                <a:cs typeface="Consolas" pitchFamily="49" charset="0"/>
              </a:rPr>
              <a:t>, </a:t>
            </a:r>
            <a:r>
              <a:rPr kumimoji="0" lang="en-US" b="1" i="0" u="none" strike="noStrike" cap="none" normalizeH="0" baseline="0" dirty="0" smtClean="0">
                <a:ln>
                  <a:noFill/>
                </a:ln>
                <a:solidFill>
                  <a:srgbClr val="A52A2A"/>
                </a:solidFill>
                <a:effectLst/>
                <a:latin typeface="Consolas" pitchFamily="49" charset="0"/>
                <a:cs typeface="Consolas" pitchFamily="49" charset="0"/>
              </a:rPr>
              <a:t>"BMW"</a:t>
            </a:r>
            <a:r>
              <a:rPr kumimoji="0" lang="en-US" b="1" i="0" u="none" strike="noStrike" cap="none" normalizeH="0" baseline="0" dirty="0" smtClean="0">
                <a:ln>
                  <a:noFill/>
                </a:ln>
                <a:solidFill>
                  <a:srgbClr val="000000"/>
                </a:solidFill>
                <a:effectLst/>
                <a:latin typeface="Consolas" pitchFamily="49" charset="0"/>
                <a:cs typeface="Consolas" pitchFamily="49" charset="0"/>
              </a:rPr>
              <a:t>, </a:t>
            </a:r>
            <a:r>
              <a:rPr kumimoji="0" lang="en-US" b="1" i="0" u="none" strike="noStrike" cap="none" normalizeH="0" baseline="0" dirty="0" smtClean="0">
                <a:ln>
                  <a:noFill/>
                </a:ln>
                <a:solidFill>
                  <a:srgbClr val="A52A2A"/>
                </a:solidFill>
                <a:effectLst/>
                <a:latin typeface="Consolas" pitchFamily="49" charset="0"/>
                <a:cs typeface="Consolas" pitchFamily="49" charset="0"/>
              </a:rPr>
              <a:t>"Toyota"</a:t>
            </a:r>
            <a:r>
              <a:rPr kumimoji="0" lang="en-US" b="1" i="0" u="none" strike="noStrike" cap="none" normalizeH="0" baseline="0" dirty="0" smtClean="0">
                <a:ln>
                  <a:noFill/>
                </a:ln>
                <a:solidFill>
                  <a:srgbClr val="000000"/>
                </a:solidFill>
                <a:effectLst/>
                <a:latin typeface="Consolas" pitchFamily="49" charset="0"/>
                <a:cs typeface="Consolas" pitchFamily="49" charset="0"/>
              </a:rPr>
              <a:t>);</a:t>
            </a:r>
            <a:br>
              <a:rPr kumimoji="0" lang="en-US" b="1" i="0" u="none" strike="noStrike" cap="none" normalizeH="0" baseline="0" dirty="0" smtClean="0">
                <a:ln>
                  <a:noFill/>
                </a:ln>
                <a:solidFill>
                  <a:srgbClr val="000000"/>
                </a:solidFill>
                <a:effectLst/>
                <a:latin typeface="Consolas" pitchFamily="49" charset="0"/>
                <a:cs typeface="Consolas" pitchFamily="49" charset="0"/>
              </a:rPr>
            </a:br>
            <a:r>
              <a:rPr kumimoji="0" lang="en-US" b="1" i="0" u="none" strike="noStrike" cap="none" normalizeH="0" baseline="0" dirty="0" smtClean="0">
                <a:ln>
                  <a:noFill/>
                </a:ln>
                <a:solidFill>
                  <a:srgbClr val="000000"/>
                </a:solidFill>
                <a:effectLst/>
                <a:latin typeface="Consolas" pitchFamily="49" charset="0"/>
                <a:cs typeface="Consolas" pitchFamily="49" charset="0"/>
              </a:rPr>
              <a:t>$</a:t>
            </a:r>
            <a:r>
              <a:rPr kumimoji="0" lang="en-US" b="1" i="0" u="none" strike="noStrike" cap="none" normalizeH="0" baseline="0" dirty="0" err="1" smtClean="0">
                <a:ln>
                  <a:noFill/>
                </a:ln>
                <a:solidFill>
                  <a:srgbClr val="000000"/>
                </a:solidFill>
                <a:effectLst/>
                <a:latin typeface="Consolas" pitchFamily="49" charset="0"/>
                <a:cs typeface="Consolas" pitchFamily="49" charset="0"/>
              </a:rPr>
              <a:t>arrlength</a:t>
            </a:r>
            <a:r>
              <a:rPr kumimoji="0" lang="en-US" b="1" i="0" u="none" strike="noStrike" cap="none" normalizeH="0" baseline="0" dirty="0" smtClean="0">
                <a:ln>
                  <a:noFill/>
                </a:ln>
                <a:solidFill>
                  <a:srgbClr val="000000"/>
                </a:solidFill>
                <a:effectLst/>
                <a:latin typeface="Consolas" pitchFamily="49" charset="0"/>
                <a:cs typeface="Consolas" pitchFamily="49" charset="0"/>
              </a:rPr>
              <a:t> = count($cars);</a:t>
            </a:r>
            <a:br>
              <a:rPr kumimoji="0" lang="en-US" b="1" i="0" u="none" strike="noStrike" cap="none" normalizeH="0" baseline="0" dirty="0" smtClean="0">
                <a:ln>
                  <a:noFill/>
                </a:ln>
                <a:solidFill>
                  <a:srgbClr val="000000"/>
                </a:solidFill>
                <a:effectLst/>
                <a:latin typeface="Consolas" pitchFamily="49" charset="0"/>
                <a:cs typeface="Consolas" pitchFamily="49" charset="0"/>
              </a:rPr>
            </a:br>
            <a:r>
              <a:rPr kumimoji="0" lang="en-US" b="1" i="0" u="none" strike="noStrike" cap="none" normalizeH="0" baseline="0" dirty="0" smtClean="0">
                <a:ln>
                  <a:noFill/>
                </a:ln>
                <a:solidFill>
                  <a:srgbClr val="000000"/>
                </a:solidFill>
                <a:effectLst/>
                <a:latin typeface="Consolas" pitchFamily="49" charset="0"/>
                <a:cs typeface="Consolas" pitchFamily="49" charset="0"/>
              </a:rPr>
              <a:t/>
            </a:r>
            <a:br>
              <a:rPr kumimoji="0" lang="en-US" b="1" i="0" u="none" strike="noStrike" cap="none" normalizeH="0" baseline="0" dirty="0" smtClean="0">
                <a:ln>
                  <a:noFill/>
                </a:ln>
                <a:solidFill>
                  <a:srgbClr val="000000"/>
                </a:solidFill>
                <a:effectLst/>
                <a:latin typeface="Consolas" pitchFamily="49" charset="0"/>
                <a:cs typeface="Consolas" pitchFamily="49" charset="0"/>
              </a:rPr>
            </a:br>
            <a:r>
              <a:rPr kumimoji="0" lang="en-US" b="1" i="0" u="none" strike="noStrike" cap="none" normalizeH="0" baseline="0" dirty="0" smtClean="0">
                <a:ln>
                  <a:noFill/>
                </a:ln>
                <a:solidFill>
                  <a:srgbClr val="0000CD"/>
                </a:solidFill>
                <a:effectLst/>
                <a:latin typeface="Consolas" pitchFamily="49" charset="0"/>
                <a:cs typeface="Consolas" pitchFamily="49" charset="0"/>
              </a:rPr>
              <a:t>for</a:t>
            </a:r>
            <a:r>
              <a:rPr kumimoji="0" lang="en-US" b="1" i="0" u="none" strike="noStrike" cap="none" normalizeH="0" baseline="0" dirty="0" smtClean="0">
                <a:ln>
                  <a:noFill/>
                </a:ln>
                <a:solidFill>
                  <a:srgbClr val="000000"/>
                </a:solidFill>
                <a:effectLst/>
                <a:latin typeface="Consolas" pitchFamily="49" charset="0"/>
                <a:cs typeface="Consolas" pitchFamily="49" charset="0"/>
              </a:rPr>
              <a:t>($x = </a:t>
            </a:r>
            <a:r>
              <a:rPr kumimoji="0" lang="en-US" b="1" i="0" u="none" strike="noStrike" cap="none" normalizeH="0" baseline="0" dirty="0" smtClean="0">
                <a:ln>
                  <a:noFill/>
                </a:ln>
                <a:solidFill>
                  <a:srgbClr val="FF0000"/>
                </a:solidFill>
                <a:effectLst/>
                <a:latin typeface="Consolas" pitchFamily="49" charset="0"/>
                <a:cs typeface="Consolas" pitchFamily="49" charset="0"/>
              </a:rPr>
              <a:t>0</a:t>
            </a:r>
            <a:r>
              <a:rPr kumimoji="0" lang="en-US" b="1" i="0" u="none" strike="noStrike" cap="none" normalizeH="0" baseline="0" dirty="0" smtClean="0">
                <a:ln>
                  <a:noFill/>
                </a:ln>
                <a:solidFill>
                  <a:srgbClr val="000000"/>
                </a:solidFill>
                <a:effectLst/>
                <a:latin typeface="Consolas" pitchFamily="49" charset="0"/>
                <a:cs typeface="Consolas" pitchFamily="49" charset="0"/>
              </a:rPr>
              <a:t>; $x &lt; $</a:t>
            </a:r>
            <a:r>
              <a:rPr kumimoji="0" lang="en-US" b="1" i="0" u="none" strike="noStrike" cap="none" normalizeH="0" baseline="0" dirty="0" err="1" smtClean="0">
                <a:ln>
                  <a:noFill/>
                </a:ln>
                <a:solidFill>
                  <a:srgbClr val="000000"/>
                </a:solidFill>
                <a:effectLst/>
                <a:latin typeface="Consolas" pitchFamily="49" charset="0"/>
                <a:cs typeface="Consolas" pitchFamily="49" charset="0"/>
              </a:rPr>
              <a:t>arrlength</a:t>
            </a:r>
            <a:r>
              <a:rPr kumimoji="0" lang="en-US" b="1" i="0" u="none" strike="noStrike" cap="none" normalizeH="0" baseline="0" dirty="0" smtClean="0">
                <a:ln>
                  <a:noFill/>
                </a:ln>
                <a:solidFill>
                  <a:srgbClr val="000000"/>
                </a:solidFill>
                <a:effectLst/>
                <a:latin typeface="Consolas" pitchFamily="49" charset="0"/>
                <a:cs typeface="Consolas" pitchFamily="49" charset="0"/>
              </a:rPr>
              <a:t>; $x++) {</a:t>
            </a:r>
            <a:br>
              <a:rPr kumimoji="0" lang="en-US" b="1" i="0" u="none" strike="noStrike" cap="none" normalizeH="0" baseline="0" dirty="0" smtClean="0">
                <a:ln>
                  <a:noFill/>
                </a:ln>
                <a:solidFill>
                  <a:srgbClr val="000000"/>
                </a:solidFill>
                <a:effectLst/>
                <a:latin typeface="Consolas" pitchFamily="49" charset="0"/>
                <a:cs typeface="Consolas" pitchFamily="49" charset="0"/>
              </a:rPr>
            </a:br>
            <a:r>
              <a:rPr kumimoji="0" lang="en-US" b="1" i="0" u="none" strike="noStrike" cap="none" normalizeH="0" baseline="0" dirty="0" smtClean="0">
                <a:ln>
                  <a:noFill/>
                </a:ln>
                <a:solidFill>
                  <a:srgbClr val="000000"/>
                </a:solidFill>
                <a:effectLst/>
                <a:latin typeface="Consolas" pitchFamily="49" charset="0"/>
                <a:cs typeface="Consolas" pitchFamily="49" charset="0"/>
              </a:rPr>
              <a:t>    </a:t>
            </a:r>
            <a:r>
              <a:rPr kumimoji="0" lang="en-US" b="1" i="0" u="none" strike="noStrike" cap="none" normalizeH="0" baseline="0" dirty="0" smtClean="0">
                <a:ln>
                  <a:noFill/>
                </a:ln>
                <a:solidFill>
                  <a:srgbClr val="0000CD"/>
                </a:solidFill>
                <a:effectLst/>
                <a:latin typeface="Consolas" pitchFamily="49" charset="0"/>
                <a:cs typeface="Consolas" pitchFamily="49" charset="0"/>
              </a:rPr>
              <a:t>echo</a:t>
            </a:r>
            <a:r>
              <a:rPr kumimoji="0" lang="en-US" b="1" i="0" u="none" strike="noStrike" cap="none" normalizeH="0" baseline="0" dirty="0" smtClean="0">
                <a:ln>
                  <a:noFill/>
                </a:ln>
                <a:solidFill>
                  <a:srgbClr val="000000"/>
                </a:solidFill>
                <a:effectLst/>
                <a:latin typeface="Consolas" pitchFamily="49" charset="0"/>
                <a:cs typeface="Consolas" pitchFamily="49" charset="0"/>
              </a:rPr>
              <a:t> $cars[$x];</a:t>
            </a:r>
            <a:br>
              <a:rPr kumimoji="0" lang="en-US" b="1" i="0" u="none" strike="noStrike" cap="none" normalizeH="0" baseline="0" dirty="0" smtClean="0">
                <a:ln>
                  <a:noFill/>
                </a:ln>
                <a:solidFill>
                  <a:srgbClr val="000000"/>
                </a:solidFill>
                <a:effectLst/>
                <a:latin typeface="Consolas" pitchFamily="49" charset="0"/>
                <a:cs typeface="Consolas" pitchFamily="49" charset="0"/>
              </a:rPr>
            </a:br>
            <a:r>
              <a:rPr kumimoji="0" lang="en-US" b="1" i="0" u="none" strike="noStrike" cap="none" normalizeH="0" baseline="0" dirty="0" smtClean="0">
                <a:ln>
                  <a:noFill/>
                </a:ln>
                <a:solidFill>
                  <a:srgbClr val="000000"/>
                </a:solidFill>
                <a:effectLst/>
                <a:latin typeface="Consolas" pitchFamily="49" charset="0"/>
                <a:cs typeface="Consolas" pitchFamily="49" charset="0"/>
              </a:rPr>
              <a:t>    </a:t>
            </a:r>
            <a:r>
              <a:rPr kumimoji="0" lang="en-US" b="1" i="0" u="none" strike="noStrike" cap="none" normalizeH="0" baseline="0" dirty="0" smtClean="0">
                <a:ln>
                  <a:noFill/>
                </a:ln>
                <a:solidFill>
                  <a:srgbClr val="0000CD"/>
                </a:solidFill>
                <a:effectLst/>
                <a:latin typeface="Consolas" pitchFamily="49" charset="0"/>
                <a:cs typeface="Consolas" pitchFamily="49" charset="0"/>
              </a:rPr>
              <a:t>echo</a:t>
            </a:r>
            <a:r>
              <a:rPr kumimoji="0" lang="en-US" b="1" i="0" u="none" strike="noStrike" cap="none" normalizeH="0" baseline="0" dirty="0" smtClean="0">
                <a:ln>
                  <a:noFill/>
                </a:ln>
                <a:solidFill>
                  <a:srgbClr val="000000"/>
                </a:solidFill>
                <a:effectLst/>
                <a:latin typeface="Consolas" pitchFamily="49" charset="0"/>
                <a:cs typeface="Consolas" pitchFamily="49" charset="0"/>
              </a:rPr>
              <a:t> </a:t>
            </a:r>
            <a:r>
              <a:rPr kumimoji="0" lang="en-US" b="1" i="0" u="none" strike="noStrike" cap="none" normalizeH="0" baseline="0" dirty="0" smtClean="0">
                <a:ln>
                  <a:noFill/>
                </a:ln>
                <a:solidFill>
                  <a:srgbClr val="A52A2A"/>
                </a:solidFill>
                <a:effectLst/>
                <a:latin typeface="Consolas" pitchFamily="49" charset="0"/>
                <a:cs typeface="Consolas" pitchFamily="49" charset="0"/>
              </a:rPr>
              <a:t>"&lt;</a:t>
            </a:r>
            <a:r>
              <a:rPr kumimoji="0" lang="en-US" b="1" i="0" u="none" strike="noStrike" cap="none" normalizeH="0" baseline="0" dirty="0" err="1" smtClean="0">
                <a:ln>
                  <a:noFill/>
                </a:ln>
                <a:solidFill>
                  <a:srgbClr val="A52A2A"/>
                </a:solidFill>
                <a:effectLst/>
                <a:latin typeface="Consolas" pitchFamily="49" charset="0"/>
                <a:cs typeface="Consolas" pitchFamily="49" charset="0"/>
              </a:rPr>
              <a:t>br</a:t>
            </a:r>
            <a:r>
              <a:rPr kumimoji="0" lang="en-US" b="1" i="0" u="none" strike="noStrike" cap="none" normalizeH="0" baseline="0" dirty="0" smtClean="0">
                <a:ln>
                  <a:noFill/>
                </a:ln>
                <a:solidFill>
                  <a:srgbClr val="A52A2A"/>
                </a:solidFill>
                <a:effectLst/>
                <a:latin typeface="Consolas" pitchFamily="49" charset="0"/>
                <a:cs typeface="Consolas" pitchFamily="49" charset="0"/>
              </a:rPr>
              <a:t>&gt;"</a:t>
            </a:r>
            <a:r>
              <a:rPr kumimoji="0" lang="en-US" b="1" i="0" u="none" strike="noStrike" cap="none" normalizeH="0" baseline="0" dirty="0" smtClean="0">
                <a:ln>
                  <a:noFill/>
                </a:ln>
                <a:solidFill>
                  <a:srgbClr val="000000"/>
                </a:solidFill>
                <a:effectLst/>
                <a:latin typeface="Consolas" pitchFamily="49" charset="0"/>
                <a:cs typeface="Consolas" pitchFamily="49" charset="0"/>
              </a:rPr>
              <a:t>;</a:t>
            </a:r>
            <a:br>
              <a:rPr kumimoji="0" lang="en-US" b="1" i="0" u="none" strike="noStrike" cap="none" normalizeH="0" baseline="0" dirty="0" smtClean="0">
                <a:ln>
                  <a:noFill/>
                </a:ln>
                <a:solidFill>
                  <a:srgbClr val="000000"/>
                </a:solidFill>
                <a:effectLst/>
                <a:latin typeface="Consolas" pitchFamily="49" charset="0"/>
                <a:cs typeface="Consolas" pitchFamily="49" charset="0"/>
              </a:rPr>
            </a:br>
            <a:r>
              <a:rPr kumimoji="0" lang="en-US" b="1" i="0" u="none" strike="noStrike" cap="none" normalizeH="0" baseline="0" dirty="0" smtClean="0">
                <a:ln>
                  <a:noFill/>
                </a:ln>
                <a:solidFill>
                  <a:srgbClr val="000000"/>
                </a:solidFill>
                <a:effectLst/>
                <a:latin typeface="Consolas" pitchFamily="49" charset="0"/>
                <a:cs typeface="Consolas" pitchFamily="49" charset="0"/>
              </a:rPr>
              <a:t>}</a:t>
            </a:r>
            <a:br>
              <a:rPr kumimoji="0" lang="en-US" b="1" i="0" u="none" strike="noStrike" cap="none" normalizeH="0" baseline="0" dirty="0" smtClean="0">
                <a:ln>
                  <a:noFill/>
                </a:ln>
                <a:solidFill>
                  <a:srgbClr val="000000"/>
                </a:solidFill>
                <a:effectLst/>
                <a:latin typeface="Consolas" pitchFamily="49" charset="0"/>
                <a:cs typeface="Consolas" pitchFamily="49" charset="0"/>
              </a:rPr>
            </a:br>
            <a:r>
              <a:rPr kumimoji="0" lang="en-US" b="1" i="0" u="none" strike="noStrike" cap="none" normalizeH="0" baseline="0" dirty="0" smtClean="0">
                <a:ln>
                  <a:noFill/>
                </a:ln>
                <a:solidFill>
                  <a:srgbClr val="FF0000"/>
                </a:solidFill>
                <a:effectLst/>
                <a:latin typeface="Consolas" pitchFamily="49" charset="0"/>
                <a:cs typeface="Consolas" pitchFamily="49" charset="0"/>
              </a:rPr>
              <a:t>?&gt;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04800" y="3962400"/>
            <a:ext cx="8610600" cy="2554545"/>
          </a:xfrm>
          <a:prstGeom prst="rect">
            <a:avLst/>
          </a:prstGeom>
        </p:spPr>
        <p:txBody>
          <a:bodyPr wrap="square">
            <a:spAutoFit/>
          </a:bodyPr>
          <a:lstStyle/>
          <a:p>
            <a:r>
              <a:rPr lang="en-US" sz="2000" b="1" dirty="0" smtClean="0"/>
              <a:t>PHP Associative Arrays</a:t>
            </a:r>
          </a:p>
          <a:p>
            <a:r>
              <a:rPr lang="en-US" sz="2000" dirty="0" smtClean="0"/>
              <a:t>Associative arrays are arrays that use named keys that you assign to them.</a:t>
            </a:r>
          </a:p>
          <a:p>
            <a:r>
              <a:rPr lang="en-US" sz="2000" dirty="0" smtClean="0"/>
              <a:t>There are two ways to create an associative array: </a:t>
            </a:r>
          </a:p>
          <a:p>
            <a:r>
              <a:rPr lang="en-US" sz="2000" dirty="0" smtClean="0"/>
              <a:t>	</a:t>
            </a:r>
            <a:r>
              <a:rPr lang="en-US" sz="2000" b="1" dirty="0" smtClean="0"/>
              <a:t>$age = array("Peter"=&gt;"35", "Ben"=&gt;"37", "Joe"=&gt;"43");</a:t>
            </a:r>
          </a:p>
          <a:p>
            <a:r>
              <a:rPr lang="en-US" sz="2000" dirty="0" smtClean="0"/>
              <a:t>or</a:t>
            </a:r>
          </a:p>
          <a:p>
            <a:pPr lvl="1"/>
            <a:r>
              <a:rPr lang="en-US" sz="2000" b="1" dirty="0" smtClean="0"/>
              <a:t>$age['Peter'] = "35";</a:t>
            </a:r>
            <a:br>
              <a:rPr lang="en-US" sz="2000" b="1" dirty="0" smtClean="0"/>
            </a:br>
            <a:r>
              <a:rPr lang="en-US" sz="2000" b="1" dirty="0" smtClean="0"/>
              <a:t>$age['Ben'] = "37";</a:t>
            </a:r>
            <a:br>
              <a:rPr lang="en-US" sz="2000" b="1" dirty="0" smtClean="0"/>
            </a:br>
            <a:r>
              <a:rPr lang="en-US" sz="2000" b="1" dirty="0" smtClean="0"/>
              <a:t>$age['Joe'] = "43";</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1938992"/>
          </a:xfrm>
          <a:prstGeom prst="rect">
            <a:avLst/>
          </a:prstGeom>
        </p:spPr>
        <p:txBody>
          <a:bodyPr wrap="square">
            <a:spAutoFit/>
          </a:bodyPr>
          <a:lstStyle/>
          <a:p>
            <a:r>
              <a:rPr lang="en-US" sz="2000" dirty="0" smtClean="0"/>
              <a:t>The named keys can then be used in a script:</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$age = array("Peter"=&gt;"35", "Ben"=&gt;"37", "Joe"=&gt;"43");</a:t>
            </a:r>
            <a:br>
              <a:rPr lang="en-US" sz="2000" dirty="0" smtClean="0"/>
            </a:br>
            <a:r>
              <a:rPr lang="en-US" sz="2000" dirty="0" smtClean="0"/>
              <a:t>echo "Peter is " . $age['Peter'] . " years old.";</a:t>
            </a:r>
            <a:br>
              <a:rPr lang="en-US" sz="2000" dirty="0" smtClean="0"/>
            </a:br>
            <a:r>
              <a:rPr lang="en-US" sz="2000" dirty="0" smtClean="0"/>
              <a:t>?&gt;</a:t>
            </a:r>
            <a:endParaRPr lang="en-US" sz="2000" dirty="0"/>
          </a:p>
        </p:txBody>
      </p:sp>
      <p:sp>
        <p:nvSpPr>
          <p:cNvPr id="79873" name="Rectangle 1"/>
          <p:cNvSpPr>
            <a:spLocks noChangeArrowheads="1"/>
          </p:cNvSpPr>
          <p:nvPr/>
        </p:nvSpPr>
        <p:spPr bwMode="auto">
          <a:xfrm>
            <a:off x="228600" y="2514600"/>
            <a:ext cx="8686800" cy="3872799"/>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Segoe UI" pitchFamily="34" charset="0"/>
              </a:rPr>
              <a:t>Loop Through an Associative Array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To loop through and print all the values of an associative array, you could use a </a:t>
            </a:r>
            <a:r>
              <a:rPr kumimoji="0" lang="en-US" sz="2000" b="0" i="0" u="none" strike="noStrike" cap="none" normalizeH="0" baseline="0" dirty="0" err="1" smtClean="0">
                <a:ln>
                  <a:noFill/>
                </a:ln>
                <a:solidFill>
                  <a:srgbClr val="DC143C"/>
                </a:solidFill>
                <a:effectLst/>
                <a:cs typeface="Consolas" pitchFamily="49" charset="0"/>
              </a:rPr>
              <a:t>foreach</a:t>
            </a:r>
            <a:r>
              <a:rPr kumimoji="0" lang="en-US" sz="2000" b="0" i="0" u="none" strike="noStrike" cap="none" normalizeH="0" baseline="0" dirty="0" smtClean="0">
                <a:ln>
                  <a:noFill/>
                </a:ln>
                <a:solidFill>
                  <a:srgbClr val="000000"/>
                </a:solidFill>
                <a:effectLst/>
                <a:cs typeface="Arial" pitchFamily="34" charset="0"/>
              </a:rPr>
              <a:t> loop, like this:</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Segoe UI" pitchFamily="34" charset="0"/>
              </a:rPr>
              <a:t>Example</a:t>
            </a:r>
          </a:p>
          <a:p>
            <a:pPr lvl="1" eaLnBrk="0" fontAlgn="base" hangingPunct="0">
              <a:spcBef>
                <a:spcPct val="0"/>
              </a:spcBef>
              <a:spcAft>
                <a:spcPct val="0"/>
              </a:spcAft>
            </a:pPr>
            <a:r>
              <a:rPr kumimoji="0" lang="en-US" sz="2000" b="0" i="0" u="none" strike="noStrike" cap="none" normalizeH="0" baseline="0" dirty="0" smtClean="0">
                <a:ln>
                  <a:noFill/>
                </a:ln>
                <a:solidFill>
                  <a:srgbClr val="FF0000"/>
                </a:solidFill>
                <a:effectLst/>
                <a:cs typeface="Consolas" pitchFamily="49" charset="0"/>
              </a:rPr>
              <a:t>&lt;?</a:t>
            </a:r>
            <a:r>
              <a:rPr kumimoji="0" lang="en-US" sz="2000" b="0" i="0" u="none" strike="noStrike" cap="none" normalizeH="0" baseline="0" dirty="0" err="1" smtClean="0">
                <a:ln>
                  <a:noFill/>
                </a:ln>
                <a:solidFill>
                  <a:srgbClr val="FF0000"/>
                </a:solidFill>
                <a:effectLst/>
                <a:cs typeface="Consolas" pitchFamily="49" charset="0"/>
              </a:rPr>
              <a:t>php</a:t>
            </a:r>
            <a:r>
              <a:rPr kumimoji="0" lang="en-US" sz="2000" b="0" i="0" u="none" strike="noStrike" cap="none" normalizeH="0" baseline="0" dirty="0" smtClean="0">
                <a:ln>
                  <a:noFill/>
                </a:ln>
                <a:solidFill>
                  <a:srgbClr val="000000"/>
                </a:solidFill>
                <a:effectLst/>
                <a:cs typeface="Consolas" pitchFamily="49" charset="0"/>
              </a:rPr>
              <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00"/>
                </a:solidFill>
                <a:effectLst/>
                <a:cs typeface="Consolas" pitchFamily="49" charset="0"/>
              </a:rPr>
              <a:t>$age = </a:t>
            </a:r>
            <a:r>
              <a:rPr kumimoji="0" lang="en-US" sz="2000" b="0" i="0" u="none" strike="noStrike" cap="none" normalizeH="0" baseline="0" dirty="0" smtClean="0">
                <a:ln>
                  <a:noFill/>
                </a:ln>
                <a:solidFill>
                  <a:srgbClr val="0000CD"/>
                </a:solidFill>
                <a:effectLst/>
                <a:cs typeface="Consolas" pitchFamily="49" charset="0"/>
              </a:rPr>
              <a:t>array</a:t>
            </a:r>
            <a:r>
              <a:rPr kumimoji="0" lang="en-US" sz="2000" b="0" i="0" u="none" strike="noStrike" cap="none" normalizeH="0" baseline="0" dirty="0" smtClean="0">
                <a:ln>
                  <a:noFill/>
                </a:ln>
                <a:solidFill>
                  <a:srgbClr val="000000"/>
                </a:solidFill>
                <a:effectLst/>
                <a:cs typeface="Consolas" pitchFamily="49" charset="0"/>
              </a:rPr>
              <a:t>(</a:t>
            </a:r>
            <a:r>
              <a:rPr kumimoji="0" lang="en-US" sz="2000" b="0" i="0" u="none" strike="noStrike" cap="none" normalizeH="0" baseline="0" dirty="0" smtClean="0">
                <a:ln>
                  <a:noFill/>
                </a:ln>
                <a:solidFill>
                  <a:srgbClr val="A52A2A"/>
                </a:solidFill>
                <a:effectLst/>
                <a:cs typeface="Consolas" pitchFamily="49" charset="0"/>
              </a:rPr>
              <a:t>"Peter"</a:t>
            </a:r>
            <a:r>
              <a:rPr kumimoji="0" lang="en-US" sz="2000" b="0" i="0" u="none" strike="noStrike" cap="none" normalizeH="0" baseline="0" dirty="0" smtClean="0">
                <a:ln>
                  <a:noFill/>
                </a:ln>
                <a:solidFill>
                  <a:srgbClr val="000000"/>
                </a:solidFill>
                <a:effectLst/>
                <a:cs typeface="Consolas" pitchFamily="49" charset="0"/>
              </a:rPr>
              <a:t>=&gt;</a:t>
            </a:r>
            <a:r>
              <a:rPr kumimoji="0" lang="en-US" sz="2000" b="0" i="0" u="none" strike="noStrike" cap="none" normalizeH="0" baseline="0" dirty="0" smtClean="0">
                <a:ln>
                  <a:noFill/>
                </a:ln>
                <a:solidFill>
                  <a:srgbClr val="A52A2A"/>
                </a:solidFill>
                <a:effectLst/>
                <a:cs typeface="Consolas" pitchFamily="49" charset="0"/>
              </a:rPr>
              <a:t>"35"</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A52A2A"/>
                </a:solidFill>
                <a:effectLst/>
                <a:cs typeface="Consolas" pitchFamily="49" charset="0"/>
              </a:rPr>
              <a:t>"Ben"</a:t>
            </a:r>
            <a:r>
              <a:rPr kumimoji="0" lang="en-US" sz="2000" b="0" i="0" u="none" strike="noStrike" cap="none" normalizeH="0" baseline="0" dirty="0" smtClean="0">
                <a:ln>
                  <a:noFill/>
                </a:ln>
                <a:solidFill>
                  <a:srgbClr val="000000"/>
                </a:solidFill>
                <a:effectLst/>
                <a:cs typeface="Consolas" pitchFamily="49" charset="0"/>
              </a:rPr>
              <a:t>=&gt;</a:t>
            </a:r>
            <a:r>
              <a:rPr kumimoji="0" lang="en-US" sz="2000" b="0" i="0" u="none" strike="noStrike" cap="none" normalizeH="0" baseline="0" dirty="0" smtClean="0">
                <a:ln>
                  <a:noFill/>
                </a:ln>
                <a:solidFill>
                  <a:srgbClr val="A52A2A"/>
                </a:solidFill>
                <a:effectLst/>
                <a:cs typeface="Consolas" pitchFamily="49" charset="0"/>
              </a:rPr>
              <a:t>"37"</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A52A2A"/>
                </a:solidFill>
                <a:effectLst/>
                <a:cs typeface="Consolas" pitchFamily="49" charset="0"/>
              </a:rPr>
              <a:t>"Joe"</a:t>
            </a:r>
            <a:r>
              <a:rPr kumimoji="0" lang="en-US" sz="2000" b="0" i="0" u="none" strike="noStrike" cap="none" normalizeH="0" baseline="0" dirty="0" smtClean="0">
                <a:ln>
                  <a:noFill/>
                </a:ln>
                <a:solidFill>
                  <a:srgbClr val="000000"/>
                </a:solidFill>
                <a:effectLst/>
                <a:cs typeface="Consolas" pitchFamily="49" charset="0"/>
              </a:rPr>
              <a:t>=&gt;</a:t>
            </a:r>
            <a:r>
              <a:rPr kumimoji="0" lang="en-US" sz="2000" b="0" i="0" u="none" strike="noStrike" cap="none" normalizeH="0" baseline="0" dirty="0" smtClean="0">
                <a:ln>
                  <a:noFill/>
                </a:ln>
                <a:solidFill>
                  <a:srgbClr val="A52A2A"/>
                </a:solidFill>
                <a:effectLst/>
                <a:cs typeface="Consolas" pitchFamily="49" charset="0"/>
              </a:rPr>
              <a:t>"43"</a:t>
            </a:r>
            <a:r>
              <a:rPr kumimoji="0" lang="en-US" sz="2000" b="0" i="0" u="none" strike="noStrike" cap="none" normalizeH="0" baseline="0" dirty="0" smtClean="0">
                <a:ln>
                  <a:noFill/>
                </a:ln>
                <a:solidFill>
                  <a:srgbClr val="000000"/>
                </a:solidFill>
                <a:effectLst/>
                <a:cs typeface="Consolas" pitchFamily="49" charset="0"/>
              </a:rPr>
              <a:t>);</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00"/>
                </a:solidFill>
                <a:effectLst/>
                <a:cs typeface="Consolas" pitchFamily="49" charset="0"/>
              </a:rPr>
              <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err="1" smtClean="0">
                <a:ln>
                  <a:noFill/>
                </a:ln>
                <a:solidFill>
                  <a:srgbClr val="0000CD"/>
                </a:solidFill>
                <a:effectLst/>
                <a:cs typeface="Consolas" pitchFamily="49" charset="0"/>
              </a:rPr>
              <a:t>foreach</a:t>
            </a:r>
            <a:r>
              <a:rPr kumimoji="0" lang="en-US" sz="2000" b="0" i="0" u="none" strike="noStrike" cap="none" normalizeH="0" baseline="0" dirty="0" smtClean="0">
                <a:ln>
                  <a:noFill/>
                </a:ln>
                <a:solidFill>
                  <a:srgbClr val="000000"/>
                </a:solidFill>
                <a:effectLst/>
                <a:cs typeface="Consolas" pitchFamily="49" charset="0"/>
              </a:rPr>
              <a:t>($age </a:t>
            </a:r>
            <a:r>
              <a:rPr kumimoji="0" lang="en-US" sz="2000" b="0" i="0" u="none" strike="noStrike" cap="none" normalizeH="0" baseline="0" dirty="0" smtClean="0">
                <a:ln>
                  <a:noFill/>
                </a:ln>
                <a:solidFill>
                  <a:srgbClr val="0000CD"/>
                </a:solidFill>
                <a:effectLst/>
                <a:cs typeface="Consolas" pitchFamily="49" charset="0"/>
              </a:rPr>
              <a:t>as</a:t>
            </a:r>
            <a:r>
              <a:rPr kumimoji="0" lang="en-US" sz="2000" b="0" i="0" u="none" strike="noStrike" cap="none" normalizeH="0" baseline="0" dirty="0" smtClean="0">
                <a:ln>
                  <a:noFill/>
                </a:ln>
                <a:solidFill>
                  <a:srgbClr val="000000"/>
                </a:solidFill>
                <a:effectLst/>
                <a:cs typeface="Consolas" pitchFamily="49" charset="0"/>
              </a:rPr>
              <a:t> $x =&gt; $</a:t>
            </a:r>
            <a:r>
              <a:rPr kumimoji="0" lang="en-US" sz="2000" b="0" i="0" u="none" strike="noStrike" cap="none" normalizeH="0" baseline="0" dirty="0" err="1" smtClean="0">
                <a:ln>
                  <a:noFill/>
                </a:ln>
                <a:solidFill>
                  <a:srgbClr val="000000"/>
                </a:solidFill>
                <a:effectLst/>
                <a:cs typeface="Consolas" pitchFamily="49" charset="0"/>
              </a:rPr>
              <a:t>x_value</a:t>
            </a:r>
            <a:r>
              <a:rPr kumimoji="0" lang="en-US" sz="2000" b="0" i="0" u="none" strike="noStrike" cap="none" normalizeH="0" baseline="0" dirty="0" smtClean="0">
                <a:ln>
                  <a:noFill/>
                </a:ln>
                <a:solidFill>
                  <a:srgbClr val="000000"/>
                </a:solidFill>
                <a:effectLst/>
                <a:cs typeface="Consolas" pitchFamily="49" charset="0"/>
              </a:rPr>
              <a:t>) {</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0000CD"/>
                </a:solidFill>
                <a:effectLst/>
                <a:cs typeface="Consolas" pitchFamily="49" charset="0"/>
              </a:rPr>
              <a:t>echo</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A52A2A"/>
                </a:solidFill>
                <a:effectLst/>
                <a:cs typeface="Consolas" pitchFamily="49" charset="0"/>
              </a:rPr>
              <a:t>"Key="</a:t>
            </a:r>
            <a:r>
              <a:rPr kumimoji="0" lang="en-US" sz="2000" b="0" i="0" u="none" strike="noStrike" cap="none" normalizeH="0" baseline="0" dirty="0" smtClean="0">
                <a:ln>
                  <a:noFill/>
                </a:ln>
                <a:solidFill>
                  <a:srgbClr val="000000"/>
                </a:solidFill>
                <a:effectLst/>
                <a:cs typeface="Consolas" pitchFamily="49" charset="0"/>
              </a:rPr>
              <a:t> . $x . </a:t>
            </a:r>
            <a:r>
              <a:rPr kumimoji="0" lang="en-US" sz="2000" b="0" i="0" u="none" strike="noStrike" cap="none" normalizeH="0" baseline="0" dirty="0" smtClean="0">
                <a:ln>
                  <a:noFill/>
                </a:ln>
                <a:solidFill>
                  <a:srgbClr val="A52A2A"/>
                </a:solidFill>
                <a:effectLst/>
                <a:cs typeface="Consolas" pitchFamily="49" charset="0"/>
              </a:rPr>
              <a:t>", Value="</a:t>
            </a:r>
            <a:r>
              <a:rPr kumimoji="0" lang="en-US" sz="2000" b="0" i="0" u="none" strike="noStrike" cap="none" normalizeH="0" baseline="0" dirty="0" smtClean="0">
                <a:ln>
                  <a:noFill/>
                </a:ln>
                <a:solidFill>
                  <a:srgbClr val="000000"/>
                </a:solidFill>
                <a:effectLst/>
                <a:cs typeface="Consolas" pitchFamily="49" charset="0"/>
              </a:rPr>
              <a:t> . $</a:t>
            </a:r>
            <a:r>
              <a:rPr kumimoji="0" lang="en-US" sz="2000" b="0" i="0" u="none" strike="noStrike" cap="none" normalizeH="0" baseline="0" dirty="0" err="1" smtClean="0">
                <a:ln>
                  <a:noFill/>
                </a:ln>
                <a:solidFill>
                  <a:srgbClr val="000000"/>
                </a:solidFill>
                <a:effectLst/>
                <a:cs typeface="Consolas" pitchFamily="49" charset="0"/>
              </a:rPr>
              <a:t>x_value</a:t>
            </a:r>
            <a:r>
              <a:rPr kumimoji="0" lang="en-US" sz="2000" b="0" i="0" u="none" strike="noStrike" cap="none" normalizeH="0" baseline="0" dirty="0" smtClean="0">
                <a:ln>
                  <a:noFill/>
                </a:ln>
                <a:solidFill>
                  <a:srgbClr val="000000"/>
                </a:solidFill>
                <a:effectLst/>
                <a:cs typeface="Consolas" pitchFamily="49" charset="0"/>
              </a:rPr>
              <a:t>;</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0000CD"/>
                </a:solidFill>
                <a:effectLst/>
                <a:cs typeface="Consolas" pitchFamily="49" charset="0"/>
              </a:rPr>
              <a:t>echo</a:t>
            </a: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smtClean="0">
                <a:ln>
                  <a:noFill/>
                </a:ln>
                <a:solidFill>
                  <a:srgbClr val="A52A2A"/>
                </a:solidFill>
                <a:effectLst/>
                <a:cs typeface="Consolas" pitchFamily="49" charset="0"/>
              </a:rPr>
              <a:t>"&lt;</a:t>
            </a:r>
            <a:r>
              <a:rPr kumimoji="0" lang="en-US" sz="2000" b="0" i="0" u="none" strike="noStrike" cap="none" normalizeH="0" baseline="0" dirty="0" err="1" smtClean="0">
                <a:ln>
                  <a:noFill/>
                </a:ln>
                <a:solidFill>
                  <a:srgbClr val="A52A2A"/>
                </a:solidFill>
                <a:effectLst/>
                <a:cs typeface="Consolas" pitchFamily="49" charset="0"/>
              </a:rPr>
              <a:t>br</a:t>
            </a:r>
            <a:r>
              <a:rPr kumimoji="0" lang="en-US" sz="2000" b="0" i="0" u="none" strike="noStrike" cap="none" normalizeH="0" baseline="0" dirty="0" smtClean="0">
                <a:ln>
                  <a:noFill/>
                </a:ln>
                <a:solidFill>
                  <a:srgbClr val="A52A2A"/>
                </a:solidFill>
                <a:effectLst/>
                <a:cs typeface="Consolas" pitchFamily="49" charset="0"/>
              </a:rPr>
              <a:t>&gt;"</a:t>
            </a:r>
            <a:r>
              <a:rPr kumimoji="0" lang="en-US" sz="2000" b="0" i="0" u="none" strike="noStrike" cap="none" normalizeH="0" baseline="0" dirty="0" smtClean="0">
                <a:ln>
                  <a:noFill/>
                </a:ln>
                <a:solidFill>
                  <a:srgbClr val="000000"/>
                </a:solidFill>
                <a:effectLst/>
                <a:cs typeface="Consolas" pitchFamily="49" charset="0"/>
              </a:rPr>
              <a:t>;</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000000"/>
                </a:solidFill>
                <a:effectLst/>
                <a:cs typeface="Consolas" pitchFamily="49" charset="0"/>
              </a:rPr>
              <a:t>}</a:t>
            </a:r>
            <a:br>
              <a:rPr kumimoji="0" lang="en-US" sz="2000" b="0" i="0" u="none" strike="noStrike" cap="none" normalizeH="0" baseline="0" dirty="0" smtClean="0">
                <a:ln>
                  <a:noFill/>
                </a:ln>
                <a:solidFill>
                  <a:srgbClr val="000000"/>
                </a:solidFill>
                <a:effectLst/>
                <a:cs typeface="Consolas" pitchFamily="49" charset="0"/>
              </a:rPr>
            </a:br>
            <a:r>
              <a:rPr kumimoji="0" lang="en-US" sz="2000" b="0" i="0" u="none" strike="noStrike" cap="none" normalizeH="0" baseline="0" dirty="0" smtClean="0">
                <a:ln>
                  <a:noFill/>
                </a:ln>
                <a:solidFill>
                  <a:srgbClr val="FF0000"/>
                </a:solidFill>
                <a:effectLst/>
                <a:cs typeface="Consolas" pitchFamily="49" charset="0"/>
              </a:rPr>
              <a:t>?&gt;</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610600" cy="1323439"/>
          </a:xfrm>
          <a:prstGeom prst="rect">
            <a:avLst/>
          </a:prstGeom>
        </p:spPr>
        <p:txBody>
          <a:bodyPr wrap="square">
            <a:spAutoFit/>
          </a:bodyPr>
          <a:lstStyle/>
          <a:p>
            <a:r>
              <a:rPr lang="en-US" sz="2000" dirty="0" smtClean="0"/>
              <a:t>A multidimensional array is an array containing one or more arrays.</a:t>
            </a:r>
          </a:p>
          <a:p>
            <a:r>
              <a:rPr lang="en-US" sz="2000" dirty="0" smtClean="0"/>
              <a:t>PHP supports multidimensional arrays that are two, three, four, five, or more levels deep. However, arrays more than three levels deep are hard to manage for most people.</a:t>
            </a:r>
            <a:endParaRPr lang="en-US" sz="2000" dirty="0"/>
          </a:p>
        </p:txBody>
      </p:sp>
      <p:sp>
        <p:nvSpPr>
          <p:cNvPr id="3" name="Rectangle 2"/>
          <p:cNvSpPr/>
          <p:nvPr/>
        </p:nvSpPr>
        <p:spPr>
          <a:xfrm>
            <a:off x="304800" y="533400"/>
            <a:ext cx="3430106" cy="400110"/>
          </a:xfrm>
          <a:prstGeom prst="rect">
            <a:avLst/>
          </a:prstGeom>
        </p:spPr>
        <p:txBody>
          <a:bodyPr wrap="none">
            <a:spAutoFit/>
          </a:bodyPr>
          <a:lstStyle/>
          <a:p>
            <a:r>
              <a:rPr lang="en-US" sz="2000" b="1" dirty="0" smtClean="0"/>
              <a:t>PHP - Multidimensional Arrays</a:t>
            </a:r>
            <a:endParaRPr lang="en-US" sz="2000" b="1" dirty="0"/>
          </a:p>
        </p:txBody>
      </p:sp>
      <p:sp>
        <p:nvSpPr>
          <p:cNvPr id="4" name="Rectangle 3"/>
          <p:cNvSpPr/>
          <p:nvPr/>
        </p:nvSpPr>
        <p:spPr>
          <a:xfrm>
            <a:off x="457200" y="2971800"/>
            <a:ext cx="8229600" cy="2246769"/>
          </a:xfrm>
          <a:prstGeom prst="rect">
            <a:avLst/>
          </a:prstGeom>
        </p:spPr>
        <p:txBody>
          <a:bodyPr wrap="square">
            <a:spAutoFit/>
          </a:bodyPr>
          <a:lstStyle/>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echo $cars[0][0].": In stock: ".$cars[0][1].", sold: ".$cars[0][2].".&lt;</a:t>
            </a:r>
            <a:r>
              <a:rPr lang="en-US" sz="2000" dirty="0" err="1" smtClean="0"/>
              <a:t>br</a:t>
            </a:r>
            <a:r>
              <a:rPr lang="en-US" sz="2000" dirty="0" smtClean="0"/>
              <a:t>&gt;";</a:t>
            </a:r>
            <a:br>
              <a:rPr lang="en-US" sz="2000" dirty="0" smtClean="0"/>
            </a:br>
            <a:r>
              <a:rPr lang="en-US" sz="2000" dirty="0" smtClean="0"/>
              <a:t>echo $cars[1][0].": In stock: ".$cars[1][1].", sold: ".$cars[1][2].".&lt;</a:t>
            </a:r>
            <a:r>
              <a:rPr lang="en-US" sz="2000" dirty="0" err="1" smtClean="0"/>
              <a:t>br</a:t>
            </a:r>
            <a:r>
              <a:rPr lang="en-US" sz="2000" dirty="0" smtClean="0"/>
              <a:t>&gt;";</a:t>
            </a:r>
            <a:br>
              <a:rPr lang="en-US" sz="2000" dirty="0" smtClean="0"/>
            </a:br>
            <a:r>
              <a:rPr lang="en-US" sz="2000" dirty="0" smtClean="0"/>
              <a:t>echo $cars[2][0].": In stock: ".$cars[2][1].", sold: ".$cars[2][2].".&lt;</a:t>
            </a:r>
            <a:r>
              <a:rPr lang="en-US" sz="2000" dirty="0" err="1" smtClean="0"/>
              <a:t>br</a:t>
            </a:r>
            <a:r>
              <a:rPr lang="en-US" sz="2000" dirty="0" smtClean="0"/>
              <a:t>&gt;";</a:t>
            </a:r>
            <a:br>
              <a:rPr lang="en-US" sz="2000" dirty="0" smtClean="0"/>
            </a:br>
            <a:r>
              <a:rPr lang="en-US" sz="2000" dirty="0" smtClean="0"/>
              <a:t>echo $cars[3][0].": In stock: ".$cars[3][1].", sold: ".$cars[3][2].".&lt;</a:t>
            </a:r>
            <a:r>
              <a:rPr lang="en-US" sz="2000" dirty="0" err="1" smtClean="0"/>
              <a:t>br</a:t>
            </a:r>
            <a:r>
              <a:rPr lang="en-US" sz="2000" dirty="0" smtClean="0"/>
              <a:t>&gt;";</a:t>
            </a:r>
            <a:br>
              <a:rPr lang="en-US" sz="2000" dirty="0" smtClean="0"/>
            </a:br>
            <a:r>
              <a:rPr lang="en-US" sz="2000" dirty="0" smtClean="0"/>
              <a:t>?&gt;</a:t>
            </a:r>
            <a:endParaRPr lang="en-US" sz="20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89844"/>
            <a:ext cx="8382000" cy="4708981"/>
          </a:xfrm>
          <a:prstGeom prst="rect">
            <a:avLst/>
          </a:prstGeom>
        </p:spPr>
        <p:txBody>
          <a:bodyPr wrap="square">
            <a:spAutoFit/>
          </a:bodyPr>
          <a:lstStyle/>
          <a:p>
            <a:pPr lvl="0" fontAlgn="base">
              <a:spcBef>
                <a:spcPct val="0"/>
              </a:spcBef>
              <a:spcAft>
                <a:spcPct val="0"/>
              </a:spcAft>
            </a:pPr>
            <a:r>
              <a:rPr lang="en-US" sz="2000" dirty="0" smtClean="0">
                <a:solidFill>
                  <a:srgbClr val="000000"/>
                </a:solidFill>
                <a:latin typeface="Verdana" pitchFamily="34" charset="0"/>
                <a:cs typeface="Arial" pitchFamily="34" charset="0"/>
              </a:rPr>
              <a:t>We can also put a </a:t>
            </a:r>
            <a:r>
              <a:rPr lang="en-US" sz="2000" dirty="0" smtClean="0">
                <a:solidFill>
                  <a:srgbClr val="DC143C"/>
                </a:solidFill>
                <a:latin typeface="Consolas" pitchFamily="49" charset="0"/>
                <a:cs typeface="Consolas" pitchFamily="49" charset="0"/>
              </a:rPr>
              <a:t>for</a:t>
            </a:r>
            <a:r>
              <a:rPr lang="en-US" sz="2000" dirty="0" smtClean="0">
                <a:solidFill>
                  <a:srgbClr val="000000"/>
                </a:solidFill>
                <a:latin typeface="Verdana" pitchFamily="34" charset="0"/>
                <a:cs typeface="Arial" pitchFamily="34" charset="0"/>
              </a:rPr>
              <a:t> loop inside another </a:t>
            </a:r>
            <a:r>
              <a:rPr lang="en-US" sz="2000" dirty="0" smtClean="0">
                <a:solidFill>
                  <a:srgbClr val="DC143C"/>
                </a:solidFill>
                <a:latin typeface="Consolas" pitchFamily="49" charset="0"/>
                <a:cs typeface="Consolas" pitchFamily="49" charset="0"/>
              </a:rPr>
              <a:t>for</a:t>
            </a:r>
            <a:r>
              <a:rPr lang="en-US" sz="2000" dirty="0" smtClean="0">
                <a:solidFill>
                  <a:srgbClr val="000000"/>
                </a:solidFill>
                <a:latin typeface="Verdana" pitchFamily="34" charset="0"/>
                <a:cs typeface="Arial" pitchFamily="34" charset="0"/>
              </a:rPr>
              <a:t> loop to get the elements of the $cars array (we still have to point to the two indices):</a:t>
            </a:r>
          </a:p>
          <a:p>
            <a:pPr lvl="0" fontAlgn="base">
              <a:spcBef>
                <a:spcPct val="0"/>
              </a:spcBef>
              <a:spcAft>
                <a:spcPct val="0"/>
              </a:spcAft>
            </a:pPr>
            <a:endParaRPr lang="en-US" sz="2000" dirty="0" smtClean="0">
              <a:latin typeface="Arial" pitchFamily="34" charset="0"/>
              <a:cs typeface="Arial" pitchFamily="34" charset="0"/>
            </a:endParaRPr>
          </a:p>
          <a:p>
            <a:pPr lvl="0" eaLnBrk="0" fontAlgn="base" hangingPunct="0">
              <a:spcBef>
                <a:spcPct val="0"/>
              </a:spcBef>
              <a:spcAft>
                <a:spcPct val="0"/>
              </a:spcAft>
            </a:pPr>
            <a:r>
              <a:rPr lang="en-US" sz="2000" b="1" dirty="0" smtClean="0">
                <a:solidFill>
                  <a:srgbClr val="000000"/>
                </a:solidFill>
                <a:latin typeface="Segoe UI" pitchFamily="34" charset="0"/>
                <a:cs typeface="Segoe UI" pitchFamily="34" charset="0"/>
              </a:rPr>
              <a:t>Example</a:t>
            </a:r>
          </a:p>
          <a:p>
            <a:pPr lvl="1" eaLnBrk="0" fontAlgn="base" hangingPunct="0">
              <a:spcBef>
                <a:spcPct val="0"/>
              </a:spcBef>
              <a:spcAft>
                <a:spcPct val="0"/>
              </a:spcAft>
            </a:pPr>
            <a:r>
              <a:rPr lang="en-US" sz="2000" dirty="0" smtClean="0">
                <a:solidFill>
                  <a:srgbClr val="FF0000"/>
                </a:solidFill>
                <a:latin typeface="Consolas" pitchFamily="49" charset="0"/>
                <a:cs typeface="Consolas" pitchFamily="49" charset="0"/>
              </a:rPr>
              <a:t>&lt;?</a:t>
            </a:r>
            <a:r>
              <a:rPr lang="en-US" sz="2000" dirty="0" err="1" smtClean="0">
                <a:solidFill>
                  <a:srgbClr val="FF0000"/>
                </a:solidFill>
                <a:latin typeface="Consolas" pitchFamily="49" charset="0"/>
                <a:cs typeface="Consolas" pitchFamily="49" charset="0"/>
              </a:rPr>
              <a:t>php</a:t>
            </a:r>
            <a:r>
              <a:rPr lang="en-US" sz="2000" dirty="0" smtClean="0">
                <a:solidFill>
                  <a:srgbClr val="000000"/>
                </a:solidFill>
                <a:latin typeface="Consolas" pitchFamily="49" charset="0"/>
                <a:cs typeface="Consolas" pitchFamily="49" charset="0"/>
              </a:rPr>
              <a:t/>
            </a:r>
            <a:br>
              <a:rPr lang="en-US" sz="2000" dirty="0" smtClean="0">
                <a:solidFill>
                  <a:srgbClr val="000000"/>
                </a:solidFill>
                <a:latin typeface="Consolas" pitchFamily="49" charset="0"/>
                <a:cs typeface="Consolas" pitchFamily="49" charset="0"/>
              </a:rPr>
            </a:br>
            <a:r>
              <a:rPr lang="en-US" sz="2000" dirty="0" smtClean="0">
                <a:solidFill>
                  <a:srgbClr val="0000CD"/>
                </a:solidFill>
                <a:latin typeface="Consolas" pitchFamily="49" charset="0"/>
                <a:cs typeface="Consolas" pitchFamily="49" charset="0"/>
              </a:rPr>
              <a:t>for</a:t>
            </a:r>
            <a:r>
              <a:rPr lang="en-US" sz="2000" dirty="0" smtClean="0">
                <a:solidFill>
                  <a:srgbClr val="000000"/>
                </a:solidFill>
                <a:latin typeface="Consolas" pitchFamily="49" charset="0"/>
                <a:cs typeface="Consolas" pitchFamily="49" charset="0"/>
              </a:rPr>
              <a:t> ($row = </a:t>
            </a:r>
            <a:r>
              <a:rPr lang="en-US" sz="2000" dirty="0" smtClean="0">
                <a:solidFill>
                  <a:srgbClr val="FF0000"/>
                </a:solidFill>
                <a:latin typeface="Consolas" pitchFamily="49" charset="0"/>
                <a:cs typeface="Consolas" pitchFamily="49" charset="0"/>
              </a:rPr>
              <a:t>0</a:t>
            </a:r>
            <a:r>
              <a:rPr lang="en-US" sz="2000" dirty="0" smtClean="0">
                <a:solidFill>
                  <a:srgbClr val="000000"/>
                </a:solidFill>
                <a:latin typeface="Consolas" pitchFamily="49" charset="0"/>
                <a:cs typeface="Consolas" pitchFamily="49" charset="0"/>
              </a:rPr>
              <a:t>; $row &lt; </a:t>
            </a:r>
            <a:r>
              <a:rPr lang="en-US" sz="2000" dirty="0" smtClean="0">
                <a:solidFill>
                  <a:srgbClr val="FF0000"/>
                </a:solidFill>
                <a:latin typeface="Consolas" pitchFamily="49" charset="0"/>
                <a:cs typeface="Consolas" pitchFamily="49" charset="0"/>
              </a:rPr>
              <a:t>4</a:t>
            </a:r>
            <a:r>
              <a:rPr lang="en-US" sz="2000" dirty="0" smtClean="0">
                <a:solidFill>
                  <a:srgbClr val="000000"/>
                </a:solidFill>
                <a:latin typeface="Consolas" pitchFamily="49" charset="0"/>
                <a:cs typeface="Consolas" pitchFamily="49" charset="0"/>
              </a:rPr>
              <a:t>; $row++) {</a:t>
            </a:r>
            <a:br>
              <a:rPr lang="en-US" sz="2000" dirty="0" smtClean="0">
                <a:solidFill>
                  <a:srgbClr val="000000"/>
                </a:solidFill>
                <a:latin typeface="Consolas" pitchFamily="49" charset="0"/>
                <a:cs typeface="Consolas" pitchFamily="49" charset="0"/>
              </a:rPr>
            </a:br>
            <a:r>
              <a:rPr lang="en-US" sz="2000" dirty="0" smtClean="0">
                <a:solidFill>
                  <a:srgbClr val="000000"/>
                </a:solidFill>
                <a:latin typeface="Consolas" pitchFamily="49" charset="0"/>
                <a:cs typeface="Consolas" pitchFamily="49" charset="0"/>
              </a:rPr>
              <a:t>  </a:t>
            </a:r>
            <a:r>
              <a:rPr lang="en-US" sz="2000" dirty="0" smtClean="0">
                <a:solidFill>
                  <a:srgbClr val="0000CD"/>
                </a:solidFill>
                <a:latin typeface="Consolas" pitchFamily="49" charset="0"/>
                <a:cs typeface="Consolas" pitchFamily="49" charset="0"/>
              </a:rPr>
              <a:t>echo</a:t>
            </a:r>
            <a:r>
              <a:rPr lang="en-US" sz="2000" dirty="0" smtClean="0">
                <a:solidFill>
                  <a:srgbClr val="000000"/>
                </a:solidFill>
                <a:latin typeface="Consolas" pitchFamily="49" charset="0"/>
                <a:cs typeface="Consolas" pitchFamily="49" charset="0"/>
              </a:rPr>
              <a:t> </a:t>
            </a:r>
            <a:r>
              <a:rPr lang="en-US" sz="2000" dirty="0" smtClean="0">
                <a:solidFill>
                  <a:srgbClr val="A52A2A"/>
                </a:solidFill>
                <a:latin typeface="Consolas" pitchFamily="49" charset="0"/>
                <a:cs typeface="Consolas" pitchFamily="49" charset="0"/>
              </a:rPr>
              <a:t>"&lt;p&gt;&lt;b&gt;Row number $row&lt;/b&gt;&lt;/p&gt;"</a:t>
            </a:r>
            <a:r>
              <a:rPr lang="en-US" sz="2000" dirty="0" smtClean="0">
                <a:solidFill>
                  <a:srgbClr val="000000"/>
                </a:solidFill>
                <a:latin typeface="Consolas" pitchFamily="49" charset="0"/>
                <a:cs typeface="Consolas" pitchFamily="49" charset="0"/>
              </a:rPr>
              <a:t>;</a:t>
            </a:r>
            <a:br>
              <a:rPr lang="en-US" sz="2000" dirty="0" smtClean="0">
                <a:solidFill>
                  <a:srgbClr val="000000"/>
                </a:solidFill>
                <a:latin typeface="Consolas" pitchFamily="49" charset="0"/>
                <a:cs typeface="Consolas" pitchFamily="49" charset="0"/>
              </a:rPr>
            </a:br>
            <a:r>
              <a:rPr lang="en-US" sz="2000" dirty="0" smtClean="0">
                <a:solidFill>
                  <a:srgbClr val="000000"/>
                </a:solidFill>
                <a:latin typeface="Consolas" pitchFamily="49" charset="0"/>
                <a:cs typeface="Consolas" pitchFamily="49" charset="0"/>
              </a:rPr>
              <a:t>  </a:t>
            </a:r>
            <a:r>
              <a:rPr lang="en-US" sz="2000" dirty="0" smtClean="0">
                <a:solidFill>
                  <a:srgbClr val="0000CD"/>
                </a:solidFill>
                <a:latin typeface="Consolas" pitchFamily="49" charset="0"/>
                <a:cs typeface="Consolas" pitchFamily="49" charset="0"/>
              </a:rPr>
              <a:t>echo</a:t>
            </a:r>
            <a:r>
              <a:rPr lang="en-US" sz="2000" dirty="0" smtClean="0">
                <a:solidFill>
                  <a:srgbClr val="000000"/>
                </a:solidFill>
                <a:latin typeface="Consolas" pitchFamily="49" charset="0"/>
                <a:cs typeface="Consolas" pitchFamily="49" charset="0"/>
              </a:rPr>
              <a:t> </a:t>
            </a:r>
            <a:r>
              <a:rPr lang="en-US" sz="2000" dirty="0" smtClean="0">
                <a:solidFill>
                  <a:srgbClr val="A52A2A"/>
                </a:solidFill>
                <a:latin typeface="Consolas" pitchFamily="49" charset="0"/>
                <a:cs typeface="Consolas" pitchFamily="49" charset="0"/>
              </a:rPr>
              <a:t>"&lt;</a:t>
            </a:r>
            <a:r>
              <a:rPr lang="en-US" sz="2000" dirty="0" err="1" smtClean="0">
                <a:solidFill>
                  <a:srgbClr val="A52A2A"/>
                </a:solidFill>
                <a:latin typeface="Consolas" pitchFamily="49" charset="0"/>
                <a:cs typeface="Consolas" pitchFamily="49" charset="0"/>
              </a:rPr>
              <a:t>ul</a:t>
            </a:r>
            <a:r>
              <a:rPr lang="en-US" sz="2000" dirty="0" smtClean="0">
                <a:solidFill>
                  <a:srgbClr val="A52A2A"/>
                </a:solidFill>
                <a:latin typeface="Consolas" pitchFamily="49" charset="0"/>
                <a:cs typeface="Consolas" pitchFamily="49" charset="0"/>
              </a:rPr>
              <a:t>&gt;"</a:t>
            </a:r>
            <a:r>
              <a:rPr lang="en-US" sz="2000" dirty="0" smtClean="0">
                <a:solidFill>
                  <a:srgbClr val="000000"/>
                </a:solidFill>
                <a:latin typeface="Consolas" pitchFamily="49" charset="0"/>
                <a:cs typeface="Consolas" pitchFamily="49" charset="0"/>
              </a:rPr>
              <a:t>;</a:t>
            </a:r>
            <a:br>
              <a:rPr lang="en-US" sz="2000" dirty="0" smtClean="0">
                <a:solidFill>
                  <a:srgbClr val="000000"/>
                </a:solidFill>
                <a:latin typeface="Consolas" pitchFamily="49" charset="0"/>
                <a:cs typeface="Consolas" pitchFamily="49" charset="0"/>
              </a:rPr>
            </a:br>
            <a:r>
              <a:rPr lang="en-US" sz="2000" dirty="0" smtClean="0">
                <a:solidFill>
                  <a:srgbClr val="000000"/>
                </a:solidFill>
                <a:latin typeface="Consolas" pitchFamily="49" charset="0"/>
                <a:cs typeface="Consolas" pitchFamily="49" charset="0"/>
              </a:rPr>
              <a:t>  </a:t>
            </a:r>
            <a:r>
              <a:rPr lang="en-US" sz="2000" dirty="0" smtClean="0">
                <a:solidFill>
                  <a:srgbClr val="0000CD"/>
                </a:solidFill>
                <a:latin typeface="Consolas" pitchFamily="49" charset="0"/>
                <a:cs typeface="Consolas" pitchFamily="49" charset="0"/>
              </a:rPr>
              <a:t>for</a:t>
            </a:r>
            <a:r>
              <a:rPr lang="en-US" sz="2000" dirty="0" smtClean="0">
                <a:solidFill>
                  <a:srgbClr val="000000"/>
                </a:solidFill>
                <a:latin typeface="Consolas" pitchFamily="49" charset="0"/>
                <a:cs typeface="Consolas" pitchFamily="49" charset="0"/>
              </a:rPr>
              <a:t> ($</a:t>
            </a:r>
            <a:r>
              <a:rPr lang="en-US" sz="2000" dirty="0" err="1" smtClean="0">
                <a:solidFill>
                  <a:srgbClr val="000000"/>
                </a:solidFill>
                <a:latin typeface="Consolas" pitchFamily="49" charset="0"/>
                <a:cs typeface="Consolas" pitchFamily="49" charset="0"/>
              </a:rPr>
              <a:t>col</a:t>
            </a:r>
            <a:r>
              <a:rPr lang="en-US" sz="2000" dirty="0" smtClean="0">
                <a:solidFill>
                  <a:srgbClr val="000000"/>
                </a:solidFill>
                <a:latin typeface="Consolas" pitchFamily="49" charset="0"/>
                <a:cs typeface="Consolas" pitchFamily="49" charset="0"/>
              </a:rPr>
              <a:t> = </a:t>
            </a:r>
            <a:r>
              <a:rPr lang="en-US" sz="2000" dirty="0" smtClean="0">
                <a:solidFill>
                  <a:srgbClr val="FF0000"/>
                </a:solidFill>
                <a:latin typeface="Consolas" pitchFamily="49" charset="0"/>
                <a:cs typeface="Consolas" pitchFamily="49" charset="0"/>
              </a:rPr>
              <a:t>0</a:t>
            </a:r>
            <a:r>
              <a:rPr lang="en-US" sz="2000" dirty="0" smtClean="0">
                <a:solidFill>
                  <a:srgbClr val="000000"/>
                </a:solidFill>
                <a:latin typeface="Consolas" pitchFamily="49" charset="0"/>
                <a:cs typeface="Consolas" pitchFamily="49" charset="0"/>
              </a:rPr>
              <a:t>; $</a:t>
            </a:r>
            <a:r>
              <a:rPr lang="en-US" sz="2000" dirty="0" err="1" smtClean="0">
                <a:solidFill>
                  <a:srgbClr val="000000"/>
                </a:solidFill>
                <a:latin typeface="Consolas" pitchFamily="49" charset="0"/>
                <a:cs typeface="Consolas" pitchFamily="49" charset="0"/>
              </a:rPr>
              <a:t>col</a:t>
            </a:r>
            <a:r>
              <a:rPr lang="en-US" sz="2000" dirty="0" smtClean="0">
                <a:solidFill>
                  <a:srgbClr val="000000"/>
                </a:solidFill>
                <a:latin typeface="Consolas" pitchFamily="49" charset="0"/>
                <a:cs typeface="Consolas" pitchFamily="49" charset="0"/>
              </a:rPr>
              <a:t> &lt; </a:t>
            </a:r>
            <a:r>
              <a:rPr lang="en-US" sz="2000" dirty="0" smtClean="0">
                <a:solidFill>
                  <a:srgbClr val="FF0000"/>
                </a:solidFill>
                <a:latin typeface="Consolas" pitchFamily="49" charset="0"/>
                <a:cs typeface="Consolas" pitchFamily="49" charset="0"/>
              </a:rPr>
              <a:t>3</a:t>
            </a:r>
            <a:r>
              <a:rPr lang="en-US" sz="2000" dirty="0" smtClean="0">
                <a:solidFill>
                  <a:srgbClr val="000000"/>
                </a:solidFill>
                <a:latin typeface="Consolas" pitchFamily="49" charset="0"/>
                <a:cs typeface="Consolas" pitchFamily="49" charset="0"/>
              </a:rPr>
              <a:t>; $</a:t>
            </a:r>
            <a:r>
              <a:rPr lang="en-US" sz="2000" dirty="0" err="1" smtClean="0">
                <a:solidFill>
                  <a:srgbClr val="000000"/>
                </a:solidFill>
                <a:latin typeface="Consolas" pitchFamily="49" charset="0"/>
                <a:cs typeface="Consolas" pitchFamily="49" charset="0"/>
              </a:rPr>
              <a:t>col</a:t>
            </a:r>
            <a:r>
              <a:rPr lang="en-US" sz="2000" dirty="0" smtClean="0">
                <a:solidFill>
                  <a:srgbClr val="000000"/>
                </a:solidFill>
                <a:latin typeface="Consolas" pitchFamily="49" charset="0"/>
                <a:cs typeface="Consolas" pitchFamily="49" charset="0"/>
              </a:rPr>
              <a:t>++) {</a:t>
            </a:r>
            <a:br>
              <a:rPr lang="en-US" sz="2000" dirty="0" smtClean="0">
                <a:solidFill>
                  <a:srgbClr val="000000"/>
                </a:solidFill>
                <a:latin typeface="Consolas" pitchFamily="49" charset="0"/>
                <a:cs typeface="Consolas" pitchFamily="49" charset="0"/>
              </a:rPr>
            </a:br>
            <a:r>
              <a:rPr lang="en-US" sz="2000" dirty="0" smtClean="0">
                <a:solidFill>
                  <a:srgbClr val="000000"/>
                </a:solidFill>
                <a:latin typeface="Consolas" pitchFamily="49" charset="0"/>
                <a:cs typeface="Consolas" pitchFamily="49" charset="0"/>
              </a:rPr>
              <a:t>    </a:t>
            </a:r>
            <a:r>
              <a:rPr lang="en-US" sz="2000" dirty="0" smtClean="0">
                <a:solidFill>
                  <a:srgbClr val="0000CD"/>
                </a:solidFill>
                <a:latin typeface="Consolas" pitchFamily="49" charset="0"/>
                <a:cs typeface="Consolas" pitchFamily="49" charset="0"/>
              </a:rPr>
              <a:t>echo</a:t>
            </a:r>
            <a:r>
              <a:rPr lang="en-US" sz="2000" dirty="0" smtClean="0">
                <a:solidFill>
                  <a:srgbClr val="000000"/>
                </a:solidFill>
                <a:latin typeface="Consolas" pitchFamily="49" charset="0"/>
                <a:cs typeface="Consolas" pitchFamily="49" charset="0"/>
              </a:rPr>
              <a:t> </a:t>
            </a:r>
            <a:r>
              <a:rPr lang="en-US" sz="2000" dirty="0" smtClean="0">
                <a:solidFill>
                  <a:srgbClr val="A52A2A"/>
                </a:solidFill>
                <a:latin typeface="Consolas" pitchFamily="49" charset="0"/>
                <a:cs typeface="Consolas" pitchFamily="49" charset="0"/>
              </a:rPr>
              <a:t>"&lt;</a:t>
            </a:r>
            <a:r>
              <a:rPr lang="en-US" sz="2000" dirty="0" err="1" smtClean="0">
                <a:solidFill>
                  <a:srgbClr val="A52A2A"/>
                </a:solidFill>
                <a:latin typeface="Consolas" pitchFamily="49" charset="0"/>
                <a:cs typeface="Consolas" pitchFamily="49" charset="0"/>
              </a:rPr>
              <a:t>li</a:t>
            </a:r>
            <a:r>
              <a:rPr lang="en-US" sz="2000" dirty="0" smtClean="0">
                <a:solidFill>
                  <a:srgbClr val="A52A2A"/>
                </a:solidFill>
                <a:latin typeface="Consolas" pitchFamily="49" charset="0"/>
                <a:cs typeface="Consolas" pitchFamily="49" charset="0"/>
              </a:rPr>
              <a:t>&gt;"</a:t>
            </a:r>
            <a:r>
              <a:rPr lang="en-US" sz="2000" dirty="0" smtClean="0">
                <a:solidFill>
                  <a:srgbClr val="000000"/>
                </a:solidFill>
                <a:latin typeface="Consolas" pitchFamily="49" charset="0"/>
                <a:cs typeface="Consolas" pitchFamily="49" charset="0"/>
              </a:rPr>
              <a:t>.$cars[$row][$</a:t>
            </a:r>
            <a:r>
              <a:rPr lang="en-US" sz="2000" dirty="0" err="1" smtClean="0">
                <a:solidFill>
                  <a:srgbClr val="000000"/>
                </a:solidFill>
                <a:latin typeface="Consolas" pitchFamily="49" charset="0"/>
                <a:cs typeface="Consolas" pitchFamily="49" charset="0"/>
              </a:rPr>
              <a:t>col</a:t>
            </a:r>
            <a:r>
              <a:rPr lang="en-US" sz="2000" dirty="0" smtClean="0">
                <a:solidFill>
                  <a:srgbClr val="000000"/>
                </a:solidFill>
                <a:latin typeface="Consolas" pitchFamily="49" charset="0"/>
                <a:cs typeface="Consolas" pitchFamily="49" charset="0"/>
              </a:rPr>
              <a:t>].</a:t>
            </a:r>
            <a:r>
              <a:rPr lang="en-US" sz="2000" dirty="0" smtClean="0">
                <a:solidFill>
                  <a:srgbClr val="A52A2A"/>
                </a:solidFill>
                <a:latin typeface="Consolas" pitchFamily="49" charset="0"/>
                <a:cs typeface="Consolas" pitchFamily="49" charset="0"/>
              </a:rPr>
              <a:t>"&lt;/</a:t>
            </a:r>
            <a:r>
              <a:rPr lang="en-US" sz="2000" dirty="0" err="1" smtClean="0">
                <a:solidFill>
                  <a:srgbClr val="A52A2A"/>
                </a:solidFill>
                <a:latin typeface="Consolas" pitchFamily="49" charset="0"/>
                <a:cs typeface="Consolas" pitchFamily="49" charset="0"/>
              </a:rPr>
              <a:t>li</a:t>
            </a:r>
            <a:r>
              <a:rPr lang="en-US" sz="2000" dirty="0" smtClean="0">
                <a:solidFill>
                  <a:srgbClr val="A52A2A"/>
                </a:solidFill>
                <a:latin typeface="Consolas" pitchFamily="49" charset="0"/>
                <a:cs typeface="Consolas" pitchFamily="49" charset="0"/>
              </a:rPr>
              <a:t>&gt;"</a:t>
            </a:r>
            <a:r>
              <a:rPr lang="en-US" sz="2000" dirty="0" smtClean="0">
                <a:solidFill>
                  <a:srgbClr val="000000"/>
                </a:solidFill>
                <a:latin typeface="Consolas" pitchFamily="49" charset="0"/>
                <a:cs typeface="Consolas" pitchFamily="49" charset="0"/>
              </a:rPr>
              <a:t>;</a:t>
            </a:r>
            <a:br>
              <a:rPr lang="en-US" sz="2000" dirty="0" smtClean="0">
                <a:solidFill>
                  <a:srgbClr val="000000"/>
                </a:solidFill>
                <a:latin typeface="Consolas" pitchFamily="49" charset="0"/>
                <a:cs typeface="Consolas" pitchFamily="49" charset="0"/>
              </a:rPr>
            </a:br>
            <a:r>
              <a:rPr lang="en-US" sz="2000" dirty="0" smtClean="0">
                <a:solidFill>
                  <a:srgbClr val="000000"/>
                </a:solidFill>
                <a:latin typeface="Consolas" pitchFamily="49" charset="0"/>
                <a:cs typeface="Consolas" pitchFamily="49" charset="0"/>
              </a:rPr>
              <a:t>  }</a:t>
            </a:r>
            <a:br>
              <a:rPr lang="en-US" sz="2000" dirty="0" smtClean="0">
                <a:solidFill>
                  <a:srgbClr val="000000"/>
                </a:solidFill>
                <a:latin typeface="Consolas" pitchFamily="49" charset="0"/>
                <a:cs typeface="Consolas" pitchFamily="49" charset="0"/>
              </a:rPr>
            </a:br>
            <a:r>
              <a:rPr lang="en-US" sz="2000" dirty="0" smtClean="0">
                <a:solidFill>
                  <a:srgbClr val="000000"/>
                </a:solidFill>
                <a:latin typeface="Consolas" pitchFamily="49" charset="0"/>
                <a:cs typeface="Consolas" pitchFamily="49" charset="0"/>
              </a:rPr>
              <a:t>  </a:t>
            </a:r>
            <a:r>
              <a:rPr lang="en-US" sz="2000" dirty="0" smtClean="0">
                <a:solidFill>
                  <a:srgbClr val="0000CD"/>
                </a:solidFill>
                <a:latin typeface="Consolas" pitchFamily="49" charset="0"/>
                <a:cs typeface="Consolas" pitchFamily="49" charset="0"/>
              </a:rPr>
              <a:t>echo</a:t>
            </a:r>
            <a:r>
              <a:rPr lang="en-US" sz="2000" dirty="0" smtClean="0">
                <a:solidFill>
                  <a:srgbClr val="000000"/>
                </a:solidFill>
                <a:latin typeface="Consolas" pitchFamily="49" charset="0"/>
                <a:cs typeface="Consolas" pitchFamily="49" charset="0"/>
              </a:rPr>
              <a:t> </a:t>
            </a:r>
            <a:r>
              <a:rPr lang="en-US" sz="2000" dirty="0" smtClean="0">
                <a:solidFill>
                  <a:srgbClr val="A52A2A"/>
                </a:solidFill>
                <a:latin typeface="Consolas" pitchFamily="49" charset="0"/>
                <a:cs typeface="Consolas" pitchFamily="49" charset="0"/>
              </a:rPr>
              <a:t>"&lt;/</a:t>
            </a:r>
            <a:r>
              <a:rPr lang="en-US" sz="2000" dirty="0" err="1" smtClean="0">
                <a:solidFill>
                  <a:srgbClr val="A52A2A"/>
                </a:solidFill>
                <a:latin typeface="Consolas" pitchFamily="49" charset="0"/>
                <a:cs typeface="Consolas" pitchFamily="49" charset="0"/>
              </a:rPr>
              <a:t>ul</a:t>
            </a:r>
            <a:r>
              <a:rPr lang="en-US" sz="2000" dirty="0" smtClean="0">
                <a:solidFill>
                  <a:srgbClr val="A52A2A"/>
                </a:solidFill>
                <a:latin typeface="Consolas" pitchFamily="49" charset="0"/>
                <a:cs typeface="Consolas" pitchFamily="49" charset="0"/>
              </a:rPr>
              <a:t>&gt;"</a:t>
            </a:r>
            <a:r>
              <a:rPr lang="en-US" sz="2000" dirty="0" smtClean="0">
                <a:solidFill>
                  <a:srgbClr val="000000"/>
                </a:solidFill>
                <a:latin typeface="Consolas" pitchFamily="49" charset="0"/>
                <a:cs typeface="Consolas" pitchFamily="49" charset="0"/>
              </a:rPr>
              <a:t>;</a:t>
            </a:r>
            <a:br>
              <a:rPr lang="en-US" sz="2000" dirty="0" smtClean="0">
                <a:solidFill>
                  <a:srgbClr val="000000"/>
                </a:solidFill>
                <a:latin typeface="Consolas" pitchFamily="49" charset="0"/>
                <a:cs typeface="Consolas" pitchFamily="49" charset="0"/>
              </a:rPr>
            </a:br>
            <a:r>
              <a:rPr lang="en-US" sz="2000" dirty="0" smtClean="0">
                <a:solidFill>
                  <a:srgbClr val="000000"/>
                </a:solidFill>
                <a:latin typeface="Consolas" pitchFamily="49" charset="0"/>
                <a:cs typeface="Consolas" pitchFamily="49" charset="0"/>
              </a:rPr>
              <a:t>}</a:t>
            </a:r>
            <a:br>
              <a:rPr lang="en-US" sz="2000" dirty="0" smtClean="0">
                <a:solidFill>
                  <a:srgbClr val="000000"/>
                </a:solidFill>
                <a:latin typeface="Consolas" pitchFamily="49" charset="0"/>
                <a:cs typeface="Consolas" pitchFamily="49" charset="0"/>
              </a:rPr>
            </a:br>
            <a:r>
              <a:rPr lang="en-US" sz="2000" dirty="0" smtClean="0">
                <a:solidFill>
                  <a:srgbClr val="FF0000"/>
                </a:solidFill>
                <a:latin typeface="Consolas" pitchFamily="49" charset="0"/>
                <a:cs typeface="Consolas" pitchFamily="49" charset="0"/>
              </a:rPr>
              <a:t>?&gt;</a:t>
            </a:r>
            <a:endParaRPr lang="en-US" sz="2000"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Characteristics of </a:t>
            </a:r>
            <a:r>
              <a:rPr lang="en-US" dirty="0" smtClean="0"/>
              <a:t>PHP</a:t>
            </a:r>
            <a:endParaRPr lang="en-US" dirty="0"/>
          </a:p>
        </p:txBody>
      </p:sp>
      <p:sp>
        <p:nvSpPr>
          <p:cNvPr id="3" name="Content Placeholder 2"/>
          <p:cNvSpPr>
            <a:spLocks noGrp="1"/>
          </p:cNvSpPr>
          <p:nvPr>
            <p:ph idx="1"/>
          </p:nvPr>
        </p:nvSpPr>
        <p:spPr/>
        <p:txBody>
          <a:bodyPr>
            <a:normAutofit/>
          </a:bodyPr>
          <a:lstStyle/>
          <a:p>
            <a:pPr lvl="2"/>
            <a:endParaRPr lang="en-US" sz="2800" dirty="0" smtClean="0"/>
          </a:p>
          <a:p>
            <a:pPr lvl="2"/>
            <a:r>
              <a:rPr lang="en-US" sz="2800" dirty="0" smtClean="0"/>
              <a:t>Simplicity</a:t>
            </a:r>
            <a:endParaRPr lang="en-US" sz="2800" dirty="0"/>
          </a:p>
          <a:p>
            <a:pPr lvl="2"/>
            <a:r>
              <a:rPr lang="en-US" sz="2800" dirty="0"/>
              <a:t>Efficiency</a:t>
            </a:r>
          </a:p>
          <a:p>
            <a:pPr lvl="2"/>
            <a:r>
              <a:rPr lang="en-US" sz="2800" dirty="0"/>
              <a:t>Security</a:t>
            </a:r>
          </a:p>
          <a:p>
            <a:pPr lvl="2"/>
            <a:r>
              <a:rPr lang="en-US" sz="2800" dirty="0"/>
              <a:t>Flexibility</a:t>
            </a:r>
          </a:p>
          <a:p>
            <a:pPr lvl="2"/>
            <a:r>
              <a:rPr lang="en-US" sz="2800" dirty="0"/>
              <a:t>Familiarity</a:t>
            </a:r>
          </a:p>
          <a:p>
            <a:endParaRPr lang="en-US"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Sorting Arrays</a:t>
            </a:r>
            <a:endParaRPr lang="en-US" dirty="0"/>
          </a:p>
        </p:txBody>
      </p:sp>
      <p:sp>
        <p:nvSpPr>
          <p:cNvPr id="3" name="Content Placeholder 2"/>
          <p:cNvSpPr>
            <a:spLocks noGrp="1"/>
          </p:cNvSpPr>
          <p:nvPr>
            <p:ph idx="1"/>
          </p:nvPr>
        </p:nvSpPr>
        <p:spPr>
          <a:xfrm>
            <a:off x="457200" y="1447800"/>
            <a:ext cx="8229600" cy="5181600"/>
          </a:xfrm>
        </p:spPr>
        <p:txBody>
          <a:bodyPr>
            <a:normAutofit/>
          </a:bodyPr>
          <a:lstStyle/>
          <a:p>
            <a:pPr>
              <a:buNone/>
            </a:pPr>
            <a:r>
              <a:rPr lang="en-US" dirty="0" smtClean="0"/>
              <a:t>	In this chapter, we will go through the following PHP array sort functions:</a:t>
            </a:r>
          </a:p>
          <a:p>
            <a:pPr lvl="2"/>
            <a:r>
              <a:rPr lang="en-US" dirty="0" smtClean="0"/>
              <a:t>sort() - sort arrays in ascending order</a:t>
            </a:r>
          </a:p>
          <a:p>
            <a:pPr lvl="2"/>
            <a:r>
              <a:rPr lang="en-US" dirty="0" err="1" smtClean="0"/>
              <a:t>rsort</a:t>
            </a:r>
            <a:r>
              <a:rPr lang="en-US" dirty="0" smtClean="0"/>
              <a:t>() - sort arrays in descending order</a:t>
            </a:r>
          </a:p>
          <a:p>
            <a:pPr lvl="2"/>
            <a:r>
              <a:rPr lang="en-US" dirty="0" err="1" smtClean="0"/>
              <a:t>asort</a:t>
            </a:r>
            <a:r>
              <a:rPr lang="en-US" dirty="0" smtClean="0"/>
              <a:t>() - sort associative arrays in ascending order, according to the value</a:t>
            </a:r>
          </a:p>
          <a:p>
            <a:pPr lvl="2"/>
            <a:r>
              <a:rPr lang="en-US" dirty="0" err="1" smtClean="0"/>
              <a:t>ksort</a:t>
            </a:r>
            <a:r>
              <a:rPr lang="en-US" dirty="0" smtClean="0"/>
              <a:t>() - sort associative arrays in ascending order, according to the key</a:t>
            </a:r>
          </a:p>
          <a:p>
            <a:pPr lvl="2"/>
            <a:r>
              <a:rPr lang="en-US" dirty="0" err="1" smtClean="0"/>
              <a:t>arsort</a:t>
            </a:r>
            <a:r>
              <a:rPr lang="en-US" dirty="0" smtClean="0"/>
              <a:t>() - sort associative arrays in descending order, according to the value</a:t>
            </a:r>
          </a:p>
          <a:p>
            <a:pPr lvl="2"/>
            <a:r>
              <a:rPr lang="en-US" dirty="0" err="1" smtClean="0"/>
              <a:t>krsort</a:t>
            </a:r>
            <a:r>
              <a:rPr lang="en-US" dirty="0" smtClean="0"/>
              <a:t>() - sort associative arrays in descending order, according to the key</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554545"/>
          </a:xfrm>
          <a:prstGeom prst="rect">
            <a:avLst/>
          </a:prstGeom>
        </p:spPr>
        <p:txBody>
          <a:bodyPr wrap="square">
            <a:spAutoFit/>
          </a:bodyPr>
          <a:lstStyle/>
          <a:p>
            <a:r>
              <a:rPr lang="en-US" sz="2000" b="1" dirty="0" smtClean="0"/>
              <a:t>Sort Array in Ascending Order - sort()</a:t>
            </a:r>
          </a:p>
          <a:p>
            <a:r>
              <a:rPr lang="en-US" sz="2000" dirty="0" smtClean="0"/>
              <a:t>The following example sorts the elements of the $cars array in ascending alphabetical order:</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$cars = array("Volvo", "BMW", "Toyota");</a:t>
            </a:r>
            <a:br>
              <a:rPr lang="en-US" sz="2000" dirty="0" smtClean="0"/>
            </a:br>
            <a:r>
              <a:rPr lang="en-US" sz="2000" dirty="0" smtClean="0"/>
              <a:t>sort($cars);</a:t>
            </a:r>
            <a:br>
              <a:rPr lang="en-US" sz="2000" dirty="0" smtClean="0"/>
            </a:br>
            <a:r>
              <a:rPr lang="en-US" sz="2000" dirty="0" smtClean="0"/>
              <a:t>?&gt;</a:t>
            </a:r>
            <a:endParaRPr lang="en-US" sz="2000" dirty="0"/>
          </a:p>
        </p:txBody>
      </p:sp>
      <p:sp>
        <p:nvSpPr>
          <p:cNvPr id="3" name="Rectangle 2"/>
          <p:cNvSpPr/>
          <p:nvPr/>
        </p:nvSpPr>
        <p:spPr>
          <a:xfrm>
            <a:off x="304800" y="2895600"/>
            <a:ext cx="8458200" cy="2246769"/>
          </a:xfrm>
          <a:prstGeom prst="rect">
            <a:avLst/>
          </a:prstGeom>
        </p:spPr>
        <p:txBody>
          <a:bodyPr wrap="square">
            <a:spAutoFit/>
          </a:bodyPr>
          <a:lstStyle/>
          <a:p>
            <a:r>
              <a:rPr lang="en-US" sz="2000" dirty="0" smtClean="0"/>
              <a:t>The following example sorts the elements of the $numbers array in ascending numerical order:</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$numbers = array(4, 6, 2, 22, 11);</a:t>
            </a:r>
            <a:br>
              <a:rPr lang="en-US" sz="2000" dirty="0" smtClean="0"/>
            </a:br>
            <a:r>
              <a:rPr lang="en-US" sz="2000" dirty="0" smtClean="0"/>
              <a:t>sort($numbers);</a:t>
            </a:r>
            <a:br>
              <a:rPr lang="en-US" sz="2000" dirty="0" smtClean="0"/>
            </a:br>
            <a:r>
              <a:rPr lang="en-US" sz="2000" dirty="0" smtClean="0"/>
              <a:t>?&gt;</a:t>
            </a:r>
            <a:endParaRPr lang="en-US" sz="2000" dirty="0"/>
          </a:p>
        </p:txBody>
      </p:sp>
      <p:sp>
        <p:nvSpPr>
          <p:cNvPr id="4" name="Rectangle 3"/>
          <p:cNvSpPr/>
          <p:nvPr/>
        </p:nvSpPr>
        <p:spPr>
          <a:xfrm>
            <a:off x="6019800" y="1524000"/>
            <a:ext cx="16764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BMW</a:t>
            </a:r>
            <a:br>
              <a:rPr lang="en-US" dirty="0" smtClean="0"/>
            </a:br>
            <a:r>
              <a:rPr lang="en-US" dirty="0" smtClean="0"/>
              <a:t>Toyota</a:t>
            </a:r>
            <a:br>
              <a:rPr lang="en-US" dirty="0" smtClean="0"/>
            </a:br>
            <a:r>
              <a:rPr lang="en-US" dirty="0" smtClean="0"/>
              <a:t>Volvo</a:t>
            </a:r>
            <a:endParaRPr lang="en-US" dirty="0"/>
          </a:p>
        </p:txBody>
      </p:sp>
      <p:sp>
        <p:nvSpPr>
          <p:cNvPr id="5" name="Rectangle 4"/>
          <p:cNvSpPr/>
          <p:nvPr/>
        </p:nvSpPr>
        <p:spPr>
          <a:xfrm>
            <a:off x="6400800" y="4419600"/>
            <a:ext cx="12954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2</a:t>
            </a:r>
            <a:br>
              <a:rPr lang="en-US" dirty="0" smtClean="0"/>
            </a:br>
            <a:r>
              <a:rPr lang="en-US" dirty="0" smtClean="0"/>
              <a:t>4</a:t>
            </a:r>
            <a:br>
              <a:rPr lang="en-US" dirty="0" smtClean="0"/>
            </a:br>
            <a:r>
              <a:rPr lang="en-US" dirty="0" smtClean="0"/>
              <a:t>6</a:t>
            </a:r>
            <a:br>
              <a:rPr lang="en-US" dirty="0" smtClean="0"/>
            </a:br>
            <a:r>
              <a:rPr lang="en-US" dirty="0" smtClean="0"/>
              <a:t>11</a:t>
            </a:r>
            <a:br>
              <a:rPr lang="en-US" dirty="0" smtClean="0"/>
            </a:br>
            <a:r>
              <a:rPr lang="en-US" dirty="0" smtClean="0"/>
              <a:t>22</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534400" cy="2554545"/>
          </a:xfrm>
          <a:prstGeom prst="rect">
            <a:avLst/>
          </a:prstGeom>
        </p:spPr>
        <p:txBody>
          <a:bodyPr wrap="square">
            <a:spAutoFit/>
          </a:bodyPr>
          <a:lstStyle/>
          <a:p>
            <a:r>
              <a:rPr lang="en-US" sz="2000" b="1" dirty="0" smtClean="0"/>
              <a:t>Sort Array in Descending Order - </a:t>
            </a:r>
            <a:r>
              <a:rPr lang="en-US" sz="2000" b="1" dirty="0" err="1" smtClean="0"/>
              <a:t>rsort</a:t>
            </a:r>
            <a:r>
              <a:rPr lang="en-US" sz="2000" b="1" dirty="0" smtClean="0"/>
              <a:t>()</a:t>
            </a:r>
          </a:p>
          <a:p>
            <a:r>
              <a:rPr lang="en-US" sz="2000" dirty="0" smtClean="0"/>
              <a:t>The following example sorts the elements of the $cars array in descending alphabetical order:</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$cars = array("Volvo", "BMW", "Toyota");</a:t>
            </a:r>
            <a:br>
              <a:rPr lang="en-US" sz="2000" dirty="0" smtClean="0"/>
            </a:br>
            <a:r>
              <a:rPr lang="en-US" sz="2000" dirty="0" err="1" smtClean="0"/>
              <a:t>rsort</a:t>
            </a:r>
            <a:r>
              <a:rPr lang="en-US" sz="2000" dirty="0" smtClean="0"/>
              <a:t>($cars);</a:t>
            </a:r>
            <a:br>
              <a:rPr lang="en-US" sz="2000" dirty="0" smtClean="0"/>
            </a:br>
            <a:r>
              <a:rPr lang="en-US" sz="2000" dirty="0" smtClean="0"/>
              <a:t>?&gt;</a:t>
            </a:r>
            <a:endParaRPr lang="en-US" sz="2000" dirty="0"/>
          </a:p>
        </p:txBody>
      </p:sp>
      <p:sp>
        <p:nvSpPr>
          <p:cNvPr id="3" name="Rectangle 2"/>
          <p:cNvSpPr/>
          <p:nvPr/>
        </p:nvSpPr>
        <p:spPr>
          <a:xfrm>
            <a:off x="304800" y="3429000"/>
            <a:ext cx="8534400" cy="2554545"/>
          </a:xfrm>
          <a:prstGeom prst="rect">
            <a:avLst/>
          </a:prstGeom>
        </p:spPr>
        <p:txBody>
          <a:bodyPr wrap="square">
            <a:spAutoFit/>
          </a:bodyPr>
          <a:lstStyle/>
          <a:p>
            <a:r>
              <a:rPr lang="en-US" sz="2000" b="1" dirty="0" smtClean="0"/>
              <a:t>Sort Array (Ascending Order), According to Value - </a:t>
            </a:r>
            <a:r>
              <a:rPr lang="en-US" sz="2000" b="1" dirty="0" err="1" smtClean="0"/>
              <a:t>asort</a:t>
            </a:r>
            <a:r>
              <a:rPr lang="en-US" sz="2000" b="1" dirty="0" smtClean="0"/>
              <a:t>()</a:t>
            </a:r>
          </a:p>
          <a:p>
            <a:r>
              <a:rPr lang="en-US" sz="2000" dirty="0" smtClean="0"/>
              <a:t>The following example sorts an associative array in ascending order, according to the value:</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$age = array("Peter"=&gt;"35", "Ben"=&gt;"37", "Joe"=&gt;"43");</a:t>
            </a:r>
            <a:br>
              <a:rPr lang="en-US" sz="2000" dirty="0" smtClean="0"/>
            </a:br>
            <a:r>
              <a:rPr lang="en-US" sz="2000" dirty="0" err="1" smtClean="0"/>
              <a:t>asort</a:t>
            </a:r>
            <a:r>
              <a:rPr lang="en-US" sz="2000" dirty="0" smtClean="0"/>
              <a:t>($age);</a:t>
            </a:r>
            <a:br>
              <a:rPr lang="en-US" sz="2000" dirty="0" smtClean="0"/>
            </a:br>
            <a:r>
              <a:rPr lang="en-US" sz="2000" dirty="0" smtClean="0"/>
              <a:t>?&gt;</a:t>
            </a:r>
            <a:endParaRPr lang="en-US" sz="2000" dirty="0"/>
          </a:p>
        </p:txBody>
      </p:sp>
      <p:sp>
        <p:nvSpPr>
          <p:cNvPr id="4" name="Rectangle 3"/>
          <p:cNvSpPr/>
          <p:nvPr/>
        </p:nvSpPr>
        <p:spPr>
          <a:xfrm>
            <a:off x="3200400" y="5638800"/>
            <a:ext cx="4572000" cy="10156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sz="2000" dirty="0" smtClean="0"/>
              <a:t>Key=Peter, Value=35</a:t>
            </a:r>
            <a:br>
              <a:rPr lang="en-US" sz="2000" dirty="0" smtClean="0"/>
            </a:br>
            <a:r>
              <a:rPr lang="en-US" sz="2000" dirty="0" smtClean="0"/>
              <a:t>Key=Ben, Value=37</a:t>
            </a:r>
            <a:br>
              <a:rPr lang="en-US" sz="2000" dirty="0" smtClean="0"/>
            </a:br>
            <a:r>
              <a:rPr lang="en-US" sz="2000" dirty="0" smtClean="0"/>
              <a:t>Key=Joe, Value=43</a:t>
            </a:r>
            <a:endParaRPr lang="en-US" sz="2000" dirty="0"/>
          </a:p>
        </p:txBody>
      </p:sp>
      <p:sp>
        <p:nvSpPr>
          <p:cNvPr id="5" name="Rectangle 4"/>
          <p:cNvSpPr/>
          <p:nvPr/>
        </p:nvSpPr>
        <p:spPr>
          <a:xfrm>
            <a:off x="6019800" y="2133600"/>
            <a:ext cx="16002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Volvo</a:t>
            </a:r>
            <a:br>
              <a:rPr lang="en-US" dirty="0" smtClean="0"/>
            </a:br>
            <a:r>
              <a:rPr lang="en-US" dirty="0" smtClean="0"/>
              <a:t>Toyota</a:t>
            </a:r>
            <a:br>
              <a:rPr lang="en-US" dirty="0" smtClean="0"/>
            </a:br>
            <a:r>
              <a:rPr lang="en-US" dirty="0" smtClean="0"/>
              <a:t>BMW</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2554545"/>
          </a:xfrm>
          <a:prstGeom prst="rect">
            <a:avLst/>
          </a:prstGeom>
        </p:spPr>
        <p:txBody>
          <a:bodyPr wrap="square">
            <a:spAutoFit/>
          </a:bodyPr>
          <a:lstStyle/>
          <a:p>
            <a:r>
              <a:rPr lang="en-US" sz="2000" b="1" dirty="0" smtClean="0"/>
              <a:t>Sort Array (Ascending Order), According to Key - </a:t>
            </a:r>
            <a:r>
              <a:rPr lang="en-US" sz="2000" b="1" dirty="0" err="1" smtClean="0"/>
              <a:t>ksort</a:t>
            </a:r>
            <a:r>
              <a:rPr lang="en-US" sz="2000" b="1" dirty="0" smtClean="0"/>
              <a:t>()</a:t>
            </a:r>
          </a:p>
          <a:p>
            <a:r>
              <a:rPr lang="en-US" sz="2000" dirty="0" smtClean="0"/>
              <a:t>The following example sorts an associative array in ascending order, according to the key:</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$age = array("Peter"=&gt;"35", "Ben"=&gt;"37", "Joe"=&gt;"43");</a:t>
            </a:r>
            <a:br>
              <a:rPr lang="en-US" sz="2000" dirty="0" smtClean="0"/>
            </a:br>
            <a:r>
              <a:rPr lang="en-US" sz="2000" dirty="0" err="1" smtClean="0"/>
              <a:t>ksort</a:t>
            </a:r>
            <a:r>
              <a:rPr lang="en-US" sz="2000" dirty="0" smtClean="0"/>
              <a:t>($age);</a:t>
            </a:r>
            <a:br>
              <a:rPr lang="en-US" sz="2000" dirty="0" smtClean="0"/>
            </a:br>
            <a:r>
              <a:rPr lang="en-US" sz="2000" dirty="0" smtClean="0"/>
              <a:t>?&gt;</a:t>
            </a:r>
            <a:endParaRPr lang="en-US" sz="2000" dirty="0"/>
          </a:p>
        </p:txBody>
      </p:sp>
      <p:sp>
        <p:nvSpPr>
          <p:cNvPr id="3" name="Rectangle 2"/>
          <p:cNvSpPr/>
          <p:nvPr/>
        </p:nvSpPr>
        <p:spPr>
          <a:xfrm>
            <a:off x="6324600" y="2209800"/>
            <a:ext cx="22860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Key=Ben, Value=37</a:t>
            </a:r>
            <a:br>
              <a:rPr lang="en-US" dirty="0" smtClean="0"/>
            </a:br>
            <a:r>
              <a:rPr lang="en-US" dirty="0" smtClean="0"/>
              <a:t>Key=Joe, Value=43</a:t>
            </a:r>
            <a:br>
              <a:rPr lang="en-US" dirty="0" smtClean="0"/>
            </a:br>
            <a:r>
              <a:rPr lang="en-US" dirty="0" smtClean="0"/>
              <a:t>Key=Peter, Value=35</a:t>
            </a:r>
            <a:endParaRPr lang="en-US" dirty="0"/>
          </a:p>
        </p:txBody>
      </p:sp>
      <p:sp>
        <p:nvSpPr>
          <p:cNvPr id="4" name="Rectangle 3"/>
          <p:cNvSpPr/>
          <p:nvPr/>
        </p:nvSpPr>
        <p:spPr>
          <a:xfrm>
            <a:off x="304800" y="3200400"/>
            <a:ext cx="8534400" cy="2554545"/>
          </a:xfrm>
          <a:prstGeom prst="rect">
            <a:avLst/>
          </a:prstGeom>
        </p:spPr>
        <p:txBody>
          <a:bodyPr wrap="square">
            <a:spAutoFit/>
          </a:bodyPr>
          <a:lstStyle/>
          <a:p>
            <a:r>
              <a:rPr lang="en-US" sz="2000" b="1" dirty="0" smtClean="0"/>
              <a:t>Sort Array (Descending Order), According to Value - </a:t>
            </a:r>
            <a:r>
              <a:rPr lang="en-US" sz="2000" b="1" dirty="0" err="1" smtClean="0"/>
              <a:t>arsort</a:t>
            </a:r>
            <a:r>
              <a:rPr lang="en-US" sz="2000" b="1" dirty="0" smtClean="0"/>
              <a:t>()</a:t>
            </a:r>
          </a:p>
          <a:p>
            <a:r>
              <a:rPr lang="en-US" sz="2000" dirty="0" smtClean="0"/>
              <a:t>The following example sorts an associative array in descending order, according to the value:</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$age = array("Peter"=&gt;"35", "Ben"=&gt;"37", "Joe"=&gt;"43");</a:t>
            </a:r>
            <a:br>
              <a:rPr lang="en-US" sz="2000" dirty="0" smtClean="0"/>
            </a:br>
            <a:r>
              <a:rPr lang="en-US" sz="2000" dirty="0" err="1" smtClean="0"/>
              <a:t>arsort</a:t>
            </a:r>
            <a:r>
              <a:rPr lang="en-US" sz="2000" dirty="0" smtClean="0"/>
              <a:t>($age);</a:t>
            </a:r>
            <a:br>
              <a:rPr lang="en-US" sz="2000" dirty="0" smtClean="0"/>
            </a:br>
            <a:r>
              <a:rPr lang="en-US" sz="2000" dirty="0" smtClean="0"/>
              <a:t>?&gt;</a:t>
            </a:r>
            <a:endParaRPr lang="en-US" sz="2000" dirty="0"/>
          </a:p>
        </p:txBody>
      </p:sp>
      <p:sp>
        <p:nvSpPr>
          <p:cNvPr id="5" name="Rectangle 4"/>
          <p:cNvSpPr/>
          <p:nvPr/>
        </p:nvSpPr>
        <p:spPr>
          <a:xfrm>
            <a:off x="3962400" y="5715000"/>
            <a:ext cx="25908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Key=Joe, Value=43</a:t>
            </a:r>
            <a:br>
              <a:rPr lang="en-US" dirty="0" smtClean="0"/>
            </a:br>
            <a:r>
              <a:rPr lang="en-US" dirty="0" smtClean="0"/>
              <a:t>Key=Ben, Value=37</a:t>
            </a:r>
            <a:br>
              <a:rPr lang="en-US" dirty="0" smtClean="0"/>
            </a:br>
            <a:r>
              <a:rPr lang="en-US" dirty="0" smtClean="0"/>
              <a:t>Key=Peter, Value=35</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2554545"/>
          </a:xfrm>
          <a:prstGeom prst="rect">
            <a:avLst/>
          </a:prstGeom>
        </p:spPr>
        <p:txBody>
          <a:bodyPr wrap="square">
            <a:spAutoFit/>
          </a:bodyPr>
          <a:lstStyle/>
          <a:p>
            <a:r>
              <a:rPr lang="en-US" sz="2000" b="1" dirty="0" smtClean="0"/>
              <a:t>Sort Array (Descending Order), According to Key - </a:t>
            </a:r>
            <a:r>
              <a:rPr lang="en-US" sz="2000" b="1" dirty="0" err="1" smtClean="0"/>
              <a:t>krsort</a:t>
            </a:r>
            <a:r>
              <a:rPr lang="en-US" sz="2000" b="1" dirty="0" smtClean="0"/>
              <a:t>()</a:t>
            </a:r>
          </a:p>
          <a:p>
            <a:r>
              <a:rPr lang="en-US" sz="2000" dirty="0" smtClean="0"/>
              <a:t>The following example sorts an associative array in descending order, according to the key:</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$age = array("Peter"=&gt;"35", "Ben"=&gt;"37", "Joe"=&gt;"43");</a:t>
            </a:r>
            <a:br>
              <a:rPr lang="en-US" sz="2000" dirty="0" smtClean="0"/>
            </a:br>
            <a:r>
              <a:rPr lang="en-US" sz="2000" dirty="0" err="1" smtClean="0"/>
              <a:t>krsort</a:t>
            </a:r>
            <a:r>
              <a:rPr lang="en-US" sz="2000" dirty="0" smtClean="0"/>
              <a:t>($age);</a:t>
            </a:r>
            <a:br>
              <a:rPr lang="en-US" sz="2000" dirty="0" smtClean="0"/>
            </a:br>
            <a:r>
              <a:rPr lang="en-US" sz="2000" dirty="0" smtClean="0"/>
              <a:t>?&gt;</a:t>
            </a:r>
            <a:endParaRPr lang="en-US" sz="2000" dirty="0"/>
          </a:p>
        </p:txBody>
      </p:sp>
      <p:sp>
        <p:nvSpPr>
          <p:cNvPr id="3" name="Rectangle 2"/>
          <p:cNvSpPr/>
          <p:nvPr/>
        </p:nvSpPr>
        <p:spPr>
          <a:xfrm>
            <a:off x="5486400" y="2362200"/>
            <a:ext cx="30480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Key=Peter, Value=35</a:t>
            </a:r>
            <a:br>
              <a:rPr lang="en-US" dirty="0" smtClean="0"/>
            </a:br>
            <a:r>
              <a:rPr lang="en-US" dirty="0" smtClean="0"/>
              <a:t>Key=Joe, Value=43</a:t>
            </a:r>
            <a:br>
              <a:rPr lang="en-US" dirty="0" smtClean="0"/>
            </a:br>
            <a:r>
              <a:rPr lang="en-US" dirty="0" smtClean="0"/>
              <a:t>Key=Ben, Value=37</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Regular Expressions</a:t>
            </a:r>
            <a:endParaRPr lang="en-US" dirty="0"/>
          </a:p>
        </p:txBody>
      </p:sp>
      <p:sp>
        <p:nvSpPr>
          <p:cNvPr id="3" name="Content Placeholder 2"/>
          <p:cNvSpPr>
            <a:spLocks noGrp="1"/>
          </p:cNvSpPr>
          <p:nvPr>
            <p:ph idx="1"/>
          </p:nvPr>
        </p:nvSpPr>
        <p:spPr>
          <a:xfrm>
            <a:off x="457200" y="1447800"/>
            <a:ext cx="8229600" cy="5029200"/>
          </a:xfrm>
        </p:spPr>
        <p:txBody>
          <a:bodyPr>
            <a:noAutofit/>
          </a:bodyPr>
          <a:lstStyle/>
          <a:p>
            <a:pPr algn="just">
              <a:lnSpc>
                <a:spcPct val="120000"/>
              </a:lnSpc>
            </a:pPr>
            <a:r>
              <a:rPr lang="en-US" sz="1600" dirty="0" smtClean="0">
                <a:latin typeface="Times New Roman" pitchFamily="18" charset="0"/>
                <a:cs typeface="Times New Roman" pitchFamily="18" charset="0"/>
              </a:rPr>
              <a:t>A regular expression is a sequence of characters that forms a search pattern. When you search for data in a text, you can use this search pattern to describe what you are searching for.</a:t>
            </a:r>
          </a:p>
          <a:p>
            <a:pPr algn="just">
              <a:lnSpc>
                <a:spcPct val="120000"/>
              </a:lnSpc>
            </a:pPr>
            <a:r>
              <a:rPr lang="en-US" sz="1600" dirty="0" smtClean="0">
                <a:latin typeface="Times New Roman" pitchFamily="18" charset="0"/>
                <a:cs typeface="Times New Roman" pitchFamily="18" charset="0"/>
              </a:rPr>
              <a:t>A regular expression can be a single character, or a more complicated pattern.</a:t>
            </a:r>
          </a:p>
          <a:p>
            <a:pPr algn="just">
              <a:lnSpc>
                <a:spcPct val="120000"/>
              </a:lnSpc>
            </a:pPr>
            <a:r>
              <a:rPr lang="en-US" sz="1600" dirty="0" smtClean="0">
                <a:latin typeface="Times New Roman" pitchFamily="18" charset="0"/>
                <a:cs typeface="Times New Roman" pitchFamily="18" charset="0"/>
              </a:rPr>
              <a:t>Regular expressions can be used to perform all types of text search and text replace operations.</a:t>
            </a:r>
          </a:p>
          <a:p>
            <a:pPr algn="just">
              <a:lnSpc>
                <a:spcPct val="120000"/>
              </a:lnSpc>
            </a:pPr>
            <a:endParaRPr lang="en-US" sz="1600" dirty="0" smtClean="0">
              <a:latin typeface="Times New Roman" pitchFamily="18" charset="0"/>
              <a:cs typeface="Times New Roman" pitchFamily="18" charset="0"/>
            </a:endParaRPr>
          </a:p>
          <a:p>
            <a:pPr algn="just">
              <a:lnSpc>
                <a:spcPct val="120000"/>
              </a:lnSpc>
              <a:buNone/>
            </a:pPr>
            <a:r>
              <a:rPr lang="en-US" sz="1600" b="1" dirty="0" smtClean="0">
                <a:latin typeface="Times New Roman" pitchFamily="18" charset="0"/>
                <a:cs typeface="Times New Roman" pitchFamily="18" charset="0"/>
              </a:rPr>
              <a:t>Syntax</a:t>
            </a:r>
          </a:p>
          <a:p>
            <a:pPr algn="just">
              <a:lnSpc>
                <a:spcPct val="120000"/>
              </a:lnSpc>
            </a:pPr>
            <a:r>
              <a:rPr lang="en-US" sz="1600" dirty="0" smtClean="0">
                <a:latin typeface="Times New Roman" pitchFamily="18" charset="0"/>
                <a:cs typeface="Times New Roman" pitchFamily="18" charset="0"/>
              </a:rPr>
              <a:t>In PHP, regular expressions are strings composed of delimiters, a pattern and optional modifiers.</a:t>
            </a:r>
          </a:p>
          <a:p>
            <a:pPr algn="just">
              <a:lnSpc>
                <a:spcPct val="120000"/>
              </a:lnSpc>
              <a:buNone/>
            </a:pP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$exp = "/w3schools/</a:t>
            </a:r>
            <a:r>
              <a:rPr lang="en-US" sz="1600" b="1" dirty="0" err="1" smtClean="0">
                <a:latin typeface="Times New Roman" pitchFamily="18" charset="0"/>
                <a:cs typeface="Times New Roman" pitchFamily="18" charset="0"/>
              </a:rPr>
              <a:t>i</a:t>
            </a:r>
            <a:r>
              <a:rPr lang="en-US" sz="1600" b="1" dirty="0" smtClean="0">
                <a:latin typeface="Times New Roman" pitchFamily="18" charset="0"/>
                <a:cs typeface="Times New Roman" pitchFamily="18" charset="0"/>
              </a:rPr>
              <a:t>";</a:t>
            </a:r>
          </a:p>
          <a:p>
            <a:pPr algn="just">
              <a:lnSpc>
                <a:spcPct val="120000"/>
              </a:lnSpc>
              <a:buNone/>
            </a:pPr>
            <a:endParaRPr lang="en-US" sz="1600" b="1" dirty="0" smtClean="0">
              <a:latin typeface="Times New Roman" pitchFamily="18" charset="0"/>
              <a:cs typeface="Times New Roman" pitchFamily="18" charset="0"/>
            </a:endParaRPr>
          </a:p>
          <a:p>
            <a:pPr algn="just">
              <a:lnSpc>
                <a:spcPct val="120000"/>
              </a:lnSpc>
            </a:pPr>
            <a:r>
              <a:rPr lang="en-US" sz="1600" dirty="0" smtClean="0">
                <a:latin typeface="Times New Roman" pitchFamily="18" charset="0"/>
                <a:cs typeface="Times New Roman" pitchFamily="18" charset="0"/>
              </a:rPr>
              <a:t>In the example above, / is the </a:t>
            </a:r>
            <a:r>
              <a:rPr lang="en-US" sz="1600" b="1" dirty="0" smtClean="0">
                <a:latin typeface="Times New Roman" pitchFamily="18" charset="0"/>
                <a:cs typeface="Times New Roman" pitchFamily="18" charset="0"/>
              </a:rPr>
              <a:t>delimiter</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w3schools</a:t>
            </a:r>
            <a:r>
              <a:rPr lang="en-US" sz="1600" dirty="0" smtClean="0">
                <a:latin typeface="Times New Roman" pitchFamily="18" charset="0"/>
                <a:cs typeface="Times New Roman" pitchFamily="18" charset="0"/>
              </a:rPr>
              <a:t> is the </a:t>
            </a:r>
            <a:r>
              <a:rPr lang="en-US" sz="1600" b="1" dirty="0" smtClean="0">
                <a:latin typeface="Times New Roman" pitchFamily="18" charset="0"/>
                <a:cs typeface="Times New Roman" pitchFamily="18" charset="0"/>
              </a:rPr>
              <a:t>pattern </a:t>
            </a:r>
            <a:r>
              <a:rPr lang="en-US" sz="1600" dirty="0" smtClean="0">
                <a:latin typeface="Times New Roman" pitchFamily="18" charset="0"/>
                <a:cs typeface="Times New Roman" pitchFamily="18" charset="0"/>
              </a:rPr>
              <a:t>that is being searched for, and </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is a </a:t>
            </a:r>
            <a:r>
              <a:rPr lang="en-US" sz="1600" b="1" dirty="0" smtClean="0">
                <a:latin typeface="Times New Roman" pitchFamily="18" charset="0"/>
                <a:cs typeface="Times New Roman" pitchFamily="18" charset="0"/>
              </a:rPr>
              <a:t>modifier </a:t>
            </a:r>
            <a:r>
              <a:rPr lang="en-US" sz="1600" dirty="0" smtClean="0">
                <a:latin typeface="Times New Roman" pitchFamily="18" charset="0"/>
                <a:cs typeface="Times New Roman" pitchFamily="18" charset="0"/>
              </a:rPr>
              <a:t>that makes the search case-insensitive.</a:t>
            </a:r>
          </a:p>
          <a:p>
            <a:pPr algn="just">
              <a:lnSpc>
                <a:spcPct val="120000"/>
              </a:lnSpc>
            </a:pPr>
            <a:r>
              <a:rPr lang="en-US" sz="1600" dirty="0" smtClean="0">
                <a:latin typeface="Times New Roman" pitchFamily="18" charset="0"/>
                <a:cs typeface="Times New Roman" pitchFamily="18" charset="0"/>
              </a:rPr>
              <a:t>The delimiter can be any character that is not a letter, number, backslash or space. The most common delimiter is the forward slash (/), but when your pattern contains forward slashes it is convenient to choose other delimiters such as # or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81000" y="26674"/>
            <a:ext cx="8763000" cy="1318253"/>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Regular Expression Functions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PHP provides a variety of functions that allow you to use regular expressions. The </a:t>
            </a:r>
            <a:r>
              <a:rPr kumimoji="0" lang="en-US" b="0" i="0" u="none" strike="noStrike" cap="none" normalizeH="0" baseline="0" dirty="0" err="1" smtClean="0">
                <a:ln>
                  <a:noFill/>
                </a:ln>
                <a:solidFill>
                  <a:srgbClr val="DC143C"/>
                </a:solidFill>
                <a:effectLst/>
                <a:latin typeface="Times New Roman" pitchFamily="18" charset="0"/>
                <a:cs typeface="Times New Roman" pitchFamily="18" charset="0"/>
              </a:rPr>
              <a:t>preg_match</a:t>
            </a:r>
            <a:r>
              <a:rPr kumimoji="0" lang="en-US" b="0" i="0" u="none" strike="noStrike" cap="none" normalizeH="0" baseline="0" dirty="0" smtClean="0">
                <a:ln>
                  <a:noFill/>
                </a:ln>
                <a:solidFill>
                  <a:srgbClr val="DC143C"/>
                </a:solidFill>
                <a:effectLst/>
                <a:latin typeface="Times New Roman" pitchFamily="18" charset="0"/>
                <a:cs typeface="Times New Roman" pitchFamily="18" charset="0"/>
              </a:rPr>
              <a:t>()</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b="0" i="0" u="none" strike="noStrike" cap="none" normalizeH="0" baseline="0" dirty="0" err="1" smtClean="0">
                <a:ln>
                  <a:noFill/>
                </a:ln>
                <a:solidFill>
                  <a:srgbClr val="DC143C"/>
                </a:solidFill>
                <a:effectLst/>
                <a:latin typeface="Times New Roman" pitchFamily="18" charset="0"/>
                <a:cs typeface="Times New Roman" pitchFamily="18" charset="0"/>
              </a:rPr>
              <a:t>preg_match_all</a:t>
            </a:r>
            <a:r>
              <a:rPr kumimoji="0" lang="en-US" b="0" i="0" u="none" strike="noStrike" cap="none" normalizeH="0" baseline="0" dirty="0" smtClean="0">
                <a:ln>
                  <a:noFill/>
                </a:ln>
                <a:solidFill>
                  <a:srgbClr val="DC143C"/>
                </a:solidFill>
                <a:effectLst/>
                <a:latin typeface="Times New Roman" pitchFamily="18" charset="0"/>
                <a:cs typeface="Times New Roman" pitchFamily="18" charset="0"/>
              </a:rPr>
              <a:t>()</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and </a:t>
            </a:r>
            <a:r>
              <a:rPr kumimoji="0" lang="en-US" b="0" i="0" u="none" strike="noStrike" cap="none" normalizeH="0" baseline="0" dirty="0" err="1" smtClean="0">
                <a:ln>
                  <a:noFill/>
                </a:ln>
                <a:solidFill>
                  <a:srgbClr val="DC143C"/>
                </a:solidFill>
                <a:effectLst/>
                <a:latin typeface="Times New Roman" pitchFamily="18" charset="0"/>
                <a:cs typeface="Times New Roman" pitchFamily="18" charset="0"/>
              </a:rPr>
              <a:t>preg_replace</a:t>
            </a:r>
            <a:r>
              <a:rPr kumimoji="0" lang="en-US" b="0" i="0" u="none" strike="noStrike" cap="none" normalizeH="0" baseline="0" dirty="0" smtClean="0">
                <a:ln>
                  <a:noFill/>
                </a:ln>
                <a:solidFill>
                  <a:srgbClr val="DC143C"/>
                </a:solidFill>
                <a:effectLst/>
                <a:latin typeface="Times New Roman" pitchFamily="18" charset="0"/>
                <a:cs typeface="Times New Roman" pitchFamily="18" charset="0"/>
              </a:rPr>
              <a:t>()</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functions are some of the most commonly used ones: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0" name="Rectangle 2"/>
          <p:cNvSpPr>
            <a:spLocks noChangeArrowheads="1"/>
          </p:cNvSpPr>
          <p:nvPr/>
        </p:nvSpPr>
        <p:spPr bwMode="auto">
          <a:xfrm>
            <a:off x="533400" y="1317739"/>
            <a:ext cx="8382000" cy="2349305"/>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Using </a:t>
            </a:r>
            <a:r>
              <a:rPr kumimoji="0" lang="en-US" sz="1600" b="1" i="0" u="none" strike="noStrike" cap="none" normalizeH="0" baseline="0" dirty="0" err="1" smtClean="0">
                <a:ln>
                  <a:noFill/>
                </a:ln>
                <a:solidFill>
                  <a:srgbClr val="000000"/>
                </a:solidFill>
                <a:effectLst/>
                <a:latin typeface="Times New Roman" pitchFamily="18" charset="0"/>
                <a:cs typeface="Times New Roman" pitchFamily="18" charset="0"/>
              </a:rPr>
              <a:t>preg_match</a:t>
            </a: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The </a:t>
            </a:r>
            <a:r>
              <a:rPr kumimoji="0" lang="en-US" sz="1600" b="0" i="0" u="none" strike="noStrike" cap="none" normalizeH="0" baseline="0" dirty="0" err="1" smtClean="0">
                <a:ln>
                  <a:noFill/>
                </a:ln>
                <a:solidFill>
                  <a:srgbClr val="DC143C"/>
                </a:solidFill>
                <a:effectLst/>
                <a:latin typeface="Times New Roman" pitchFamily="18" charset="0"/>
                <a:cs typeface="Times New Roman" pitchFamily="18" charset="0"/>
              </a:rPr>
              <a:t>preg_match</a:t>
            </a:r>
            <a:r>
              <a:rPr kumimoji="0" lang="en-US" sz="1600" b="0" i="0" u="none" strike="noStrike" cap="none" normalizeH="0" baseline="0" dirty="0" smtClean="0">
                <a:ln>
                  <a:noFill/>
                </a:ln>
                <a:solidFill>
                  <a:srgbClr val="DC143C"/>
                </a:solidFill>
                <a:effectLst/>
                <a:latin typeface="Times New Roman" pitchFamily="18" charset="0"/>
                <a:cs typeface="Times New Roman" pitchFamily="18" charset="0"/>
              </a:rPr>
              <a:t>()</a:t>
            </a: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function will tell you whether a string contains matches of a pattern.</a:t>
            </a:r>
          </a:p>
          <a:p>
            <a:pPr lvl="0" eaLnBrk="0" fontAlgn="base" hangingPunct="0">
              <a:spcBef>
                <a:spcPct val="0"/>
              </a:spcBef>
              <a:spcAft>
                <a:spcPct val="0"/>
              </a:spcAft>
            </a:pPr>
            <a:r>
              <a:rPr lang="en-US" sz="1600" dirty="0" smtClean="0">
                <a:latin typeface="Times New Roman" pitchFamily="18" charset="0"/>
                <a:cs typeface="Times New Roman" pitchFamily="18" charset="0"/>
              </a:rPr>
              <a:t>&lt;?</a:t>
            </a:r>
            <a:r>
              <a:rPr lang="en-US" sz="1600" dirty="0" err="1" smtClean="0">
                <a:latin typeface="Times New Roman" pitchFamily="18" charset="0"/>
                <a:cs typeface="Times New Roman" pitchFamily="18" charset="0"/>
              </a:rPr>
              <a:t>php</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str</a:t>
            </a:r>
            <a:r>
              <a:rPr lang="en-US" sz="1600" dirty="0" smtClean="0">
                <a:latin typeface="Times New Roman" pitchFamily="18" charset="0"/>
                <a:cs typeface="Times New Roman" pitchFamily="18" charset="0"/>
              </a:rPr>
              <a:t> = "Visit W3Schools";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$pattern = "/w3schools/</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echo </a:t>
            </a:r>
            <a:r>
              <a:rPr lang="en-US" sz="1600" dirty="0" err="1" smtClean="0">
                <a:latin typeface="Times New Roman" pitchFamily="18" charset="0"/>
                <a:cs typeface="Times New Roman" pitchFamily="18" charset="0"/>
              </a:rPr>
              <a:t>preg_match</a:t>
            </a:r>
            <a:r>
              <a:rPr lang="en-US" sz="1600" dirty="0" smtClean="0">
                <a:latin typeface="Times New Roman" pitchFamily="18" charset="0"/>
                <a:cs typeface="Times New Roman" pitchFamily="18" charset="0"/>
              </a:rPr>
              <a:t>($pattern, $</a:t>
            </a:r>
            <a:r>
              <a:rPr lang="en-US" sz="1600" dirty="0" err="1" smtClean="0">
                <a:latin typeface="Times New Roman" pitchFamily="18" charset="0"/>
                <a:cs typeface="Times New Roman" pitchFamily="18" charset="0"/>
              </a:rPr>
              <a:t>str</a:t>
            </a:r>
            <a:r>
              <a:rPr lang="en-US" sz="1600" dirty="0" smtClean="0">
                <a:latin typeface="Times New Roman" pitchFamily="18" charset="0"/>
                <a:cs typeface="Times New Roman" pitchFamily="18" charset="0"/>
              </a:rPr>
              <a:t>); // Outputs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?&gt;</a:t>
            </a:r>
          </a:p>
          <a:p>
            <a:pPr lvl="0" eaLnBrk="0" fontAlgn="base" hangingPunct="0">
              <a:spcBef>
                <a:spcPct val="0"/>
              </a:spcBef>
              <a:spcAft>
                <a:spcPct val="0"/>
              </a:spcAft>
            </a:pPr>
            <a:endParaRPr kumimoji="0" lang="en-US" sz="1100"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609600" y="3200400"/>
            <a:ext cx="8534400" cy="1903029"/>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Using </a:t>
            </a:r>
            <a:r>
              <a:rPr kumimoji="0" lang="en-US" sz="1600" b="1" i="0" u="none" strike="noStrike" cap="none" normalizeH="0" baseline="0" dirty="0" err="1" smtClean="0">
                <a:ln>
                  <a:noFill/>
                </a:ln>
                <a:solidFill>
                  <a:srgbClr val="000000"/>
                </a:solidFill>
                <a:effectLst/>
                <a:latin typeface="Times New Roman" pitchFamily="18" charset="0"/>
                <a:cs typeface="Times New Roman" pitchFamily="18" charset="0"/>
              </a:rPr>
              <a:t>preg_match_all</a:t>
            </a: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The </a:t>
            </a:r>
            <a:r>
              <a:rPr kumimoji="0" lang="en-US" sz="1600" b="0" i="0" u="none" strike="noStrike" cap="none" normalizeH="0" baseline="0" dirty="0" err="1" smtClean="0">
                <a:ln>
                  <a:noFill/>
                </a:ln>
                <a:solidFill>
                  <a:srgbClr val="DC143C"/>
                </a:solidFill>
                <a:effectLst/>
                <a:latin typeface="Times New Roman" pitchFamily="18" charset="0"/>
                <a:cs typeface="Times New Roman" pitchFamily="18" charset="0"/>
              </a:rPr>
              <a:t>preg_match_all</a:t>
            </a:r>
            <a:r>
              <a:rPr kumimoji="0" lang="en-US" sz="1600" b="0" i="0" u="none" strike="noStrike" cap="none" normalizeH="0" baseline="0" dirty="0" smtClean="0">
                <a:ln>
                  <a:noFill/>
                </a:ln>
                <a:solidFill>
                  <a:srgbClr val="DC143C"/>
                </a:solidFill>
                <a:effectLst/>
                <a:latin typeface="Times New Roman" pitchFamily="18" charset="0"/>
                <a:cs typeface="Times New Roman" pitchFamily="18" charset="0"/>
              </a:rPr>
              <a:t>()</a:t>
            </a: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function will tell you how many matches were found for a pattern in a string.</a:t>
            </a:r>
          </a:p>
          <a:p>
            <a:pPr lvl="0" eaLnBrk="0" fontAlgn="base" hangingPunct="0">
              <a:spcBef>
                <a:spcPct val="0"/>
              </a:spcBef>
              <a:spcAft>
                <a:spcPct val="0"/>
              </a:spcAft>
            </a:pPr>
            <a:r>
              <a:rPr lang="en-US" sz="1600" dirty="0" smtClean="0">
                <a:latin typeface="Times New Roman" pitchFamily="18" charset="0"/>
                <a:cs typeface="Times New Roman" pitchFamily="18" charset="0"/>
              </a:rPr>
              <a:t>&lt;?</a:t>
            </a:r>
            <a:r>
              <a:rPr lang="en-US" sz="1600" dirty="0" err="1" smtClean="0">
                <a:latin typeface="Times New Roman" pitchFamily="18" charset="0"/>
                <a:cs typeface="Times New Roman" pitchFamily="18" charset="0"/>
              </a:rPr>
              <a:t>php</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str</a:t>
            </a:r>
            <a:r>
              <a:rPr lang="en-US" sz="1600" dirty="0" smtClean="0">
                <a:latin typeface="Times New Roman" pitchFamily="18" charset="0"/>
                <a:cs typeface="Times New Roman" pitchFamily="18" charset="0"/>
              </a:rPr>
              <a:t> = "The rain in SPAIN falls mainly on the plains.";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$pattern = "/</a:t>
            </a:r>
            <a:r>
              <a:rPr lang="en-US" sz="1600" dirty="0" err="1" smtClean="0">
                <a:latin typeface="Times New Roman" pitchFamily="18" charset="0"/>
                <a:cs typeface="Times New Roman" pitchFamily="18" charset="0"/>
              </a:rPr>
              <a:t>ain</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echo </a:t>
            </a:r>
            <a:r>
              <a:rPr lang="en-US" sz="1600" dirty="0" err="1" smtClean="0">
                <a:latin typeface="Times New Roman" pitchFamily="18" charset="0"/>
                <a:cs typeface="Times New Roman" pitchFamily="18" charset="0"/>
              </a:rPr>
              <a:t>preg_match_all</a:t>
            </a:r>
            <a:r>
              <a:rPr lang="en-US" sz="1600" dirty="0" smtClean="0">
                <a:latin typeface="Times New Roman" pitchFamily="18" charset="0"/>
                <a:cs typeface="Times New Roman" pitchFamily="18" charset="0"/>
              </a:rPr>
              <a:t>($pattern, $</a:t>
            </a:r>
            <a:r>
              <a:rPr lang="en-US" sz="1600" dirty="0" err="1" smtClean="0">
                <a:latin typeface="Times New Roman" pitchFamily="18" charset="0"/>
                <a:cs typeface="Times New Roman" pitchFamily="18" charset="0"/>
              </a:rPr>
              <a:t>str</a:t>
            </a:r>
            <a:r>
              <a:rPr lang="en-US" sz="1600" dirty="0" smtClean="0">
                <a:latin typeface="Times New Roman" pitchFamily="18" charset="0"/>
                <a:cs typeface="Times New Roman" pitchFamily="18" charset="0"/>
              </a:rPr>
              <a:t>); // Outputs 4</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?&gt;</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2" name="Rectangle 4"/>
          <p:cNvSpPr>
            <a:spLocks noChangeArrowheads="1"/>
          </p:cNvSpPr>
          <p:nvPr/>
        </p:nvSpPr>
        <p:spPr bwMode="auto">
          <a:xfrm>
            <a:off x="609600" y="4954971"/>
            <a:ext cx="8534400" cy="1903029"/>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Using </a:t>
            </a:r>
            <a:r>
              <a:rPr kumimoji="0" lang="en-US" sz="1600" b="1" i="0" u="none" strike="noStrike" cap="none" normalizeH="0" baseline="0" dirty="0" err="1" smtClean="0">
                <a:ln>
                  <a:noFill/>
                </a:ln>
                <a:solidFill>
                  <a:srgbClr val="000000"/>
                </a:solidFill>
                <a:effectLst/>
                <a:latin typeface="Times New Roman" pitchFamily="18" charset="0"/>
                <a:cs typeface="Times New Roman" pitchFamily="18" charset="0"/>
              </a:rPr>
              <a:t>preg_replace</a:t>
            </a: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The </a:t>
            </a:r>
            <a:r>
              <a:rPr kumimoji="0" lang="en-US" sz="1600" b="0" i="0" u="none" strike="noStrike" cap="none" normalizeH="0" baseline="0" dirty="0" err="1" smtClean="0">
                <a:ln>
                  <a:noFill/>
                </a:ln>
                <a:solidFill>
                  <a:srgbClr val="DC143C"/>
                </a:solidFill>
                <a:effectLst/>
                <a:latin typeface="Times New Roman" pitchFamily="18" charset="0"/>
                <a:cs typeface="Times New Roman" pitchFamily="18" charset="0"/>
              </a:rPr>
              <a:t>preg_replace</a:t>
            </a:r>
            <a:r>
              <a:rPr kumimoji="0" lang="en-US" sz="1600" b="0" i="0" u="none" strike="noStrike" cap="none" normalizeH="0" baseline="0" dirty="0" smtClean="0">
                <a:ln>
                  <a:noFill/>
                </a:ln>
                <a:solidFill>
                  <a:srgbClr val="DC143C"/>
                </a:solidFill>
                <a:effectLst/>
                <a:latin typeface="Times New Roman" pitchFamily="18" charset="0"/>
                <a:cs typeface="Times New Roman" pitchFamily="18" charset="0"/>
              </a:rPr>
              <a:t>()</a:t>
            </a: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function will replace all of the matches of the pattern in a string with another string.</a:t>
            </a:r>
          </a:p>
          <a:p>
            <a:pPr lvl="0" eaLnBrk="0" fontAlgn="base" hangingPunct="0">
              <a:spcBef>
                <a:spcPct val="0"/>
              </a:spcBef>
              <a:spcAft>
                <a:spcPct val="0"/>
              </a:spcAft>
            </a:pPr>
            <a:r>
              <a:rPr lang="en-US" sz="1600" dirty="0" smtClean="0">
                <a:latin typeface="Times New Roman" pitchFamily="18" charset="0"/>
                <a:cs typeface="Times New Roman" pitchFamily="18" charset="0"/>
              </a:rPr>
              <a:t>&lt;?</a:t>
            </a:r>
            <a:r>
              <a:rPr lang="en-US" sz="1600" dirty="0" err="1" smtClean="0">
                <a:latin typeface="Times New Roman" pitchFamily="18" charset="0"/>
                <a:cs typeface="Times New Roman" pitchFamily="18" charset="0"/>
              </a:rPr>
              <a:t>php</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str</a:t>
            </a:r>
            <a:r>
              <a:rPr lang="en-US" sz="1600" dirty="0" smtClean="0">
                <a:latin typeface="Times New Roman" pitchFamily="18" charset="0"/>
                <a:cs typeface="Times New Roman" pitchFamily="18" charset="0"/>
              </a:rPr>
              <a:t> = "Visit Microsoft!";</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$pattern = "/</a:t>
            </a:r>
            <a:r>
              <a:rPr lang="en-US" sz="1600" dirty="0" err="1" smtClean="0">
                <a:latin typeface="Times New Roman" pitchFamily="18" charset="0"/>
                <a:cs typeface="Times New Roman" pitchFamily="18" charset="0"/>
              </a:rPr>
              <a:t>microsoft</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echo </a:t>
            </a:r>
            <a:r>
              <a:rPr lang="en-US" sz="1600" dirty="0" err="1" smtClean="0">
                <a:latin typeface="Times New Roman" pitchFamily="18" charset="0"/>
                <a:cs typeface="Times New Roman" pitchFamily="18" charset="0"/>
              </a:rPr>
              <a:t>preg_replace</a:t>
            </a:r>
            <a:r>
              <a:rPr lang="en-US" sz="1600" dirty="0" smtClean="0">
                <a:latin typeface="Times New Roman" pitchFamily="18" charset="0"/>
                <a:cs typeface="Times New Roman" pitchFamily="18" charset="0"/>
              </a:rPr>
              <a:t>($pattern, "W3Schools", $</a:t>
            </a:r>
            <a:r>
              <a:rPr lang="en-US" sz="1600" dirty="0" err="1" smtClean="0">
                <a:latin typeface="Times New Roman" pitchFamily="18" charset="0"/>
                <a:cs typeface="Times New Roman" pitchFamily="18" charset="0"/>
              </a:rPr>
              <a:t>str</a:t>
            </a:r>
            <a:r>
              <a:rPr lang="en-US" sz="1600" dirty="0" smtClean="0">
                <a:latin typeface="Times New Roman" pitchFamily="18" charset="0"/>
                <a:cs typeface="Times New Roman" pitchFamily="18" charset="0"/>
              </a:rPr>
              <a:t>); // Outputs "Visit W3Schools!"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?&gt;</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600200"/>
          <a:ext cx="8001000" cy="4114801"/>
        </p:xfrm>
        <a:graphic>
          <a:graphicData uri="http://schemas.openxmlformats.org/drawingml/2006/table">
            <a:tbl>
              <a:tblPr/>
              <a:tblGrid>
                <a:gridCol w="1758127"/>
                <a:gridCol w="6242873"/>
              </a:tblGrid>
              <a:tr h="886265">
                <a:tc>
                  <a:txBody>
                    <a:bodyPr/>
                    <a:lstStyle/>
                    <a:p>
                      <a:pPr algn="l" fontAlgn="t"/>
                      <a:r>
                        <a:rPr lang="en-US" sz="1800" b="1" dirty="0">
                          <a:latin typeface="Times New Roman" pitchFamily="18" charset="0"/>
                          <a:cs typeface="Times New Roman" pitchFamily="18" charset="0"/>
                        </a:rPr>
                        <a:t>Modifier</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latin typeface="Times New Roman" pitchFamily="18" charset="0"/>
                          <a:cs typeface="Times New Roman" pitchFamily="18" charset="0"/>
                        </a:rPr>
                        <a:t>Description</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86265">
                <a:tc>
                  <a:txBody>
                    <a:bodyPr/>
                    <a:lstStyle/>
                    <a:p>
                      <a:pPr algn="l" fontAlgn="t"/>
                      <a:r>
                        <a:rPr lang="en-US" sz="1800">
                          <a:latin typeface="Times New Roman" pitchFamily="18" charset="0"/>
                          <a:cs typeface="Times New Roman" pitchFamily="18" charset="0"/>
                        </a:rPr>
                        <a:t>i</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dirty="0">
                          <a:latin typeface="Times New Roman" pitchFamily="18" charset="0"/>
                          <a:cs typeface="Times New Roman" pitchFamily="18" charset="0"/>
                        </a:rPr>
                        <a:t>Performs a case-insensitive search</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1456006">
                <a:tc>
                  <a:txBody>
                    <a:bodyPr/>
                    <a:lstStyle/>
                    <a:p>
                      <a:pPr algn="l" fontAlgn="t"/>
                      <a:r>
                        <a:rPr lang="en-US" sz="1800">
                          <a:latin typeface="Times New Roman" pitchFamily="18" charset="0"/>
                          <a:cs typeface="Times New Roman" pitchFamily="18" charset="0"/>
                        </a:rPr>
                        <a:t>m</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dirty="0">
                          <a:latin typeface="Times New Roman" pitchFamily="18" charset="0"/>
                          <a:cs typeface="Times New Roman" pitchFamily="18" charset="0"/>
                        </a:rPr>
                        <a:t>Performs a multiline search (patterns that search for the beginning or end of a string will match the beginning or end of each line)</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86265">
                <a:tc>
                  <a:txBody>
                    <a:bodyPr/>
                    <a:lstStyle/>
                    <a:p>
                      <a:pPr algn="l" fontAlgn="t"/>
                      <a:r>
                        <a:rPr lang="en-US" sz="1800">
                          <a:latin typeface="Times New Roman" pitchFamily="18" charset="0"/>
                          <a:cs typeface="Times New Roman" pitchFamily="18" charset="0"/>
                        </a:rPr>
                        <a:t>u</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l" fontAlgn="t"/>
                      <a:r>
                        <a:rPr lang="en-US" sz="1800" dirty="0">
                          <a:latin typeface="Times New Roman" pitchFamily="18" charset="0"/>
                          <a:cs typeface="Times New Roman" pitchFamily="18" charset="0"/>
                        </a:rPr>
                        <a:t>Enables correct matching of UTF-8 encoded patterns</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r>
            </a:tbl>
          </a:graphicData>
        </a:graphic>
      </p:graphicFrame>
      <p:sp>
        <p:nvSpPr>
          <p:cNvPr id="114689" name="Rectangle 1"/>
          <p:cNvSpPr>
            <a:spLocks noChangeArrowheads="1"/>
          </p:cNvSpPr>
          <p:nvPr/>
        </p:nvSpPr>
        <p:spPr bwMode="auto">
          <a:xfrm>
            <a:off x="457200" y="228600"/>
            <a:ext cx="7239000" cy="1102809"/>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Regular Expression Modifiers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Modifiers can change how a search is performed.</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2133600"/>
          <a:ext cx="7620000" cy="3276600"/>
        </p:xfrm>
        <a:graphic>
          <a:graphicData uri="http://schemas.openxmlformats.org/drawingml/2006/table">
            <a:tbl>
              <a:tblPr/>
              <a:tblGrid>
                <a:gridCol w="1674407"/>
                <a:gridCol w="5945593"/>
              </a:tblGrid>
              <a:tr h="819150">
                <a:tc>
                  <a:txBody>
                    <a:bodyPr/>
                    <a:lstStyle/>
                    <a:p>
                      <a:pPr algn="l" fontAlgn="t"/>
                      <a:r>
                        <a:rPr lang="en-US" sz="1800" b="1">
                          <a:latin typeface="Times New Roman" pitchFamily="18" charset="0"/>
                          <a:cs typeface="Times New Roman" pitchFamily="18" charset="0"/>
                        </a:rPr>
                        <a:t>Expression</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latin typeface="Times New Roman" pitchFamily="18" charset="0"/>
                          <a:cs typeface="Times New Roman" pitchFamily="18" charset="0"/>
                        </a:rPr>
                        <a:t>Description</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19150">
                <a:tc>
                  <a:txBody>
                    <a:bodyPr/>
                    <a:lstStyle/>
                    <a:p>
                      <a:pPr algn="l" fontAlgn="t"/>
                      <a:r>
                        <a:rPr lang="en-US" sz="1800">
                          <a:latin typeface="Times New Roman" pitchFamily="18" charset="0"/>
                          <a:cs typeface="Times New Roman" pitchFamily="18" charset="0"/>
                        </a:rPr>
                        <a:t>[abc]</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dirty="0">
                          <a:latin typeface="Times New Roman" pitchFamily="18" charset="0"/>
                          <a:cs typeface="Times New Roman" pitchFamily="18" charset="0"/>
                        </a:rPr>
                        <a:t>Find one character from the options between the brackets</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819150">
                <a:tc>
                  <a:txBody>
                    <a:bodyPr/>
                    <a:lstStyle/>
                    <a:p>
                      <a:pPr algn="l" fontAlgn="t"/>
                      <a:r>
                        <a:rPr lang="en-US" sz="1800">
                          <a:latin typeface="Times New Roman" pitchFamily="18" charset="0"/>
                          <a:cs typeface="Times New Roman" pitchFamily="18" charset="0"/>
                        </a:rPr>
                        <a:t>[^abc]</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latin typeface="Times New Roman" pitchFamily="18" charset="0"/>
                          <a:cs typeface="Times New Roman" pitchFamily="18" charset="0"/>
                        </a:rPr>
                        <a:t>Find any character NOT between the brackets</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19150">
                <a:tc>
                  <a:txBody>
                    <a:bodyPr/>
                    <a:lstStyle/>
                    <a:p>
                      <a:pPr algn="l" fontAlgn="t"/>
                      <a:r>
                        <a:rPr lang="en-US" sz="1800">
                          <a:latin typeface="Times New Roman" pitchFamily="18" charset="0"/>
                          <a:cs typeface="Times New Roman" pitchFamily="18" charset="0"/>
                        </a:rPr>
                        <a:t>[0-9]</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l" fontAlgn="t"/>
                      <a:r>
                        <a:rPr lang="en-US" sz="1800" dirty="0">
                          <a:latin typeface="Times New Roman" pitchFamily="18" charset="0"/>
                          <a:cs typeface="Times New Roman" pitchFamily="18" charset="0"/>
                        </a:rPr>
                        <a:t>Find one character from the range 0 to 9</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r>
            </a:tbl>
          </a:graphicData>
        </a:graphic>
      </p:graphicFrame>
      <p:sp>
        <p:nvSpPr>
          <p:cNvPr id="115713" name="Rectangle 1"/>
          <p:cNvSpPr>
            <a:spLocks noChangeArrowheads="1"/>
          </p:cNvSpPr>
          <p:nvPr/>
        </p:nvSpPr>
        <p:spPr bwMode="auto">
          <a:xfrm>
            <a:off x="304800" y="373306"/>
            <a:ext cx="8001000" cy="1102809"/>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Regular Expression Patterns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Brackets are used to find a range of characters: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725126"/>
          <a:ext cx="8305800" cy="4751874"/>
        </p:xfrm>
        <a:graphic>
          <a:graphicData uri="http://schemas.openxmlformats.org/drawingml/2006/table">
            <a:tbl>
              <a:tblPr/>
              <a:tblGrid>
                <a:gridCol w="1825103"/>
                <a:gridCol w="6480697"/>
              </a:tblGrid>
              <a:tr h="434812">
                <a:tc>
                  <a:txBody>
                    <a:bodyPr/>
                    <a:lstStyle/>
                    <a:p>
                      <a:pPr algn="l" fontAlgn="t"/>
                      <a:r>
                        <a:rPr lang="en-US" sz="1800" b="1" dirty="0" err="1">
                          <a:latin typeface="Times New Roman" pitchFamily="18" charset="0"/>
                          <a:cs typeface="Times New Roman" pitchFamily="18" charset="0"/>
                        </a:rPr>
                        <a:t>Metacharacter</a:t>
                      </a:r>
                      <a:endParaRPr lang="en-US" sz="1800" b="1" dirty="0">
                        <a:latin typeface="Times New Roman" pitchFamily="18" charset="0"/>
                        <a:cs typeface="Times New Roman" pitchFamily="18" charset="0"/>
                      </a:endParaRP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latin typeface="Times New Roman" pitchFamily="18" charset="0"/>
                          <a:cs typeface="Times New Roman" pitchFamily="18" charset="0"/>
                        </a:rPr>
                        <a:t>Description</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14334">
                <a:tc>
                  <a:txBody>
                    <a:bodyPr/>
                    <a:lstStyle/>
                    <a:p>
                      <a:pPr algn="l" fontAlgn="t"/>
                      <a:r>
                        <a:rPr lang="en-US" sz="1800">
                          <a:latin typeface="Times New Roman" pitchFamily="18" charset="0"/>
                          <a:cs typeface="Times New Roman" pitchFamily="18" charset="0"/>
                        </a:rPr>
                        <a:t>|</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a:latin typeface="Times New Roman" pitchFamily="18" charset="0"/>
                          <a:cs typeface="Times New Roman" pitchFamily="18" charset="0"/>
                        </a:rPr>
                        <a:t>Find a match for any one of the patterns separated by | as in: cat|dog|fish</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434812">
                <a:tc>
                  <a:txBody>
                    <a:bodyPr/>
                    <a:lstStyle/>
                    <a:p>
                      <a:pPr algn="l" fontAlgn="t"/>
                      <a:r>
                        <a:rPr lang="en-US" sz="1800">
                          <a:latin typeface="Times New Roman" pitchFamily="18" charset="0"/>
                          <a:cs typeface="Times New Roman" pitchFamily="18" charset="0"/>
                        </a:rPr>
                        <a:t>.</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latin typeface="Times New Roman" pitchFamily="18" charset="0"/>
                          <a:cs typeface="Times New Roman" pitchFamily="18" charset="0"/>
                        </a:rPr>
                        <a:t>Find just one instance of any character</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34812">
                <a:tc>
                  <a:txBody>
                    <a:bodyPr/>
                    <a:lstStyle/>
                    <a:p>
                      <a:pPr algn="l" fontAlgn="t"/>
                      <a:r>
                        <a:rPr lang="en-US" sz="1800">
                          <a:latin typeface="Times New Roman" pitchFamily="18" charset="0"/>
                          <a:cs typeface="Times New Roman" pitchFamily="18" charset="0"/>
                        </a:rPr>
                        <a:t>^</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a:latin typeface="Times New Roman" pitchFamily="18" charset="0"/>
                          <a:cs typeface="Times New Roman" pitchFamily="18" charset="0"/>
                        </a:rPr>
                        <a:t>Finds a match as the beginning of a string as in: ^Hello</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434812">
                <a:tc>
                  <a:txBody>
                    <a:bodyPr/>
                    <a:lstStyle/>
                    <a:p>
                      <a:pPr algn="l" fontAlgn="t"/>
                      <a:r>
                        <a:rPr lang="en-US" sz="1800">
                          <a:latin typeface="Times New Roman" pitchFamily="18" charset="0"/>
                          <a:cs typeface="Times New Roman" pitchFamily="18" charset="0"/>
                        </a:rPr>
                        <a:t>$</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latin typeface="Times New Roman" pitchFamily="18" charset="0"/>
                          <a:cs typeface="Times New Roman" pitchFamily="18" charset="0"/>
                        </a:rPr>
                        <a:t>Finds a match at the end of the string as in: World$</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34812">
                <a:tc>
                  <a:txBody>
                    <a:bodyPr/>
                    <a:lstStyle/>
                    <a:p>
                      <a:pPr algn="l" fontAlgn="t"/>
                      <a:r>
                        <a:rPr lang="en-US" sz="1800">
                          <a:latin typeface="Times New Roman" pitchFamily="18" charset="0"/>
                          <a:cs typeface="Times New Roman" pitchFamily="18" charset="0"/>
                        </a:rPr>
                        <a:t>\d</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a:latin typeface="Times New Roman" pitchFamily="18" charset="0"/>
                          <a:cs typeface="Times New Roman" pitchFamily="18" charset="0"/>
                        </a:rPr>
                        <a:t>Find a digit</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434812">
                <a:tc>
                  <a:txBody>
                    <a:bodyPr/>
                    <a:lstStyle/>
                    <a:p>
                      <a:pPr algn="l" fontAlgn="t"/>
                      <a:r>
                        <a:rPr lang="en-US" sz="1800">
                          <a:latin typeface="Times New Roman" pitchFamily="18" charset="0"/>
                          <a:cs typeface="Times New Roman" pitchFamily="18" charset="0"/>
                        </a:rPr>
                        <a:t>\s</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latin typeface="Times New Roman" pitchFamily="18" charset="0"/>
                          <a:cs typeface="Times New Roman" pitchFamily="18" charset="0"/>
                        </a:rPr>
                        <a:t>Find a whitespace character</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14334">
                <a:tc>
                  <a:txBody>
                    <a:bodyPr/>
                    <a:lstStyle/>
                    <a:p>
                      <a:pPr algn="l" fontAlgn="t"/>
                      <a:r>
                        <a:rPr lang="en-US" sz="1800">
                          <a:latin typeface="Times New Roman" pitchFamily="18" charset="0"/>
                          <a:cs typeface="Times New Roman" pitchFamily="18" charset="0"/>
                        </a:rPr>
                        <a:t>\b</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a:latin typeface="Times New Roman" pitchFamily="18" charset="0"/>
                          <a:cs typeface="Times New Roman" pitchFamily="18" charset="0"/>
                        </a:rPr>
                        <a:t>Find a match at the beginning of a word like this: \bWORD, or at the end of a word like this: WORD\b</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714334">
                <a:tc>
                  <a:txBody>
                    <a:bodyPr/>
                    <a:lstStyle/>
                    <a:p>
                      <a:pPr algn="l" fontAlgn="t"/>
                      <a:r>
                        <a:rPr lang="en-US" sz="1800">
                          <a:latin typeface="Times New Roman" pitchFamily="18" charset="0"/>
                          <a:cs typeface="Times New Roman" pitchFamily="18" charset="0"/>
                        </a:rPr>
                        <a:t>\uxxxx</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latin typeface="Times New Roman" pitchFamily="18" charset="0"/>
                          <a:cs typeface="Times New Roman" pitchFamily="18" charset="0"/>
                        </a:rPr>
                        <a:t>Find the Unicode character specified by the hexadecimal number </a:t>
                      </a:r>
                      <a:r>
                        <a:rPr lang="en-US" sz="1800" dirty="0" err="1">
                          <a:latin typeface="Times New Roman" pitchFamily="18" charset="0"/>
                          <a:cs typeface="Times New Roman" pitchFamily="18" charset="0"/>
                        </a:rPr>
                        <a:t>xxxx</a:t>
                      </a:r>
                      <a:endParaRPr lang="en-US" sz="1800" dirty="0">
                        <a:latin typeface="Times New Roman" pitchFamily="18" charset="0"/>
                        <a:cs typeface="Times New Roman" pitchFamily="18" charset="0"/>
                      </a:endParaRP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116737" name="Rectangle 1"/>
          <p:cNvSpPr>
            <a:spLocks noChangeArrowheads="1"/>
          </p:cNvSpPr>
          <p:nvPr/>
        </p:nvSpPr>
        <p:spPr bwMode="auto">
          <a:xfrm>
            <a:off x="304800" y="373306"/>
            <a:ext cx="8305800" cy="1102809"/>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Times New Roman" pitchFamily="18" charset="0"/>
                <a:cs typeface="Times New Roman" pitchFamily="18" charset="0"/>
              </a:rPr>
              <a:t>Metacharacters</a:t>
            </a: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Metacharacters</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are characters with a special meaning: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Applications of </a:t>
            </a:r>
            <a:r>
              <a:rPr lang="en-US" dirty="0" smtClean="0"/>
              <a:t>PHP</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pPr algn="just"/>
            <a:r>
              <a:rPr lang="en-US" sz="2400" dirty="0"/>
              <a:t>PHP performs system functions, i.e. from files on a system it can create, open, read, write, and close them.</a:t>
            </a:r>
          </a:p>
          <a:p>
            <a:pPr algn="just"/>
            <a:r>
              <a:rPr lang="en-US" sz="2400" dirty="0"/>
              <a:t>PHP can handle forms, i.e. gather data from files, save data to a file, through email you can send data, return data to the user.</a:t>
            </a:r>
          </a:p>
          <a:p>
            <a:pPr algn="just"/>
            <a:r>
              <a:rPr lang="en-US" sz="2400" dirty="0"/>
              <a:t>You add, delete, modify elements within your database through PHP.</a:t>
            </a:r>
          </a:p>
          <a:p>
            <a:pPr algn="just"/>
            <a:r>
              <a:rPr lang="en-US" sz="2400" dirty="0"/>
              <a:t>Access cookies variables and set cookies.</a:t>
            </a:r>
          </a:p>
          <a:p>
            <a:pPr algn="just"/>
            <a:r>
              <a:rPr lang="en-US" sz="2400" dirty="0"/>
              <a:t>Using PHP, you can restrict users to access some pages of your website.</a:t>
            </a:r>
          </a:p>
          <a:p>
            <a:pPr algn="just"/>
            <a:r>
              <a:rPr lang="en-US" sz="2400" dirty="0"/>
              <a:t>It can encrypt data.</a:t>
            </a:r>
          </a:p>
          <a:p>
            <a:pPr algn="just"/>
            <a:endParaRPr lang="en-US" sz="24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447797"/>
          <a:ext cx="8305800" cy="4953004"/>
        </p:xfrm>
        <a:graphic>
          <a:graphicData uri="http://schemas.openxmlformats.org/drawingml/2006/table">
            <a:tbl>
              <a:tblPr/>
              <a:tblGrid>
                <a:gridCol w="1825103"/>
                <a:gridCol w="6480697"/>
              </a:tblGrid>
              <a:tr h="707572">
                <a:tc>
                  <a:txBody>
                    <a:bodyPr/>
                    <a:lstStyle/>
                    <a:p>
                      <a:pPr algn="l" fontAlgn="t"/>
                      <a:r>
                        <a:rPr lang="en-US" sz="1800" b="1" dirty="0">
                          <a:latin typeface="Times New Roman" pitchFamily="18" charset="0"/>
                          <a:cs typeface="Times New Roman" pitchFamily="18" charset="0"/>
                        </a:rPr>
                        <a:t>Quantifier</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latin typeface="Times New Roman" pitchFamily="18" charset="0"/>
                          <a:cs typeface="Times New Roman" pitchFamily="18" charset="0"/>
                        </a:rPr>
                        <a:t>Description</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07572">
                <a:tc>
                  <a:txBody>
                    <a:bodyPr/>
                    <a:lstStyle/>
                    <a:p>
                      <a:pPr algn="l" fontAlgn="t"/>
                      <a:r>
                        <a:rPr lang="en-US" sz="1800">
                          <a:latin typeface="Times New Roman" pitchFamily="18" charset="0"/>
                          <a:cs typeface="Times New Roman" pitchFamily="18" charset="0"/>
                        </a:rPr>
                        <a:t>n+</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a:latin typeface="Times New Roman" pitchFamily="18" charset="0"/>
                          <a:cs typeface="Times New Roman" pitchFamily="18" charset="0"/>
                        </a:rPr>
                        <a:t>Matches any string that contains at least one </a:t>
                      </a:r>
                      <a:r>
                        <a:rPr lang="en-US" sz="1800" i="1">
                          <a:latin typeface="Times New Roman" pitchFamily="18" charset="0"/>
                          <a:cs typeface="Times New Roman" pitchFamily="18" charset="0"/>
                        </a:rPr>
                        <a:t>n</a:t>
                      </a:r>
                      <a:endParaRPr lang="en-US" sz="1800">
                        <a:latin typeface="Times New Roman" pitchFamily="18" charset="0"/>
                        <a:cs typeface="Times New Roman" pitchFamily="18" charset="0"/>
                      </a:endParaRP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707572">
                <a:tc>
                  <a:txBody>
                    <a:bodyPr/>
                    <a:lstStyle/>
                    <a:p>
                      <a:pPr algn="l" fontAlgn="t"/>
                      <a:r>
                        <a:rPr lang="en-US" sz="1800">
                          <a:latin typeface="Times New Roman" pitchFamily="18" charset="0"/>
                          <a:cs typeface="Times New Roman" pitchFamily="18" charset="0"/>
                        </a:rPr>
                        <a:t>n*</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latin typeface="Times New Roman" pitchFamily="18" charset="0"/>
                          <a:cs typeface="Times New Roman" pitchFamily="18" charset="0"/>
                        </a:rPr>
                        <a:t>Matches any string that contains zero or more occurrences of </a:t>
                      </a:r>
                      <a:r>
                        <a:rPr lang="en-US" sz="1800" i="1">
                          <a:latin typeface="Times New Roman" pitchFamily="18" charset="0"/>
                          <a:cs typeface="Times New Roman" pitchFamily="18" charset="0"/>
                        </a:rPr>
                        <a:t>n</a:t>
                      </a:r>
                      <a:endParaRPr lang="en-US" sz="1800">
                        <a:latin typeface="Times New Roman" pitchFamily="18" charset="0"/>
                        <a:cs typeface="Times New Roman" pitchFamily="18" charset="0"/>
                      </a:endParaRP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07572">
                <a:tc>
                  <a:txBody>
                    <a:bodyPr/>
                    <a:lstStyle/>
                    <a:p>
                      <a:pPr algn="l" fontAlgn="t"/>
                      <a:r>
                        <a:rPr lang="en-US" sz="1800">
                          <a:latin typeface="Times New Roman" pitchFamily="18" charset="0"/>
                          <a:cs typeface="Times New Roman" pitchFamily="18" charset="0"/>
                        </a:rPr>
                        <a:t>n?</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a:latin typeface="Times New Roman" pitchFamily="18" charset="0"/>
                          <a:cs typeface="Times New Roman" pitchFamily="18" charset="0"/>
                        </a:rPr>
                        <a:t>Matches any string that contains zero or one occurrences of </a:t>
                      </a:r>
                      <a:r>
                        <a:rPr lang="en-US" sz="1800" i="1">
                          <a:latin typeface="Times New Roman" pitchFamily="18" charset="0"/>
                          <a:cs typeface="Times New Roman" pitchFamily="18" charset="0"/>
                        </a:rPr>
                        <a:t>n</a:t>
                      </a:r>
                      <a:endParaRPr lang="en-US" sz="1800">
                        <a:latin typeface="Times New Roman" pitchFamily="18" charset="0"/>
                        <a:cs typeface="Times New Roman" pitchFamily="18" charset="0"/>
                      </a:endParaRP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707572">
                <a:tc>
                  <a:txBody>
                    <a:bodyPr/>
                    <a:lstStyle/>
                    <a:p>
                      <a:pPr algn="l" fontAlgn="t"/>
                      <a:r>
                        <a:rPr lang="en-US" sz="1800">
                          <a:latin typeface="Times New Roman" pitchFamily="18" charset="0"/>
                          <a:cs typeface="Times New Roman" pitchFamily="18" charset="0"/>
                        </a:rPr>
                        <a:t>n{x}</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latin typeface="Times New Roman" pitchFamily="18" charset="0"/>
                          <a:cs typeface="Times New Roman" pitchFamily="18" charset="0"/>
                        </a:rPr>
                        <a:t>Matches any string that contains a sequence of </a:t>
                      </a:r>
                      <a:r>
                        <a:rPr lang="en-US" sz="1800" i="1">
                          <a:latin typeface="Times New Roman" pitchFamily="18" charset="0"/>
                          <a:cs typeface="Times New Roman" pitchFamily="18" charset="0"/>
                        </a:rPr>
                        <a:t>X</a:t>
                      </a:r>
                      <a:r>
                        <a:rPr lang="en-US" sz="1800">
                          <a:latin typeface="Times New Roman" pitchFamily="18" charset="0"/>
                          <a:cs typeface="Times New Roman" pitchFamily="18" charset="0"/>
                        </a:rPr>
                        <a:t> </a:t>
                      </a:r>
                      <a:r>
                        <a:rPr lang="en-US" sz="1800" i="1">
                          <a:latin typeface="Times New Roman" pitchFamily="18" charset="0"/>
                          <a:cs typeface="Times New Roman" pitchFamily="18" charset="0"/>
                        </a:rPr>
                        <a:t>n</a:t>
                      </a:r>
                      <a:r>
                        <a:rPr lang="en-US" sz="1800">
                          <a:latin typeface="Times New Roman" pitchFamily="18" charset="0"/>
                          <a:cs typeface="Times New Roman" pitchFamily="18" charset="0"/>
                        </a:rPr>
                        <a:t>'s</a:t>
                      </a: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07572">
                <a:tc>
                  <a:txBody>
                    <a:bodyPr/>
                    <a:lstStyle/>
                    <a:p>
                      <a:pPr algn="l" fontAlgn="t"/>
                      <a:r>
                        <a:rPr lang="en-US" sz="1800">
                          <a:latin typeface="Times New Roman" pitchFamily="18" charset="0"/>
                          <a:cs typeface="Times New Roman" pitchFamily="18" charset="0"/>
                        </a:rPr>
                        <a:t>n{x,y}</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dirty="0">
                          <a:latin typeface="Times New Roman" pitchFamily="18" charset="0"/>
                          <a:cs typeface="Times New Roman" pitchFamily="18" charset="0"/>
                        </a:rPr>
                        <a:t>Matches any string that contains a sequence of X to Y </a:t>
                      </a:r>
                      <a:r>
                        <a:rPr lang="en-US" sz="1800" i="1" dirty="0" err="1">
                          <a:latin typeface="Times New Roman" pitchFamily="18" charset="0"/>
                          <a:cs typeface="Times New Roman" pitchFamily="18" charset="0"/>
                        </a:rPr>
                        <a:t>n</a:t>
                      </a:r>
                      <a:r>
                        <a:rPr lang="en-US" sz="1800" dirty="0" err="1">
                          <a:latin typeface="Times New Roman" pitchFamily="18" charset="0"/>
                          <a:cs typeface="Times New Roman" pitchFamily="18" charset="0"/>
                        </a:rPr>
                        <a:t>'s</a:t>
                      </a:r>
                      <a:endParaRPr lang="en-US" sz="1800" dirty="0">
                        <a:latin typeface="Times New Roman" pitchFamily="18" charset="0"/>
                        <a:cs typeface="Times New Roman" pitchFamily="18" charset="0"/>
                      </a:endParaRP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707572">
                <a:tc>
                  <a:txBody>
                    <a:bodyPr/>
                    <a:lstStyle/>
                    <a:p>
                      <a:pPr algn="l" fontAlgn="t"/>
                      <a:r>
                        <a:rPr lang="en-US" sz="1800">
                          <a:latin typeface="Times New Roman" pitchFamily="18" charset="0"/>
                          <a:cs typeface="Times New Roman" pitchFamily="18" charset="0"/>
                        </a:rPr>
                        <a:t>n{x,}</a:t>
                      </a:r>
                    </a:p>
                  </a:txBody>
                  <a:tcPr marL="111364"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latin typeface="Times New Roman" pitchFamily="18" charset="0"/>
                          <a:cs typeface="Times New Roman" pitchFamily="18" charset="0"/>
                        </a:rPr>
                        <a:t>Matches any string that contains a sequence of at least X </a:t>
                      </a:r>
                      <a:r>
                        <a:rPr lang="en-US" sz="1800" i="1" dirty="0" err="1">
                          <a:latin typeface="Times New Roman" pitchFamily="18" charset="0"/>
                          <a:cs typeface="Times New Roman" pitchFamily="18" charset="0"/>
                        </a:rPr>
                        <a:t>n</a:t>
                      </a:r>
                      <a:r>
                        <a:rPr lang="en-US" sz="1800" dirty="0" err="1">
                          <a:latin typeface="Times New Roman" pitchFamily="18" charset="0"/>
                          <a:cs typeface="Times New Roman" pitchFamily="18" charset="0"/>
                        </a:rPr>
                        <a:t>'s</a:t>
                      </a:r>
                      <a:endParaRPr lang="en-US" sz="1800" dirty="0">
                        <a:latin typeface="Times New Roman" pitchFamily="18" charset="0"/>
                        <a:cs typeface="Times New Roman" pitchFamily="18" charset="0"/>
                      </a:endParaRPr>
                    </a:p>
                  </a:txBody>
                  <a:tcPr marL="55682" marR="55682" marT="55682" marB="556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117761" name="Rectangle 1"/>
          <p:cNvSpPr>
            <a:spLocks noChangeArrowheads="1"/>
          </p:cNvSpPr>
          <p:nvPr/>
        </p:nvSpPr>
        <p:spPr bwMode="auto">
          <a:xfrm>
            <a:off x="457200" y="220906"/>
            <a:ext cx="8686800" cy="1102809"/>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Quantifiers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Quantifiers define quantities: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381000" y="1148212"/>
            <a:ext cx="8382000" cy="41805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Grouping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You can use parentheses </a:t>
            </a:r>
            <a:r>
              <a:rPr kumimoji="0" lang="en-US" sz="2000" b="0" i="0" u="none" strike="noStrike" cap="none" normalizeH="0" baseline="0" dirty="0" smtClean="0">
                <a:ln>
                  <a:noFill/>
                </a:ln>
                <a:solidFill>
                  <a:srgbClr val="DC143C"/>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to apply quantifiers to entire patterns. They also can be used to select parts of the pattern to be used as a match.</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Example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Use grouping to search for the word "banana" by looking for </a:t>
            </a:r>
            <a:r>
              <a:rPr kumimoji="0" lang="en-US" sz="2000" b="0" i="1" u="none" strike="noStrike" cap="none" normalizeH="0" baseline="0" dirty="0" err="1" smtClean="0">
                <a:ln>
                  <a:noFill/>
                </a:ln>
                <a:solidFill>
                  <a:srgbClr val="000000"/>
                </a:solidFill>
                <a:effectLst/>
                <a:latin typeface="Times New Roman" pitchFamily="18" charset="0"/>
                <a:cs typeface="Times New Roman" pitchFamily="18" charset="0"/>
              </a:rPr>
              <a:t>ba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followed by two instances of </a:t>
            </a:r>
            <a:r>
              <a:rPr kumimoji="0" lang="en-US" sz="2000" b="0" i="1" u="none" strike="noStrike" cap="none" normalizeH="0" baseline="0" dirty="0" err="1" smtClean="0">
                <a:ln>
                  <a:noFill/>
                </a:ln>
                <a:solidFill>
                  <a:srgbClr val="000000"/>
                </a:solidFill>
                <a:effectLst/>
                <a:latin typeface="Times New Roman" pitchFamily="18" charset="0"/>
                <a:cs typeface="Times New Roman" pitchFamily="18" charset="0"/>
              </a:rPr>
              <a:t>na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&lt;?</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php</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str</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 </a:t>
            </a:r>
            <a:r>
              <a:rPr kumimoji="0" lang="en-US" sz="2000" b="0" i="0" u="none" strike="noStrike" cap="none" normalizeH="0" baseline="0" dirty="0" smtClean="0">
                <a:ln>
                  <a:noFill/>
                </a:ln>
                <a:solidFill>
                  <a:srgbClr val="A52A2A"/>
                </a:solidFill>
                <a:effectLst/>
                <a:latin typeface="Times New Roman" pitchFamily="18" charset="0"/>
                <a:cs typeface="Times New Roman" pitchFamily="18" charset="0"/>
              </a:rPr>
              <a:t>"Apples and bananas."</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a:t>
            </a:r>
            <a:b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$pattern = </a:t>
            </a:r>
            <a:r>
              <a:rPr kumimoji="0" lang="en-US" sz="2000" b="0" i="0" u="none" strike="noStrike" cap="none" normalizeH="0" baseline="0" dirty="0" smtClean="0">
                <a:ln>
                  <a:noFill/>
                </a:ln>
                <a:solidFill>
                  <a:srgbClr val="A52A2A"/>
                </a:solidFill>
                <a:effectLst/>
                <a:latin typeface="Times New Roman" pitchFamily="18" charset="0"/>
                <a:cs typeface="Times New Roman" pitchFamily="18" charset="0"/>
              </a:rPr>
              <a:t>"/</a:t>
            </a:r>
            <a:r>
              <a:rPr kumimoji="0" lang="en-US" sz="2000" b="0" i="0" u="none" strike="noStrike" cap="none" normalizeH="0" baseline="0" dirty="0" err="1" smtClean="0">
                <a:ln>
                  <a:noFill/>
                </a:ln>
                <a:solidFill>
                  <a:srgbClr val="A52A2A"/>
                </a:solidFill>
                <a:effectLst/>
                <a:latin typeface="Times New Roman" pitchFamily="18" charset="0"/>
                <a:cs typeface="Times New Roman" pitchFamily="18" charset="0"/>
              </a:rPr>
              <a:t>ba</a:t>
            </a:r>
            <a:r>
              <a:rPr kumimoji="0" lang="en-US" sz="2000" b="0" i="0" u="none" strike="noStrike" cap="none" normalizeH="0" baseline="0" dirty="0" smtClean="0">
                <a:ln>
                  <a:noFill/>
                </a:ln>
                <a:solidFill>
                  <a:srgbClr val="A52A2A"/>
                </a:solidFill>
                <a:effectLst/>
                <a:latin typeface="Times New Roman" pitchFamily="18" charset="0"/>
                <a:cs typeface="Times New Roman" pitchFamily="18" charset="0"/>
              </a:rPr>
              <a:t>(</a:t>
            </a:r>
            <a:r>
              <a:rPr kumimoji="0" lang="en-US" sz="2000" b="0" i="0" u="none" strike="noStrike" cap="none" normalizeH="0" baseline="0" dirty="0" err="1" smtClean="0">
                <a:ln>
                  <a:noFill/>
                </a:ln>
                <a:solidFill>
                  <a:srgbClr val="A52A2A"/>
                </a:solidFill>
                <a:effectLst/>
                <a:latin typeface="Times New Roman" pitchFamily="18" charset="0"/>
                <a:cs typeface="Times New Roman" pitchFamily="18" charset="0"/>
              </a:rPr>
              <a:t>na</a:t>
            </a:r>
            <a:r>
              <a:rPr kumimoji="0" lang="en-US" sz="2000" b="0" i="0" u="none" strike="noStrike" cap="none" normalizeH="0" baseline="0" dirty="0" smtClean="0">
                <a:ln>
                  <a:noFill/>
                </a:ln>
                <a:solidFill>
                  <a:srgbClr val="A52A2A"/>
                </a:solidFill>
                <a:effectLst/>
                <a:latin typeface="Times New Roman" pitchFamily="18" charset="0"/>
                <a:cs typeface="Times New Roman" pitchFamily="18" charset="0"/>
              </a:rPr>
              <a:t>){2}/</a:t>
            </a:r>
            <a:r>
              <a:rPr kumimoji="0" lang="en-US" sz="2000" b="0" i="0" u="none" strike="noStrike" cap="none" normalizeH="0" baseline="0" dirty="0" err="1" smtClean="0">
                <a:ln>
                  <a:noFill/>
                </a:ln>
                <a:solidFill>
                  <a:srgbClr val="A52A2A"/>
                </a:solidFill>
                <a:effectLst/>
                <a:latin typeface="Times New Roman" pitchFamily="18" charset="0"/>
                <a:cs typeface="Times New Roman" pitchFamily="18" charset="0"/>
              </a:rPr>
              <a:t>i</a:t>
            </a:r>
            <a:r>
              <a:rPr kumimoji="0" lang="en-US" sz="2000" b="0" i="0" u="none" strike="noStrike" cap="none" normalizeH="0" baseline="0" dirty="0" smtClean="0">
                <a:ln>
                  <a:noFill/>
                </a:ln>
                <a:solidFill>
                  <a:srgbClr val="A52A2A"/>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a:t>
            </a:r>
            <a:b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en-US" sz="2000" b="0" i="0" u="none" strike="noStrike" cap="none" normalizeH="0" baseline="0" dirty="0" smtClean="0">
                <a:ln>
                  <a:noFill/>
                </a:ln>
                <a:solidFill>
                  <a:srgbClr val="0000CD"/>
                </a:solidFill>
                <a:effectLst/>
                <a:latin typeface="Times New Roman" pitchFamily="18" charset="0"/>
                <a:cs typeface="Times New Roman" pitchFamily="18" charset="0"/>
              </a:rPr>
              <a:t>echo</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preg_match</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($pattern,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str</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8000"/>
                </a:solidFill>
                <a:effectLst/>
                <a:latin typeface="Times New Roman" pitchFamily="18" charset="0"/>
                <a:cs typeface="Times New Roman" pitchFamily="18" charset="0"/>
              </a:rPr>
              <a:t>// Outputs 1</a:t>
            </a:r>
            <a:br>
              <a:rPr kumimoji="0" lang="en-US" sz="2000" b="0" i="0" u="none" strike="noStrike" cap="none" normalizeH="0" baseline="0" dirty="0" smtClean="0">
                <a:ln>
                  <a:noFill/>
                </a:ln>
                <a:solidFill>
                  <a:srgbClr val="008000"/>
                </a:solidFill>
                <a:effectLst/>
                <a:latin typeface="Times New Roman" pitchFamily="18" charset="0"/>
                <a:cs typeface="Times New Roman" pitchFamily="18" charset="0"/>
              </a:rPr>
            </a:b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?&gt;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304800"/>
            <a:ext cx="3056093" cy="523220"/>
          </a:xfrm>
          <a:prstGeom prst="rect">
            <a:avLst/>
          </a:prstGeom>
        </p:spPr>
        <p:txBody>
          <a:bodyPr wrap="none">
            <a:spAutoFit/>
          </a:bodyPr>
          <a:lstStyle/>
          <a:p>
            <a:r>
              <a:rPr lang="en-US" sz="2800" b="1" dirty="0" smtClean="0">
                <a:latin typeface="+mj-lt"/>
              </a:rPr>
              <a:t>PHP Form Handling</a:t>
            </a:r>
            <a:endParaRPr lang="en-US" sz="2800" b="1" dirty="0">
              <a:latin typeface="+mj-lt"/>
            </a:endParaRPr>
          </a:p>
        </p:txBody>
      </p:sp>
      <p:sp>
        <p:nvSpPr>
          <p:cNvPr id="3" name="Rectangle 2"/>
          <p:cNvSpPr/>
          <p:nvPr/>
        </p:nvSpPr>
        <p:spPr>
          <a:xfrm>
            <a:off x="381000" y="990600"/>
            <a:ext cx="8305800" cy="400110"/>
          </a:xfrm>
          <a:prstGeom prst="rect">
            <a:avLst/>
          </a:prstGeom>
        </p:spPr>
        <p:txBody>
          <a:bodyPr wrap="square">
            <a:spAutoFit/>
          </a:bodyPr>
          <a:lstStyle/>
          <a:p>
            <a:r>
              <a:rPr lang="en-US" sz="2000" dirty="0" smtClean="0"/>
              <a:t>The PHP </a:t>
            </a:r>
            <a:r>
              <a:rPr lang="en-US" sz="2000" dirty="0" err="1" smtClean="0"/>
              <a:t>superglobals</a:t>
            </a:r>
            <a:r>
              <a:rPr lang="en-US" sz="2000" dirty="0" smtClean="0"/>
              <a:t> $_GET and $_POST are used to collect form-data.</a:t>
            </a:r>
            <a:endParaRPr lang="en-US" sz="2000" dirty="0"/>
          </a:p>
        </p:txBody>
      </p:sp>
      <p:sp>
        <p:nvSpPr>
          <p:cNvPr id="4" name="Rectangle 3"/>
          <p:cNvSpPr/>
          <p:nvPr/>
        </p:nvSpPr>
        <p:spPr>
          <a:xfrm>
            <a:off x="457200" y="1600200"/>
            <a:ext cx="8077200" cy="4708981"/>
          </a:xfrm>
          <a:prstGeom prst="rect">
            <a:avLst/>
          </a:prstGeom>
        </p:spPr>
        <p:txBody>
          <a:bodyPr wrap="square">
            <a:spAutoFit/>
          </a:bodyPr>
          <a:lstStyle/>
          <a:p>
            <a:r>
              <a:rPr lang="en-US" sz="2000" b="1" dirty="0" smtClean="0"/>
              <a:t>PHP - A Simple HTML Form</a:t>
            </a:r>
          </a:p>
          <a:p>
            <a:r>
              <a:rPr lang="en-US" sz="2000" dirty="0" smtClean="0"/>
              <a:t>The example below displays a simple HTML form with two input fields and a submit button:</a:t>
            </a:r>
          </a:p>
          <a:p>
            <a:r>
              <a:rPr lang="en-US" sz="2000" b="1" dirty="0" smtClean="0"/>
              <a:t>Example</a:t>
            </a:r>
          </a:p>
          <a:p>
            <a:pPr lvl="1"/>
            <a:r>
              <a:rPr lang="en-US" sz="2000" dirty="0" smtClean="0"/>
              <a:t>&lt;html&gt;</a:t>
            </a:r>
            <a:br>
              <a:rPr lang="en-US" sz="2000" dirty="0" smtClean="0"/>
            </a:br>
            <a:r>
              <a:rPr lang="en-US" sz="2000" dirty="0" smtClean="0"/>
              <a:t>&lt;body&gt;</a:t>
            </a:r>
            <a:br>
              <a:rPr lang="en-US" sz="2000" dirty="0" smtClean="0"/>
            </a:br>
            <a:r>
              <a:rPr lang="en-US" sz="2000" dirty="0" smtClean="0"/>
              <a:t/>
            </a:r>
            <a:br>
              <a:rPr lang="en-US" sz="2000" dirty="0" smtClean="0"/>
            </a:br>
            <a:r>
              <a:rPr lang="en-US" sz="2000" dirty="0" smtClean="0">
                <a:solidFill>
                  <a:srgbClr val="C00000"/>
                </a:solidFill>
              </a:rPr>
              <a:t>&lt;form action="welcome.php" method="post"&gt;</a:t>
            </a:r>
            <a:br>
              <a:rPr lang="en-US" sz="2000" dirty="0" smtClean="0">
                <a:solidFill>
                  <a:srgbClr val="C00000"/>
                </a:solidFill>
              </a:rPr>
            </a:br>
            <a:r>
              <a:rPr lang="en-US" sz="2000" dirty="0" smtClean="0">
                <a:solidFill>
                  <a:srgbClr val="C00000"/>
                </a:solidFill>
              </a:rPr>
              <a:t>Name: &lt;input type="text" name="name"&gt;&lt;</a:t>
            </a:r>
            <a:r>
              <a:rPr lang="en-US" sz="2000" dirty="0" err="1" smtClean="0">
                <a:solidFill>
                  <a:srgbClr val="C00000"/>
                </a:solidFill>
              </a:rPr>
              <a:t>br</a:t>
            </a:r>
            <a:r>
              <a:rPr lang="en-US" sz="2000" dirty="0" smtClean="0">
                <a:solidFill>
                  <a:srgbClr val="C00000"/>
                </a:solidFill>
              </a:rPr>
              <a:t>&gt;</a:t>
            </a:r>
            <a:br>
              <a:rPr lang="en-US" sz="2000" dirty="0" smtClean="0">
                <a:solidFill>
                  <a:srgbClr val="C00000"/>
                </a:solidFill>
              </a:rPr>
            </a:br>
            <a:r>
              <a:rPr lang="en-US" sz="2000" dirty="0" smtClean="0">
                <a:solidFill>
                  <a:srgbClr val="C00000"/>
                </a:solidFill>
              </a:rPr>
              <a:t>E-mail: &lt;input type="text" name="email"&gt;&lt;</a:t>
            </a:r>
            <a:r>
              <a:rPr lang="en-US" sz="2000" dirty="0" err="1" smtClean="0">
                <a:solidFill>
                  <a:srgbClr val="C00000"/>
                </a:solidFill>
              </a:rPr>
              <a:t>br</a:t>
            </a:r>
            <a:r>
              <a:rPr lang="en-US" sz="2000" dirty="0" smtClean="0">
                <a:solidFill>
                  <a:srgbClr val="C00000"/>
                </a:solidFill>
              </a:rPr>
              <a:t>&gt;</a:t>
            </a:r>
            <a:br>
              <a:rPr lang="en-US" sz="2000" dirty="0" smtClean="0">
                <a:solidFill>
                  <a:srgbClr val="C00000"/>
                </a:solidFill>
              </a:rPr>
            </a:br>
            <a:r>
              <a:rPr lang="en-US" sz="2000" dirty="0" smtClean="0">
                <a:solidFill>
                  <a:srgbClr val="C00000"/>
                </a:solidFill>
              </a:rPr>
              <a:t>&lt;input type="submit"&gt;</a:t>
            </a:r>
            <a:br>
              <a:rPr lang="en-US" sz="2000" dirty="0" smtClean="0">
                <a:solidFill>
                  <a:srgbClr val="C00000"/>
                </a:solidFill>
              </a:rPr>
            </a:br>
            <a:r>
              <a:rPr lang="en-US" sz="2000" dirty="0" smtClean="0">
                <a:solidFill>
                  <a:srgbClr val="C00000"/>
                </a:solidFill>
              </a:rPr>
              <a:t>&lt;/form&gt;</a:t>
            </a:r>
            <a:r>
              <a:rPr lang="en-US" sz="2000" dirty="0" smtClean="0"/>
              <a:t/>
            </a:r>
            <a:br>
              <a:rPr lang="en-US" sz="2000" dirty="0" smtClean="0"/>
            </a:br>
            <a:r>
              <a:rPr lang="en-US" sz="2000" dirty="0" smtClean="0"/>
              <a:t/>
            </a:r>
            <a:br>
              <a:rPr lang="en-US" sz="2000" dirty="0" smtClean="0"/>
            </a:br>
            <a:r>
              <a:rPr lang="en-US" sz="2000" dirty="0" smtClean="0"/>
              <a:t>&lt;/body&gt;</a:t>
            </a:r>
            <a:br>
              <a:rPr lang="en-US" sz="2000" dirty="0" smtClean="0"/>
            </a:br>
            <a:r>
              <a:rPr lang="en-US" sz="2000" dirty="0" smtClean="0"/>
              <a:t>&lt;/html&gt;</a:t>
            </a:r>
            <a:endParaRPr lang="en-US" sz="2000" dirty="0"/>
          </a:p>
        </p:txBody>
      </p:sp>
      <p:pic>
        <p:nvPicPr>
          <p:cNvPr id="81922" name="Picture 2"/>
          <p:cNvPicPr>
            <a:picLocks noChangeAspect="1" noChangeArrowheads="1"/>
          </p:cNvPicPr>
          <p:nvPr/>
        </p:nvPicPr>
        <p:blipFill>
          <a:blip r:embed="rId2" cstate="print"/>
          <a:srcRect/>
          <a:stretch>
            <a:fillRect/>
          </a:stretch>
        </p:blipFill>
        <p:spPr bwMode="auto">
          <a:xfrm>
            <a:off x="5410200" y="5486400"/>
            <a:ext cx="2724150" cy="923925"/>
          </a:xfrm>
          <a:prstGeom prst="rect">
            <a:avLst/>
          </a:prstGeom>
          <a:noFill/>
          <a:ln w="9525">
            <a:noFill/>
            <a:miter lim="800000"/>
            <a:headEnd/>
            <a:tailEnd/>
          </a:ln>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4093428"/>
          </a:xfrm>
          <a:prstGeom prst="rect">
            <a:avLst/>
          </a:prstGeom>
        </p:spPr>
        <p:txBody>
          <a:bodyPr wrap="square">
            <a:spAutoFit/>
          </a:bodyPr>
          <a:lstStyle/>
          <a:p>
            <a:r>
              <a:rPr lang="en-US" sz="2000" dirty="0" smtClean="0"/>
              <a:t>When the user fills out the form above and clicks the submit button, the form data is sent for processing to a PHP file named "welcome.php". The form data is sent with the HTTP POST method.</a:t>
            </a:r>
          </a:p>
          <a:p>
            <a:r>
              <a:rPr lang="en-US" sz="2000" dirty="0" smtClean="0"/>
              <a:t>To display the submitted data you could simply echo all the variables. The </a:t>
            </a:r>
            <a:r>
              <a:rPr lang="en-US" sz="2000" b="1" dirty="0" smtClean="0"/>
              <a:t>"welcome.php" </a:t>
            </a:r>
            <a:r>
              <a:rPr lang="en-US" sz="2000" dirty="0" smtClean="0"/>
              <a:t>looks like this:</a:t>
            </a:r>
          </a:p>
          <a:p>
            <a:pPr lvl="1"/>
            <a:r>
              <a:rPr lang="en-US" sz="2000" dirty="0" smtClean="0"/>
              <a:t>&lt;html&gt;</a:t>
            </a:r>
            <a:br>
              <a:rPr lang="en-US" sz="2000" dirty="0" smtClean="0"/>
            </a:br>
            <a:r>
              <a:rPr lang="en-US" sz="2000" dirty="0" smtClean="0"/>
              <a:t>&lt;body&gt;</a:t>
            </a:r>
            <a:br>
              <a:rPr lang="en-US" sz="2000" dirty="0" smtClean="0"/>
            </a:br>
            <a:r>
              <a:rPr lang="en-US" sz="2000" dirty="0" smtClean="0"/>
              <a:t/>
            </a:r>
            <a:br>
              <a:rPr lang="en-US" sz="2000" dirty="0" smtClean="0"/>
            </a:br>
            <a:r>
              <a:rPr lang="en-US" sz="2000" dirty="0" smtClean="0"/>
              <a:t>Welcome &lt;?</a:t>
            </a:r>
            <a:r>
              <a:rPr lang="en-US" sz="2000" dirty="0" err="1" smtClean="0"/>
              <a:t>php</a:t>
            </a:r>
            <a:r>
              <a:rPr lang="en-US" sz="2000" dirty="0" smtClean="0"/>
              <a:t> echo $_POST["name"]; ?&gt;&lt;</a:t>
            </a:r>
            <a:r>
              <a:rPr lang="en-US" sz="2000" dirty="0" err="1" smtClean="0"/>
              <a:t>br</a:t>
            </a:r>
            <a:r>
              <a:rPr lang="en-US" sz="2000" dirty="0" smtClean="0"/>
              <a:t>&gt;</a:t>
            </a:r>
            <a:br>
              <a:rPr lang="en-US" sz="2000" dirty="0" smtClean="0"/>
            </a:br>
            <a:r>
              <a:rPr lang="en-US" sz="2000" dirty="0" smtClean="0"/>
              <a:t>Your email address is: &lt;?</a:t>
            </a:r>
            <a:r>
              <a:rPr lang="en-US" sz="2000" dirty="0" err="1" smtClean="0"/>
              <a:t>php</a:t>
            </a:r>
            <a:r>
              <a:rPr lang="en-US" sz="2000" dirty="0" smtClean="0"/>
              <a:t> echo $_POST["email"]; ?&gt;</a:t>
            </a:r>
            <a:br>
              <a:rPr lang="en-US" sz="2000" dirty="0" smtClean="0"/>
            </a:br>
            <a:r>
              <a:rPr lang="en-US" sz="2000" dirty="0" smtClean="0"/>
              <a:t/>
            </a:r>
            <a:br>
              <a:rPr lang="en-US" sz="2000" dirty="0" smtClean="0"/>
            </a:br>
            <a:r>
              <a:rPr lang="en-US" sz="2000" dirty="0" smtClean="0"/>
              <a:t>&lt;/body&gt;</a:t>
            </a:r>
            <a:br>
              <a:rPr lang="en-US" sz="2000" dirty="0" smtClean="0"/>
            </a:br>
            <a:r>
              <a:rPr lang="en-US" sz="2000" dirty="0" smtClean="0"/>
              <a:t>&lt;/html&gt;</a:t>
            </a:r>
            <a:endParaRPr lang="en-US" sz="2000" dirty="0"/>
          </a:p>
        </p:txBody>
      </p:sp>
      <p:sp>
        <p:nvSpPr>
          <p:cNvPr id="3" name="Rectangle 2"/>
          <p:cNvSpPr/>
          <p:nvPr/>
        </p:nvSpPr>
        <p:spPr>
          <a:xfrm>
            <a:off x="533400" y="4800600"/>
            <a:ext cx="8077200" cy="1323439"/>
          </a:xfrm>
          <a:prstGeom prst="rect">
            <a:avLst/>
          </a:prstGeom>
        </p:spPr>
        <p:txBody>
          <a:bodyPr wrap="square">
            <a:spAutoFit/>
          </a:bodyPr>
          <a:lstStyle/>
          <a:p>
            <a:r>
              <a:rPr lang="en-US" sz="2000" dirty="0" smtClean="0"/>
              <a:t>The </a:t>
            </a:r>
            <a:r>
              <a:rPr lang="en-US" sz="2000" b="1" dirty="0" smtClean="0"/>
              <a:t>output</a:t>
            </a:r>
            <a:r>
              <a:rPr lang="en-US" sz="2000" dirty="0" smtClean="0"/>
              <a:t> could be something like this:</a:t>
            </a:r>
          </a:p>
          <a:p>
            <a:endParaRPr lang="en-US" sz="2000" dirty="0" smtClean="0"/>
          </a:p>
          <a:p>
            <a:pPr lvl="1"/>
            <a:r>
              <a:rPr lang="en-US" sz="2000" dirty="0" smtClean="0"/>
              <a:t>Welcome John</a:t>
            </a:r>
            <a:br>
              <a:rPr lang="en-US" sz="2000" dirty="0" smtClean="0"/>
            </a:br>
            <a:r>
              <a:rPr lang="en-US" sz="2000" dirty="0" smtClean="0"/>
              <a:t>Your email address is john.doe@example.com</a:t>
            </a:r>
            <a:endParaRPr lang="en-US" sz="20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3477875"/>
          </a:xfrm>
          <a:prstGeom prst="rect">
            <a:avLst/>
          </a:prstGeom>
        </p:spPr>
        <p:txBody>
          <a:bodyPr wrap="square">
            <a:spAutoFit/>
          </a:bodyPr>
          <a:lstStyle/>
          <a:p>
            <a:r>
              <a:rPr lang="en-US" sz="2000" dirty="0" smtClean="0"/>
              <a:t>The same result could also be achieved using the HTTP GET method:</a:t>
            </a:r>
          </a:p>
          <a:p>
            <a:r>
              <a:rPr lang="en-US" sz="2000" b="1" dirty="0" smtClean="0"/>
              <a:t>Example</a:t>
            </a:r>
          </a:p>
          <a:p>
            <a:pPr lvl="1"/>
            <a:r>
              <a:rPr lang="en-US" sz="2000" dirty="0" smtClean="0"/>
              <a:t>&lt;html&gt;</a:t>
            </a:r>
            <a:br>
              <a:rPr lang="en-US" sz="2000" dirty="0" smtClean="0"/>
            </a:br>
            <a:r>
              <a:rPr lang="en-US" sz="2000" dirty="0" smtClean="0"/>
              <a:t>&lt;body&gt;</a:t>
            </a:r>
            <a:br>
              <a:rPr lang="en-US" sz="2000" dirty="0" smtClean="0"/>
            </a:br>
            <a:r>
              <a:rPr lang="en-US" sz="2000" dirty="0" smtClean="0"/>
              <a:t>&lt;form action="welcome_get.php" method="get"&gt;</a:t>
            </a:r>
            <a:br>
              <a:rPr lang="en-US" sz="2000" dirty="0" smtClean="0"/>
            </a:br>
            <a:r>
              <a:rPr lang="en-US" sz="2000" dirty="0" smtClean="0"/>
              <a:t>Name: &lt;input type="text" name="name"&gt;&lt;</a:t>
            </a:r>
            <a:r>
              <a:rPr lang="en-US" sz="2000" dirty="0" err="1" smtClean="0"/>
              <a:t>br</a:t>
            </a:r>
            <a:r>
              <a:rPr lang="en-US" sz="2000" dirty="0" smtClean="0"/>
              <a:t>&gt;</a:t>
            </a:r>
            <a:br>
              <a:rPr lang="en-US" sz="2000" dirty="0" smtClean="0"/>
            </a:br>
            <a:r>
              <a:rPr lang="en-US" sz="2000" dirty="0" smtClean="0"/>
              <a:t>E-mail: &lt;input type="text" name="email"&gt;&lt;</a:t>
            </a:r>
            <a:r>
              <a:rPr lang="en-US" sz="2000" dirty="0" err="1" smtClean="0"/>
              <a:t>br</a:t>
            </a:r>
            <a:r>
              <a:rPr lang="en-US" sz="2000" dirty="0" smtClean="0"/>
              <a:t>&gt;</a:t>
            </a:r>
            <a:br>
              <a:rPr lang="en-US" sz="2000" dirty="0" smtClean="0"/>
            </a:br>
            <a:r>
              <a:rPr lang="en-US" sz="2000" dirty="0" smtClean="0"/>
              <a:t>&lt;input type="submit"&gt;</a:t>
            </a:r>
            <a:br>
              <a:rPr lang="en-US" sz="2000" dirty="0" smtClean="0"/>
            </a:br>
            <a:r>
              <a:rPr lang="en-US" sz="2000" dirty="0" smtClean="0"/>
              <a:t>&lt;/form&gt;</a:t>
            </a:r>
            <a:br>
              <a:rPr lang="en-US" sz="2000" dirty="0" smtClean="0"/>
            </a:br>
            <a:r>
              <a:rPr lang="en-US" sz="2000" dirty="0" smtClean="0"/>
              <a:t>&lt;/body&gt;</a:t>
            </a:r>
            <a:br>
              <a:rPr lang="en-US" sz="2000" dirty="0" smtClean="0"/>
            </a:br>
            <a:r>
              <a:rPr lang="en-US" sz="2000" dirty="0" smtClean="0"/>
              <a:t>&lt;/html&gt;</a:t>
            </a:r>
            <a:endParaRPr lang="en-US" sz="2000" dirty="0"/>
          </a:p>
        </p:txBody>
      </p:sp>
      <p:sp>
        <p:nvSpPr>
          <p:cNvPr id="3" name="Rectangle 2"/>
          <p:cNvSpPr/>
          <p:nvPr/>
        </p:nvSpPr>
        <p:spPr>
          <a:xfrm>
            <a:off x="228600" y="4038600"/>
            <a:ext cx="8458200" cy="2246769"/>
          </a:xfrm>
          <a:prstGeom prst="rect">
            <a:avLst/>
          </a:prstGeom>
        </p:spPr>
        <p:txBody>
          <a:bodyPr wrap="square">
            <a:spAutoFit/>
          </a:bodyPr>
          <a:lstStyle/>
          <a:p>
            <a:r>
              <a:rPr lang="en-US" sz="2000" dirty="0" smtClean="0"/>
              <a:t>and </a:t>
            </a:r>
            <a:r>
              <a:rPr lang="en-US" sz="2000" b="1" dirty="0" smtClean="0"/>
              <a:t>"welcome_get.php" </a:t>
            </a:r>
            <a:r>
              <a:rPr lang="en-US" sz="2000" dirty="0" smtClean="0"/>
              <a:t>looks like this:</a:t>
            </a:r>
          </a:p>
          <a:p>
            <a:pPr lvl="1"/>
            <a:r>
              <a:rPr lang="en-US" sz="2000" dirty="0" smtClean="0"/>
              <a:t>&lt;html&gt;</a:t>
            </a:r>
            <a:br>
              <a:rPr lang="en-US" sz="2000" dirty="0" smtClean="0"/>
            </a:br>
            <a:r>
              <a:rPr lang="en-US" sz="2000" dirty="0" smtClean="0"/>
              <a:t>&lt;body&gt;</a:t>
            </a:r>
            <a:br>
              <a:rPr lang="en-US" sz="2000" dirty="0" smtClean="0"/>
            </a:br>
            <a:r>
              <a:rPr lang="en-US" sz="2000" dirty="0" smtClean="0"/>
              <a:t>Welcome &lt;?</a:t>
            </a:r>
            <a:r>
              <a:rPr lang="en-US" sz="2000" dirty="0" err="1" smtClean="0"/>
              <a:t>php</a:t>
            </a:r>
            <a:r>
              <a:rPr lang="en-US" sz="2000" dirty="0" smtClean="0"/>
              <a:t> echo $_GET["name"]; ?&gt;&lt;</a:t>
            </a:r>
            <a:r>
              <a:rPr lang="en-US" sz="2000" dirty="0" err="1" smtClean="0"/>
              <a:t>br</a:t>
            </a:r>
            <a:r>
              <a:rPr lang="en-US" sz="2000" dirty="0" smtClean="0"/>
              <a:t>&gt;</a:t>
            </a:r>
            <a:br>
              <a:rPr lang="en-US" sz="2000" dirty="0" smtClean="0"/>
            </a:br>
            <a:r>
              <a:rPr lang="en-US" sz="2000" dirty="0" smtClean="0"/>
              <a:t>Your email address is: &lt;?</a:t>
            </a:r>
            <a:r>
              <a:rPr lang="en-US" sz="2000" dirty="0" err="1" smtClean="0"/>
              <a:t>php</a:t>
            </a:r>
            <a:r>
              <a:rPr lang="en-US" sz="2000" dirty="0" smtClean="0"/>
              <a:t> echo $_GET["email"]; ?&gt;</a:t>
            </a:r>
            <a:br>
              <a:rPr lang="en-US" sz="2000" dirty="0" smtClean="0"/>
            </a:br>
            <a:r>
              <a:rPr lang="en-US" sz="2000" dirty="0" smtClean="0"/>
              <a:t>&lt;/body&gt;</a:t>
            </a:r>
            <a:br>
              <a:rPr lang="en-US" sz="2000" dirty="0" smtClean="0"/>
            </a:br>
            <a:r>
              <a:rPr lang="en-US" sz="2000" dirty="0" smtClean="0"/>
              <a:t>&lt;/html&gt;</a:t>
            </a:r>
            <a:endParaRPr lang="en-US" sz="20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2801151" cy="461665"/>
          </a:xfrm>
          <a:prstGeom prst="rect">
            <a:avLst/>
          </a:prstGeom>
        </p:spPr>
        <p:txBody>
          <a:bodyPr wrap="none">
            <a:spAutoFit/>
          </a:bodyPr>
          <a:lstStyle/>
          <a:p>
            <a:r>
              <a:rPr lang="en-US" sz="2400" b="1" dirty="0" smtClean="0"/>
              <a:t>PHP Form Validation</a:t>
            </a:r>
            <a:endParaRPr lang="en-US" sz="2400" b="1" dirty="0"/>
          </a:p>
        </p:txBody>
      </p:sp>
      <p:pic>
        <p:nvPicPr>
          <p:cNvPr id="82946" name="Picture 2"/>
          <p:cNvPicPr>
            <a:picLocks noChangeAspect="1" noChangeArrowheads="1"/>
          </p:cNvPicPr>
          <p:nvPr/>
        </p:nvPicPr>
        <p:blipFill>
          <a:blip r:embed="rId2" cstate="print"/>
          <a:srcRect/>
          <a:stretch>
            <a:fillRect/>
          </a:stretch>
        </p:blipFill>
        <p:spPr bwMode="auto">
          <a:xfrm>
            <a:off x="304800" y="1143000"/>
            <a:ext cx="8458200" cy="2438400"/>
          </a:xfrm>
          <a:prstGeom prst="rect">
            <a:avLst/>
          </a:prstGeom>
          <a:noFill/>
          <a:ln w="9525">
            <a:noFill/>
            <a:miter lim="800000"/>
            <a:headEnd/>
            <a:tailEnd/>
          </a:ln>
        </p:spPr>
      </p:pic>
      <p:sp>
        <p:nvSpPr>
          <p:cNvPr id="4" name="Rectangle 1"/>
          <p:cNvSpPr>
            <a:spLocks noChangeArrowheads="1"/>
          </p:cNvSpPr>
          <p:nvPr/>
        </p:nvSpPr>
        <p:spPr bwMode="auto">
          <a:xfrm>
            <a:off x="381000" y="3810000"/>
            <a:ext cx="649710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The validation rules for the form above are as follows: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381000" y="4267200"/>
          <a:ext cx="8305800" cy="2141304"/>
        </p:xfrm>
        <a:graphic>
          <a:graphicData uri="http://schemas.openxmlformats.org/drawingml/2006/table">
            <a:tbl>
              <a:tblPr/>
              <a:tblGrid>
                <a:gridCol w="2083489"/>
                <a:gridCol w="6222311"/>
              </a:tblGrid>
              <a:tr h="231180">
                <a:tc>
                  <a:txBody>
                    <a:bodyPr/>
                    <a:lstStyle/>
                    <a:p>
                      <a:pPr algn="l" fontAlgn="t"/>
                      <a:r>
                        <a:rPr lang="en-US" sz="1800" b="1" dirty="0"/>
                        <a:t>Field</a:t>
                      </a:r>
                    </a:p>
                  </a:txBody>
                  <a:tcPr marL="82564"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1" dirty="0"/>
                        <a:t>Validation Rules</a:t>
                      </a:r>
                    </a:p>
                  </a:txBody>
                  <a:tcPr marL="41282"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1180">
                <a:tc>
                  <a:txBody>
                    <a:bodyPr/>
                    <a:lstStyle/>
                    <a:p>
                      <a:pPr algn="l" fontAlgn="t"/>
                      <a:r>
                        <a:rPr lang="en-US" sz="1800"/>
                        <a:t>Name</a:t>
                      </a:r>
                    </a:p>
                  </a:txBody>
                  <a:tcPr marL="82564"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a:t>Required. + Must only contain letters and whitespace</a:t>
                      </a:r>
                    </a:p>
                  </a:txBody>
                  <a:tcPr marL="41282"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231180">
                <a:tc>
                  <a:txBody>
                    <a:bodyPr/>
                    <a:lstStyle/>
                    <a:p>
                      <a:pPr algn="l" fontAlgn="t"/>
                      <a:r>
                        <a:rPr lang="en-US" sz="1800" dirty="0"/>
                        <a:t>E-mail</a:t>
                      </a:r>
                    </a:p>
                  </a:txBody>
                  <a:tcPr marL="82564"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t>Required. + Must contain a valid email address (with @ and .)</a:t>
                      </a:r>
                    </a:p>
                  </a:txBody>
                  <a:tcPr marL="41282"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1180">
                <a:tc>
                  <a:txBody>
                    <a:bodyPr/>
                    <a:lstStyle/>
                    <a:p>
                      <a:pPr algn="l" fontAlgn="t"/>
                      <a:r>
                        <a:rPr lang="en-US" sz="1800" dirty="0"/>
                        <a:t>Website</a:t>
                      </a:r>
                    </a:p>
                  </a:txBody>
                  <a:tcPr marL="82564"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800"/>
                        <a:t>Optional. If present, it must contain a valid URL</a:t>
                      </a:r>
                    </a:p>
                  </a:txBody>
                  <a:tcPr marL="41282"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231180">
                <a:tc>
                  <a:txBody>
                    <a:bodyPr/>
                    <a:lstStyle/>
                    <a:p>
                      <a:pPr algn="l" fontAlgn="t"/>
                      <a:r>
                        <a:rPr lang="en-US" sz="1800"/>
                        <a:t>Comment</a:t>
                      </a:r>
                    </a:p>
                  </a:txBody>
                  <a:tcPr marL="82564"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t>Optional. Multi-line input field (textarea)</a:t>
                      </a:r>
                    </a:p>
                  </a:txBody>
                  <a:tcPr marL="41282"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1180">
                <a:tc>
                  <a:txBody>
                    <a:bodyPr/>
                    <a:lstStyle/>
                    <a:p>
                      <a:pPr algn="l" fontAlgn="t"/>
                      <a:r>
                        <a:rPr lang="en-US" sz="1800"/>
                        <a:t>Gender</a:t>
                      </a:r>
                    </a:p>
                  </a:txBody>
                  <a:tcPr marL="82564"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l" fontAlgn="t"/>
                      <a:r>
                        <a:rPr lang="en-US" sz="1800" dirty="0"/>
                        <a:t>Required. Must select one</a:t>
                      </a:r>
                    </a:p>
                  </a:txBody>
                  <a:tcPr marL="41282" marR="41282" marT="41282" marB="4128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r>
            </a:tbl>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229600" cy="1015663"/>
          </a:xfrm>
          <a:prstGeom prst="rect">
            <a:avLst/>
          </a:prstGeom>
        </p:spPr>
        <p:txBody>
          <a:bodyPr wrap="square">
            <a:spAutoFit/>
          </a:bodyPr>
          <a:lstStyle/>
          <a:p>
            <a:r>
              <a:rPr lang="en-US" sz="2000" b="1" dirty="0" smtClean="0"/>
              <a:t>Text Fields</a:t>
            </a:r>
          </a:p>
          <a:p>
            <a:r>
              <a:rPr lang="en-US" sz="2000" dirty="0" smtClean="0"/>
              <a:t>The name, email, and website fields are text input elements, and the comment field is a </a:t>
            </a:r>
            <a:r>
              <a:rPr lang="en-US" sz="2000" dirty="0" err="1" smtClean="0"/>
              <a:t>textarea</a:t>
            </a:r>
            <a:r>
              <a:rPr lang="en-US" sz="2000" dirty="0" smtClean="0"/>
              <a:t>. The HTML code looks like this:</a:t>
            </a:r>
          </a:p>
        </p:txBody>
      </p:sp>
      <p:sp>
        <p:nvSpPr>
          <p:cNvPr id="5" name="Rectangle 4"/>
          <p:cNvSpPr/>
          <p:nvPr/>
        </p:nvSpPr>
        <p:spPr>
          <a:xfrm>
            <a:off x="609600" y="1600200"/>
            <a:ext cx="76962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b="1" dirty="0" smtClean="0"/>
              <a:t>Name: &lt;input type="text" name="name"&gt;</a:t>
            </a:r>
            <a:br>
              <a:rPr lang="en-US" b="1" dirty="0" smtClean="0"/>
            </a:br>
            <a:r>
              <a:rPr lang="en-US" b="1" dirty="0" smtClean="0"/>
              <a:t>E-mail: &lt;input type="text" name="email"&gt;</a:t>
            </a:r>
            <a:br>
              <a:rPr lang="en-US" b="1" dirty="0" smtClean="0"/>
            </a:br>
            <a:r>
              <a:rPr lang="en-US" b="1" dirty="0" smtClean="0"/>
              <a:t>Website: &lt;input type="text" name="website"&gt;</a:t>
            </a:r>
            <a:br>
              <a:rPr lang="en-US" b="1" dirty="0" smtClean="0"/>
            </a:br>
            <a:r>
              <a:rPr lang="en-US" b="1" dirty="0" smtClean="0"/>
              <a:t>Comment: &lt;</a:t>
            </a:r>
            <a:r>
              <a:rPr lang="en-US" b="1" dirty="0" err="1" smtClean="0"/>
              <a:t>textarea</a:t>
            </a:r>
            <a:r>
              <a:rPr lang="en-US" b="1" dirty="0" smtClean="0"/>
              <a:t> name="comment" rows="5" cols="40"&gt;&lt;/</a:t>
            </a:r>
            <a:r>
              <a:rPr lang="en-US" b="1" dirty="0" err="1" smtClean="0"/>
              <a:t>textarea</a:t>
            </a:r>
            <a:r>
              <a:rPr lang="en-US" b="1" dirty="0" smtClean="0"/>
              <a:t>&gt;</a:t>
            </a:r>
            <a:endParaRPr lang="en-US" b="1" dirty="0"/>
          </a:p>
        </p:txBody>
      </p:sp>
      <p:sp>
        <p:nvSpPr>
          <p:cNvPr id="6" name="Rectangle 5"/>
          <p:cNvSpPr/>
          <p:nvPr/>
        </p:nvSpPr>
        <p:spPr>
          <a:xfrm>
            <a:off x="228600" y="3048000"/>
            <a:ext cx="8534400" cy="707886"/>
          </a:xfrm>
          <a:prstGeom prst="rect">
            <a:avLst/>
          </a:prstGeom>
        </p:spPr>
        <p:txBody>
          <a:bodyPr wrap="square">
            <a:spAutoFit/>
          </a:bodyPr>
          <a:lstStyle/>
          <a:p>
            <a:r>
              <a:rPr lang="en-US" sz="2000" b="1" dirty="0" smtClean="0"/>
              <a:t>Radio Buttons</a:t>
            </a:r>
          </a:p>
          <a:p>
            <a:r>
              <a:rPr lang="en-US" sz="2000" dirty="0" smtClean="0"/>
              <a:t>The gender fields are radio buttons and the HTML code looks like this:</a:t>
            </a:r>
            <a:endParaRPr lang="en-US" sz="2000" dirty="0"/>
          </a:p>
        </p:txBody>
      </p:sp>
      <p:sp>
        <p:nvSpPr>
          <p:cNvPr id="7" name="Rectangle 6"/>
          <p:cNvSpPr/>
          <p:nvPr/>
        </p:nvSpPr>
        <p:spPr>
          <a:xfrm>
            <a:off x="762000" y="3886200"/>
            <a:ext cx="70104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b="1" dirty="0" smtClean="0"/>
              <a:t>Gender:</a:t>
            </a:r>
            <a:br>
              <a:rPr lang="en-US" b="1" dirty="0" smtClean="0"/>
            </a:br>
            <a:r>
              <a:rPr lang="en-US" b="1" dirty="0" smtClean="0"/>
              <a:t>&lt;input type="radio" name="gender" value="female"&gt;Female</a:t>
            </a:r>
            <a:br>
              <a:rPr lang="en-US" b="1" dirty="0" smtClean="0"/>
            </a:br>
            <a:r>
              <a:rPr lang="en-US" b="1" dirty="0" smtClean="0"/>
              <a:t>&lt;input type="radio" name="gender" value="male"&gt;Male</a:t>
            </a:r>
            <a:br>
              <a:rPr lang="en-US" b="1" dirty="0" smtClean="0"/>
            </a:br>
            <a:r>
              <a:rPr lang="en-US" b="1" dirty="0" smtClean="0"/>
              <a:t>&lt;input type="radio" name="gender" value="other"&gt;Other</a:t>
            </a:r>
            <a:endParaRPr lang="en-US" b="1"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4572000" cy="707886"/>
          </a:xfrm>
          <a:prstGeom prst="rect">
            <a:avLst/>
          </a:prstGeom>
        </p:spPr>
        <p:txBody>
          <a:bodyPr>
            <a:spAutoFit/>
          </a:bodyPr>
          <a:lstStyle/>
          <a:p>
            <a:r>
              <a:rPr lang="en-US" sz="2000" b="1" dirty="0" smtClean="0"/>
              <a:t>The Form Element</a:t>
            </a:r>
          </a:p>
          <a:p>
            <a:r>
              <a:rPr lang="en-US" sz="2000" dirty="0" smtClean="0"/>
              <a:t>The HTML code of the form looks like this:</a:t>
            </a:r>
            <a:endParaRPr lang="en-US" sz="2000" dirty="0"/>
          </a:p>
        </p:txBody>
      </p:sp>
      <p:sp>
        <p:nvSpPr>
          <p:cNvPr id="5" name="Rectangle 4"/>
          <p:cNvSpPr/>
          <p:nvPr/>
        </p:nvSpPr>
        <p:spPr>
          <a:xfrm>
            <a:off x="228600" y="1066800"/>
            <a:ext cx="86868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b="1" dirty="0" smtClean="0"/>
              <a:t>&lt;form method="post" action="&lt;?</a:t>
            </a:r>
            <a:r>
              <a:rPr lang="en-US" b="1" dirty="0" err="1" smtClean="0"/>
              <a:t>php</a:t>
            </a:r>
            <a:r>
              <a:rPr lang="en-US" b="1" dirty="0" smtClean="0"/>
              <a:t> echo </a:t>
            </a:r>
            <a:r>
              <a:rPr lang="en-US" b="1" dirty="0" err="1" smtClean="0"/>
              <a:t>htmlspecialchars</a:t>
            </a:r>
            <a:r>
              <a:rPr lang="en-US" b="1" dirty="0" smtClean="0"/>
              <a:t>($_SERVER["PHP_SELF"]);?&gt;"&gt;</a:t>
            </a:r>
            <a:endParaRPr lang="en-US" b="1" dirty="0"/>
          </a:p>
        </p:txBody>
      </p:sp>
      <p:sp>
        <p:nvSpPr>
          <p:cNvPr id="6" name="Rectangle 5"/>
          <p:cNvSpPr/>
          <p:nvPr/>
        </p:nvSpPr>
        <p:spPr>
          <a:xfrm>
            <a:off x="381000" y="1905000"/>
            <a:ext cx="7620000" cy="400110"/>
          </a:xfrm>
          <a:prstGeom prst="rect">
            <a:avLst/>
          </a:prstGeom>
        </p:spPr>
        <p:txBody>
          <a:bodyPr wrap="square">
            <a:spAutoFit/>
          </a:bodyPr>
          <a:lstStyle/>
          <a:p>
            <a:r>
              <a:rPr lang="en-US" sz="2000" dirty="0" smtClean="0"/>
              <a:t>When the form is submitted, the form data is sent with method="post".</a:t>
            </a:r>
            <a:endParaRPr lang="en-US" sz="2000" dirty="0"/>
          </a:p>
        </p:txBody>
      </p:sp>
      <p:sp>
        <p:nvSpPr>
          <p:cNvPr id="7" name="Rectangle 6"/>
          <p:cNvSpPr/>
          <p:nvPr/>
        </p:nvSpPr>
        <p:spPr>
          <a:xfrm>
            <a:off x="228600" y="4191000"/>
            <a:ext cx="8534400" cy="1938992"/>
          </a:xfrm>
          <a:prstGeom prst="rect">
            <a:avLst/>
          </a:prstGeom>
        </p:spPr>
        <p:txBody>
          <a:bodyPr wrap="square">
            <a:spAutoFit/>
          </a:bodyPr>
          <a:lstStyle/>
          <a:p>
            <a:r>
              <a:rPr lang="en-US" sz="2000" b="1" dirty="0" smtClean="0"/>
              <a:t>What is the </a:t>
            </a:r>
            <a:r>
              <a:rPr lang="en-US" sz="2000" b="1" dirty="0" err="1" smtClean="0"/>
              <a:t>htmlspecialchars</a:t>
            </a:r>
            <a:r>
              <a:rPr lang="en-US" sz="2000" b="1" dirty="0" smtClean="0"/>
              <a:t>() function?</a:t>
            </a:r>
            <a:r>
              <a:rPr lang="en-US" sz="2000" dirty="0" smtClean="0"/>
              <a:t/>
            </a:r>
            <a:br>
              <a:rPr lang="en-US" sz="2000" dirty="0" smtClean="0"/>
            </a:br>
            <a:r>
              <a:rPr lang="en-US" sz="2000" dirty="0" smtClean="0"/>
              <a:t/>
            </a:r>
            <a:br>
              <a:rPr lang="en-US" sz="2000" dirty="0" smtClean="0"/>
            </a:br>
            <a:r>
              <a:rPr lang="en-US" sz="2000" dirty="0" smtClean="0"/>
              <a:t>The </a:t>
            </a:r>
            <a:r>
              <a:rPr lang="en-US" sz="2000" dirty="0" err="1" smtClean="0"/>
              <a:t>htmlspecialchars</a:t>
            </a:r>
            <a:r>
              <a:rPr lang="en-US" sz="2000" dirty="0" smtClean="0"/>
              <a:t>() function converts special characters to HTML entities. This means that it will replace HTML characters like &lt; and &gt; with &amp;</a:t>
            </a:r>
            <a:r>
              <a:rPr lang="en-US" sz="2000" dirty="0" err="1" smtClean="0"/>
              <a:t>lt</a:t>
            </a:r>
            <a:r>
              <a:rPr lang="en-US" sz="2000" dirty="0" smtClean="0"/>
              <a:t>; and &amp;</a:t>
            </a:r>
            <a:r>
              <a:rPr lang="en-US" sz="2000" dirty="0" err="1" smtClean="0"/>
              <a:t>gt</a:t>
            </a:r>
            <a:r>
              <a:rPr lang="en-US" sz="2000" dirty="0" smtClean="0"/>
              <a:t>;. This prevents attackers from exploiting the code by injecting HTML or </a:t>
            </a:r>
            <a:r>
              <a:rPr lang="en-US" sz="2000" dirty="0" err="1" smtClean="0"/>
              <a:t>Javascript</a:t>
            </a:r>
            <a:r>
              <a:rPr lang="en-US" sz="2000" dirty="0" smtClean="0"/>
              <a:t> code (Cross-site Scripting attacks) in forms.</a:t>
            </a:r>
            <a:endParaRPr lang="en-US" sz="2000" dirty="0"/>
          </a:p>
        </p:txBody>
      </p:sp>
      <p:sp>
        <p:nvSpPr>
          <p:cNvPr id="8" name="Rectangle 7"/>
          <p:cNvSpPr/>
          <p:nvPr/>
        </p:nvSpPr>
        <p:spPr>
          <a:xfrm>
            <a:off x="304800" y="2667000"/>
            <a:ext cx="8534400" cy="1323439"/>
          </a:xfrm>
          <a:prstGeom prst="rect">
            <a:avLst/>
          </a:prstGeom>
        </p:spPr>
        <p:txBody>
          <a:bodyPr wrap="square">
            <a:spAutoFit/>
          </a:bodyPr>
          <a:lstStyle/>
          <a:p>
            <a:r>
              <a:rPr lang="en-US" sz="2000" b="1" dirty="0" smtClean="0"/>
              <a:t>What is the $_SERVER["PHP_SELF"] variable?</a:t>
            </a:r>
            <a:r>
              <a:rPr lang="en-US" sz="2000" dirty="0" smtClean="0"/>
              <a:t/>
            </a:r>
            <a:br>
              <a:rPr lang="en-US" sz="2000" dirty="0" smtClean="0"/>
            </a:br>
            <a:r>
              <a:rPr lang="en-US" sz="2000" dirty="0" smtClean="0"/>
              <a:t/>
            </a:r>
            <a:br>
              <a:rPr lang="en-US" sz="2000" dirty="0" smtClean="0"/>
            </a:br>
            <a:r>
              <a:rPr lang="en-US" sz="2000" dirty="0" smtClean="0"/>
              <a:t>The $_SERVER["PHP_SELF"] is a super global variable that returns the filename of the currently executing script.</a:t>
            </a:r>
            <a:endParaRPr lang="en-US" sz="20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94692"/>
            <a:ext cx="8305800" cy="6463308"/>
          </a:xfrm>
          <a:prstGeom prst="rect">
            <a:avLst/>
          </a:prstGeom>
        </p:spPr>
        <p:txBody>
          <a:bodyPr wrap="square">
            <a:spAutoFit/>
          </a:bodyPr>
          <a:lstStyle/>
          <a:p>
            <a:r>
              <a:rPr lang="en-US" dirty="0" smtClean="0"/>
              <a:t>&lt;!DOCTYPE HTML&gt;  </a:t>
            </a:r>
            <a:br>
              <a:rPr lang="en-US" dirty="0" smtClean="0"/>
            </a:br>
            <a:r>
              <a:rPr lang="en-US" dirty="0" smtClean="0"/>
              <a:t>&lt;html&gt;</a:t>
            </a:r>
            <a:br>
              <a:rPr lang="en-US" dirty="0" smtClean="0"/>
            </a:br>
            <a:r>
              <a:rPr lang="en-US" dirty="0" smtClean="0"/>
              <a:t>&lt;head&gt;</a:t>
            </a:r>
            <a:br>
              <a:rPr lang="en-US" dirty="0" smtClean="0"/>
            </a:br>
            <a:r>
              <a:rPr lang="en-US" dirty="0" smtClean="0"/>
              <a:t>&lt;/head&gt;</a:t>
            </a:r>
            <a:br>
              <a:rPr lang="en-US" dirty="0" smtClean="0"/>
            </a:br>
            <a:r>
              <a:rPr lang="en-US" dirty="0" smtClean="0"/>
              <a:t>&lt;body&gt;  </a:t>
            </a:r>
            <a:br>
              <a:rPr lang="en-US" dirty="0" smtClean="0"/>
            </a:br>
            <a:r>
              <a:rPr lang="en-US" dirty="0" smtClean="0"/>
              <a:t>&lt;?</a:t>
            </a:r>
            <a:r>
              <a:rPr lang="en-US" dirty="0" err="1" smtClean="0"/>
              <a:t>php</a:t>
            </a:r>
            <a:r>
              <a:rPr lang="en-US" dirty="0" smtClean="0"/>
              <a:t/>
            </a:r>
            <a:br>
              <a:rPr lang="en-US" dirty="0" smtClean="0"/>
            </a:br>
            <a:r>
              <a:rPr lang="en-US" dirty="0" smtClean="0"/>
              <a:t>// define variables and set to empty values</a:t>
            </a:r>
            <a:br>
              <a:rPr lang="en-US" dirty="0" smtClean="0"/>
            </a:br>
            <a:r>
              <a:rPr lang="en-US" dirty="0" smtClean="0"/>
              <a:t>$name = $email = $gender = $comment = $website = "";</a:t>
            </a:r>
            <a:br>
              <a:rPr lang="en-US" dirty="0" smtClean="0"/>
            </a:br>
            <a:r>
              <a:rPr lang="en-US" dirty="0" smtClean="0"/>
              <a:t>if ($_SERVER["REQUEST_METHOD"] == "POST") {</a:t>
            </a:r>
            <a:br>
              <a:rPr lang="en-US" dirty="0" smtClean="0"/>
            </a:br>
            <a:r>
              <a:rPr lang="en-US" dirty="0" smtClean="0"/>
              <a:t>  $name = </a:t>
            </a:r>
            <a:r>
              <a:rPr lang="en-US" dirty="0" err="1" smtClean="0"/>
              <a:t>test_input</a:t>
            </a:r>
            <a:r>
              <a:rPr lang="en-US" dirty="0" smtClean="0"/>
              <a:t>($_POST["name"]);</a:t>
            </a:r>
            <a:br>
              <a:rPr lang="en-US" dirty="0" smtClean="0"/>
            </a:br>
            <a:r>
              <a:rPr lang="en-US" dirty="0" smtClean="0"/>
              <a:t>  $email = </a:t>
            </a:r>
            <a:r>
              <a:rPr lang="en-US" dirty="0" err="1" smtClean="0"/>
              <a:t>test_input</a:t>
            </a:r>
            <a:r>
              <a:rPr lang="en-US" dirty="0" smtClean="0"/>
              <a:t>($_POST["email"]);</a:t>
            </a:r>
            <a:br>
              <a:rPr lang="en-US" dirty="0" smtClean="0"/>
            </a:br>
            <a:r>
              <a:rPr lang="en-US" dirty="0" smtClean="0"/>
              <a:t>  $website = </a:t>
            </a:r>
            <a:r>
              <a:rPr lang="en-US" dirty="0" err="1" smtClean="0"/>
              <a:t>test_input</a:t>
            </a:r>
            <a:r>
              <a:rPr lang="en-US" dirty="0" smtClean="0"/>
              <a:t>($_POST["website"]);</a:t>
            </a:r>
            <a:br>
              <a:rPr lang="en-US" dirty="0" smtClean="0"/>
            </a:br>
            <a:r>
              <a:rPr lang="en-US" dirty="0" smtClean="0"/>
              <a:t>  $comment = </a:t>
            </a:r>
            <a:r>
              <a:rPr lang="en-US" dirty="0" err="1" smtClean="0"/>
              <a:t>test_input</a:t>
            </a:r>
            <a:r>
              <a:rPr lang="en-US" dirty="0" smtClean="0"/>
              <a:t>($_POST["comment"]);</a:t>
            </a:r>
            <a:br>
              <a:rPr lang="en-US" dirty="0" smtClean="0"/>
            </a:br>
            <a:r>
              <a:rPr lang="en-US" dirty="0" smtClean="0"/>
              <a:t>  $gender = </a:t>
            </a:r>
            <a:r>
              <a:rPr lang="en-US" dirty="0" err="1" smtClean="0"/>
              <a:t>test_input</a:t>
            </a:r>
            <a:r>
              <a:rPr lang="en-US" dirty="0" smtClean="0"/>
              <a:t>($_POST["gender"]);</a:t>
            </a:r>
            <a:br>
              <a:rPr lang="en-US" dirty="0" smtClean="0"/>
            </a:br>
            <a:r>
              <a:rPr lang="en-US" dirty="0" smtClean="0"/>
              <a:t>}</a:t>
            </a:r>
            <a:br>
              <a:rPr lang="en-US" dirty="0" smtClean="0"/>
            </a:br>
            <a:r>
              <a:rPr lang="en-US" dirty="0" smtClean="0"/>
              <a:t/>
            </a:r>
            <a:br>
              <a:rPr lang="en-US" dirty="0" smtClean="0"/>
            </a:br>
            <a:r>
              <a:rPr lang="en-US" dirty="0" smtClean="0"/>
              <a:t>function </a:t>
            </a:r>
            <a:r>
              <a:rPr lang="en-US" dirty="0" err="1" smtClean="0"/>
              <a:t>test_input</a:t>
            </a:r>
            <a:r>
              <a:rPr lang="en-US" dirty="0" smtClean="0"/>
              <a:t>($data) {</a:t>
            </a:r>
            <a:br>
              <a:rPr lang="en-US" dirty="0" smtClean="0"/>
            </a:br>
            <a:r>
              <a:rPr lang="en-US" dirty="0" smtClean="0"/>
              <a:t>  $data = trim($data);</a:t>
            </a:r>
            <a:br>
              <a:rPr lang="en-US" dirty="0" smtClean="0"/>
            </a:br>
            <a:r>
              <a:rPr lang="en-US" dirty="0" smtClean="0"/>
              <a:t>  $data = </a:t>
            </a:r>
            <a:r>
              <a:rPr lang="en-US" dirty="0" err="1" smtClean="0"/>
              <a:t>stripslashes</a:t>
            </a:r>
            <a:r>
              <a:rPr lang="en-US" dirty="0" smtClean="0"/>
              <a:t>($data);</a:t>
            </a:r>
            <a:br>
              <a:rPr lang="en-US" dirty="0" smtClean="0"/>
            </a:br>
            <a:r>
              <a:rPr lang="en-US" dirty="0" smtClean="0"/>
              <a:t>  $data = </a:t>
            </a:r>
            <a:r>
              <a:rPr lang="en-US" dirty="0" err="1" smtClean="0"/>
              <a:t>htmlspecialchars</a:t>
            </a:r>
            <a:r>
              <a:rPr lang="en-US" dirty="0" smtClean="0"/>
              <a:t>($data);</a:t>
            </a:r>
            <a:br>
              <a:rPr lang="en-US" dirty="0" smtClean="0"/>
            </a:br>
            <a:r>
              <a:rPr lang="en-US" dirty="0" smtClean="0"/>
              <a:t>  return $data;</a:t>
            </a:r>
            <a:br>
              <a:rPr lang="en-US" dirty="0" smtClean="0"/>
            </a:br>
            <a:r>
              <a:rPr lang="en-US" dirty="0" smtClean="0"/>
              <a:t>}</a:t>
            </a:r>
            <a:br>
              <a:rPr lang="en-US" dirty="0" smtClean="0"/>
            </a:br>
            <a:r>
              <a:rPr lang="en-US" dirty="0" smtClean="0"/>
              <a:t>?&gt;</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4801314"/>
          </a:xfrm>
          <a:prstGeom prst="rect">
            <a:avLst/>
          </a:prstGeom>
        </p:spPr>
        <p:txBody>
          <a:bodyPr wrap="square">
            <a:spAutoFit/>
          </a:bodyPr>
          <a:lstStyle/>
          <a:p>
            <a:r>
              <a:rPr lang="en-US" dirty="0" smtClean="0"/>
              <a:t>&lt;h2&gt;PHP Form Validation Example&lt;/h2&gt;</a:t>
            </a:r>
            <a:br>
              <a:rPr lang="en-US" dirty="0" smtClean="0"/>
            </a:br>
            <a:r>
              <a:rPr lang="en-US" dirty="0" smtClean="0"/>
              <a:t>&lt;form method="post" action="&lt;?</a:t>
            </a:r>
            <a:r>
              <a:rPr lang="en-US" dirty="0" err="1" smtClean="0"/>
              <a:t>php</a:t>
            </a:r>
            <a:r>
              <a:rPr lang="en-US" dirty="0" smtClean="0"/>
              <a:t> </a:t>
            </a:r>
            <a:r>
              <a:rPr lang="en-US" dirty="0" err="1" smtClean="0"/>
              <a:t>echohtmlspecialchars</a:t>
            </a:r>
            <a:r>
              <a:rPr lang="en-US" dirty="0" smtClean="0"/>
              <a:t>($_SERVER["PHP_SELF"]);?&gt;"&gt;  </a:t>
            </a:r>
            <a:br>
              <a:rPr lang="en-US" dirty="0" smtClean="0"/>
            </a:br>
            <a:r>
              <a:rPr lang="en-US" dirty="0" smtClean="0"/>
              <a:t>  Name: &lt;input type="text" name="name"&gt;</a:t>
            </a:r>
            <a:br>
              <a:rPr lang="en-US" dirty="0" smtClean="0"/>
            </a:br>
            <a:r>
              <a:rPr lang="en-US" dirty="0" smtClean="0"/>
              <a:t>  &lt;</a:t>
            </a:r>
            <a:r>
              <a:rPr lang="en-US" dirty="0" err="1" smtClean="0"/>
              <a:t>br</a:t>
            </a:r>
            <a:r>
              <a:rPr lang="en-US" dirty="0" smtClean="0"/>
              <a:t>&gt;&lt;</a:t>
            </a:r>
            <a:r>
              <a:rPr lang="en-US" dirty="0" err="1" smtClean="0"/>
              <a:t>br</a:t>
            </a:r>
            <a:r>
              <a:rPr lang="en-US" dirty="0" smtClean="0"/>
              <a:t>&gt;</a:t>
            </a:r>
            <a:br>
              <a:rPr lang="en-US" dirty="0" smtClean="0"/>
            </a:br>
            <a:r>
              <a:rPr lang="en-US" dirty="0" smtClean="0"/>
              <a:t>  E-mail: &lt;input type="text" name="email"&gt;</a:t>
            </a:r>
            <a:br>
              <a:rPr lang="en-US" dirty="0" smtClean="0"/>
            </a:br>
            <a:r>
              <a:rPr lang="en-US" dirty="0" smtClean="0"/>
              <a:t>  &lt;</a:t>
            </a:r>
            <a:r>
              <a:rPr lang="en-US" dirty="0" err="1" smtClean="0"/>
              <a:t>br</a:t>
            </a:r>
            <a:r>
              <a:rPr lang="en-US" dirty="0" smtClean="0"/>
              <a:t>&gt;&lt;</a:t>
            </a:r>
            <a:r>
              <a:rPr lang="en-US" dirty="0" err="1" smtClean="0"/>
              <a:t>br</a:t>
            </a:r>
            <a:r>
              <a:rPr lang="en-US" dirty="0" smtClean="0"/>
              <a:t>&gt;</a:t>
            </a:r>
            <a:br>
              <a:rPr lang="en-US" dirty="0" smtClean="0"/>
            </a:br>
            <a:r>
              <a:rPr lang="en-US" dirty="0" smtClean="0"/>
              <a:t>  Website: &lt;input type="text" name="website"&gt;</a:t>
            </a:r>
            <a:br>
              <a:rPr lang="en-US" dirty="0" smtClean="0"/>
            </a:br>
            <a:r>
              <a:rPr lang="en-US" dirty="0" smtClean="0"/>
              <a:t>  &lt;</a:t>
            </a:r>
            <a:r>
              <a:rPr lang="en-US" dirty="0" err="1" smtClean="0"/>
              <a:t>br</a:t>
            </a:r>
            <a:r>
              <a:rPr lang="en-US" dirty="0" smtClean="0"/>
              <a:t>&gt;&lt;</a:t>
            </a:r>
            <a:r>
              <a:rPr lang="en-US" dirty="0" err="1" smtClean="0"/>
              <a:t>br</a:t>
            </a:r>
            <a:r>
              <a:rPr lang="en-US" dirty="0" smtClean="0"/>
              <a:t>&gt;</a:t>
            </a:r>
            <a:br>
              <a:rPr lang="en-US" dirty="0" smtClean="0"/>
            </a:br>
            <a:r>
              <a:rPr lang="en-US" dirty="0" smtClean="0"/>
              <a:t>  Comment: &lt;</a:t>
            </a:r>
            <a:r>
              <a:rPr lang="en-US" dirty="0" err="1" smtClean="0"/>
              <a:t>textarea</a:t>
            </a:r>
            <a:r>
              <a:rPr lang="en-US" dirty="0" smtClean="0"/>
              <a:t> name="comment" rows="5" cols="40"&gt;&lt;/</a:t>
            </a:r>
            <a:r>
              <a:rPr lang="en-US" dirty="0" err="1" smtClean="0"/>
              <a:t>textarea</a:t>
            </a:r>
            <a:r>
              <a:rPr lang="en-US" dirty="0" smtClean="0"/>
              <a:t>&gt;</a:t>
            </a:r>
            <a:br>
              <a:rPr lang="en-US" dirty="0" smtClean="0"/>
            </a:br>
            <a:r>
              <a:rPr lang="en-US" dirty="0" smtClean="0"/>
              <a:t>  &lt;</a:t>
            </a:r>
            <a:r>
              <a:rPr lang="en-US" dirty="0" err="1" smtClean="0"/>
              <a:t>br</a:t>
            </a:r>
            <a:r>
              <a:rPr lang="en-US" dirty="0" smtClean="0"/>
              <a:t>&gt;&lt;</a:t>
            </a:r>
            <a:r>
              <a:rPr lang="en-US" dirty="0" err="1" smtClean="0"/>
              <a:t>br</a:t>
            </a:r>
            <a:r>
              <a:rPr lang="en-US" dirty="0" smtClean="0"/>
              <a:t>&gt;</a:t>
            </a:r>
            <a:br>
              <a:rPr lang="en-US" dirty="0" smtClean="0"/>
            </a:br>
            <a:r>
              <a:rPr lang="en-US" dirty="0" smtClean="0"/>
              <a:t>  Gender:</a:t>
            </a:r>
            <a:br>
              <a:rPr lang="en-US" dirty="0" smtClean="0"/>
            </a:br>
            <a:r>
              <a:rPr lang="en-US" dirty="0" smtClean="0"/>
              <a:t>  &lt;input type="radio" name="gender" value="female"&gt;Female</a:t>
            </a:r>
            <a:br>
              <a:rPr lang="en-US" dirty="0" smtClean="0"/>
            </a:br>
            <a:r>
              <a:rPr lang="en-US" dirty="0" smtClean="0"/>
              <a:t>  &lt;input type="radio" name="gender" value="male"&gt;Male</a:t>
            </a:r>
            <a:br>
              <a:rPr lang="en-US" dirty="0" smtClean="0"/>
            </a:br>
            <a:r>
              <a:rPr lang="en-US" dirty="0" smtClean="0"/>
              <a:t>  &lt;input type="radio" name="gender" value="other"&gt;Other</a:t>
            </a:r>
            <a:br>
              <a:rPr lang="en-US" dirty="0" smtClean="0"/>
            </a:br>
            <a:r>
              <a:rPr lang="en-US" dirty="0" smtClean="0"/>
              <a:t>  &lt;</a:t>
            </a:r>
            <a:r>
              <a:rPr lang="en-US" dirty="0" err="1" smtClean="0"/>
              <a:t>br</a:t>
            </a:r>
            <a:r>
              <a:rPr lang="en-US" dirty="0" smtClean="0"/>
              <a:t>&gt;&lt;</a:t>
            </a:r>
            <a:r>
              <a:rPr lang="en-US" dirty="0" err="1" smtClean="0"/>
              <a:t>br</a:t>
            </a:r>
            <a:r>
              <a:rPr lang="en-US" dirty="0" smtClean="0"/>
              <a:t>&gt;</a:t>
            </a:r>
            <a:br>
              <a:rPr lang="en-US" dirty="0" smtClean="0"/>
            </a:br>
            <a:r>
              <a:rPr lang="en-US" dirty="0" smtClean="0"/>
              <a:t>  &lt;input type="submit" name="submit" value="Submit"&gt;  </a:t>
            </a:r>
            <a:br>
              <a:rPr lang="en-US" dirty="0" smtClean="0"/>
            </a:br>
            <a:r>
              <a:rPr lang="en-US" dirty="0" smtClean="0"/>
              <a:t>&lt;/form&gt;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PHP </a:t>
            </a:r>
            <a:r>
              <a:rPr lang="en-US" dirty="0" smtClean="0"/>
              <a:t>Features</a:t>
            </a:r>
            <a:endParaRPr lang="en-US" dirty="0"/>
          </a:p>
        </p:txBody>
      </p:sp>
      <p:sp>
        <p:nvSpPr>
          <p:cNvPr id="3" name="Content Placeholder 2"/>
          <p:cNvSpPr>
            <a:spLocks noGrp="1"/>
          </p:cNvSpPr>
          <p:nvPr>
            <p:ph idx="1"/>
          </p:nvPr>
        </p:nvSpPr>
        <p:spPr>
          <a:xfrm>
            <a:off x="381000" y="914400"/>
            <a:ext cx="8229600" cy="1143000"/>
          </a:xfrm>
        </p:spPr>
        <p:txBody>
          <a:bodyPr>
            <a:normAutofit lnSpcReduction="10000"/>
          </a:bodyPr>
          <a:lstStyle/>
          <a:p>
            <a:pPr algn="just"/>
            <a:r>
              <a:rPr lang="en-US" sz="2400" dirty="0"/>
              <a:t>PHP is very popular language because of its simplicity and open source. There are some important features of PHP given below:</a:t>
            </a:r>
          </a:p>
        </p:txBody>
      </p:sp>
      <p:pic>
        <p:nvPicPr>
          <p:cNvPr id="2050" name="Picture 2" descr="PHP Features"/>
          <p:cNvPicPr>
            <a:picLocks noChangeAspect="1" noChangeArrowheads="1"/>
          </p:cNvPicPr>
          <p:nvPr/>
        </p:nvPicPr>
        <p:blipFill>
          <a:blip r:embed="rId2" cstate="print"/>
          <a:srcRect/>
          <a:stretch>
            <a:fillRect/>
          </a:stretch>
        </p:blipFill>
        <p:spPr bwMode="auto">
          <a:xfrm>
            <a:off x="990600" y="1905000"/>
            <a:ext cx="6553200" cy="4953000"/>
          </a:xfrm>
          <a:prstGeom prst="rect">
            <a:avLst/>
          </a:prstGeom>
          <a:noFill/>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3352800" cy="4247317"/>
          </a:xfrm>
          <a:prstGeom prst="rect">
            <a:avLst/>
          </a:prstGeom>
        </p:spPr>
        <p:txBody>
          <a:bodyPr wrap="square">
            <a:spAutoFit/>
          </a:bodyPr>
          <a:lstStyle/>
          <a:p>
            <a:r>
              <a:rPr lang="en-US" dirty="0" smtClean="0"/>
              <a:t>&lt;?</a:t>
            </a:r>
            <a:r>
              <a:rPr lang="en-US" dirty="0" err="1" smtClean="0"/>
              <a:t>php</a:t>
            </a:r>
            <a:r>
              <a:rPr lang="en-US" dirty="0" smtClean="0"/>
              <a:t/>
            </a:r>
            <a:br>
              <a:rPr lang="en-US" dirty="0" smtClean="0"/>
            </a:br>
            <a:r>
              <a:rPr lang="en-US" dirty="0" smtClean="0"/>
              <a:t>echo "&lt;h2&gt;Your Input:&lt;/h2&gt;";</a:t>
            </a:r>
            <a:br>
              <a:rPr lang="en-US" dirty="0" smtClean="0"/>
            </a:br>
            <a:r>
              <a:rPr lang="en-US" dirty="0" smtClean="0"/>
              <a:t>echo $name;</a:t>
            </a:r>
            <a:br>
              <a:rPr lang="en-US" dirty="0" smtClean="0"/>
            </a:br>
            <a:r>
              <a:rPr lang="en-US" dirty="0" smtClean="0"/>
              <a:t>echo "&lt;</a:t>
            </a:r>
            <a:r>
              <a:rPr lang="en-US" dirty="0" err="1" smtClean="0"/>
              <a:t>br</a:t>
            </a:r>
            <a:r>
              <a:rPr lang="en-US" dirty="0" smtClean="0"/>
              <a:t>&gt;";</a:t>
            </a:r>
            <a:br>
              <a:rPr lang="en-US" dirty="0" smtClean="0"/>
            </a:br>
            <a:r>
              <a:rPr lang="en-US" dirty="0" smtClean="0"/>
              <a:t>echo $email;</a:t>
            </a:r>
            <a:br>
              <a:rPr lang="en-US" dirty="0" smtClean="0"/>
            </a:br>
            <a:r>
              <a:rPr lang="en-US" dirty="0" smtClean="0"/>
              <a:t>echo "&lt;</a:t>
            </a:r>
            <a:r>
              <a:rPr lang="en-US" dirty="0" err="1" smtClean="0"/>
              <a:t>br</a:t>
            </a:r>
            <a:r>
              <a:rPr lang="en-US" dirty="0" smtClean="0"/>
              <a:t>&gt;";</a:t>
            </a:r>
            <a:br>
              <a:rPr lang="en-US" dirty="0" smtClean="0"/>
            </a:br>
            <a:r>
              <a:rPr lang="en-US" dirty="0" smtClean="0"/>
              <a:t>echo $website;</a:t>
            </a:r>
            <a:br>
              <a:rPr lang="en-US" dirty="0" smtClean="0"/>
            </a:br>
            <a:r>
              <a:rPr lang="en-US" dirty="0" smtClean="0"/>
              <a:t>echo "&lt;</a:t>
            </a:r>
            <a:r>
              <a:rPr lang="en-US" dirty="0" err="1" smtClean="0"/>
              <a:t>br</a:t>
            </a:r>
            <a:r>
              <a:rPr lang="en-US" dirty="0" smtClean="0"/>
              <a:t>&gt;";</a:t>
            </a:r>
            <a:br>
              <a:rPr lang="en-US" dirty="0" smtClean="0"/>
            </a:br>
            <a:r>
              <a:rPr lang="en-US" dirty="0" smtClean="0"/>
              <a:t>echo $comment;</a:t>
            </a:r>
            <a:br>
              <a:rPr lang="en-US" dirty="0" smtClean="0"/>
            </a:br>
            <a:r>
              <a:rPr lang="en-US" dirty="0" smtClean="0"/>
              <a:t>echo "&lt;</a:t>
            </a:r>
            <a:r>
              <a:rPr lang="en-US" dirty="0" err="1" smtClean="0"/>
              <a:t>br</a:t>
            </a:r>
            <a:r>
              <a:rPr lang="en-US" dirty="0" smtClean="0"/>
              <a:t>&gt;";</a:t>
            </a:r>
            <a:br>
              <a:rPr lang="en-US" dirty="0" smtClean="0"/>
            </a:br>
            <a:r>
              <a:rPr lang="en-US" dirty="0" smtClean="0"/>
              <a:t>echo $gender;</a:t>
            </a:r>
            <a:br>
              <a:rPr lang="en-US" dirty="0" smtClean="0"/>
            </a:br>
            <a:r>
              <a:rPr lang="en-US" dirty="0" smtClean="0"/>
              <a:t>?&gt;</a:t>
            </a:r>
            <a:br>
              <a:rPr lang="en-US" dirty="0" smtClean="0"/>
            </a:br>
            <a:r>
              <a:rPr lang="en-US" dirty="0" smtClean="0"/>
              <a:t/>
            </a:r>
            <a:br>
              <a:rPr lang="en-US" dirty="0" smtClean="0"/>
            </a:br>
            <a:r>
              <a:rPr lang="en-US" dirty="0" smtClean="0"/>
              <a:t>&lt;/body&gt;</a:t>
            </a:r>
            <a:br>
              <a:rPr lang="en-US" dirty="0" smtClean="0"/>
            </a:br>
            <a:r>
              <a:rPr lang="en-US" dirty="0" smtClean="0"/>
              <a:t>&lt;/html&gt;</a:t>
            </a:r>
            <a:endParaRPr lang="en-US" dirty="0"/>
          </a:p>
        </p:txBody>
      </p:sp>
      <p:pic>
        <p:nvPicPr>
          <p:cNvPr id="93186" name="Picture 2"/>
          <p:cNvPicPr>
            <a:picLocks noChangeAspect="1" noChangeArrowheads="1"/>
          </p:cNvPicPr>
          <p:nvPr/>
        </p:nvPicPr>
        <p:blipFill>
          <a:blip r:embed="rId2" cstate="print"/>
          <a:srcRect/>
          <a:stretch>
            <a:fillRect/>
          </a:stretch>
        </p:blipFill>
        <p:spPr bwMode="auto">
          <a:xfrm>
            <a:off x="3200400" y="1600200"/>
            <a:ext cx="5514975" cy="4810125"/>
          </a:xfrm>
          <a:prstGeom prst="rect">
            <a:avLst/>
          </a:prstGeom>
          <a:noFill/>
          <a:ln w="9525">
            <a:noFill/>
            <a:miter lim="800000"/>
            <a:headEnd/>
            <a:tailEnd/>
          </a:ln>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2271199" cy="369332"/>
          </a:xfrm>
          <a:prstGeom prst="rect">
            <a:avLst/>
          </a:prstGeom>
        </p:spPr>
        <p:txBody>
          <a:bodyPr wrap="none">
            <a:spAutoFit/>
          </a:bodyPr>
          <a:lstStyle/>
          <a:p>
            <a:r>
              <a:rPr lang="en-US" b="1" dirty="0" smtClean="0"/>
              <a:t>PHP File Create/Write</a:t>
            </a:r>
            <a:endParaRPr lang="en-US" b="1" dirty="0"/>
          </a:p>
        </p:txBody>
      </p:sp>
      <p:sp>
        <p:nvSpPr>
          <p:cNvPr id="3" name="Rectangle 2"/>
          <p:cNvSpPr/>
          <p:nvPr/>
        </p:nvSpPr>
        <p:spPr>
          <a:xfrm>
            <a:off x="2971800" y="228600"/>
            <a:ext cx="2428870" cy="461665"/>
          </a:xfrm>
          <a:prstGeom prst="rect">
            <a:avLst/>
          </a:prstGeom>
        </p:spPr>
        <p:txBody>
          <a:bodyPr wrap="none">
            <a:spAutoFit/>
          </a:bodyPr>
          <a:lstStyle/>
          <a:p>
            <a:r>
              <a:rPr lang="en-US" sz="2400" b="1" dirty="0" smtClean="0"/>
              <a:t>PHP File Handling</a:t>
            </a:r>
            <a:endParaRPr lang="en-US" sz="2400" b="1" dirty="0"/>
          </a:p>
        </p:txBody>
      </p:sp>
      <p:sp>
        <p:nvSpPr>
          <p:cNvPr id="94209" name="Rectangle 1"/>
          <p:cNvSpPr>
            <a:spLocks noChangeArrowheads="1"/>
          </p:cNvSpPr>
          <p:nvPr/>
        </p:nvSpPr>
        <p:spPr bwMode="auto">
          <a:xfrm>
            <a:off x="762000" y="1049923"/>
            <a:ext cx="7848600" cy="1564474"/>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Segoe UI" pitchFamily="34" charset="0"/>
              </a:rPr>
              <a:t>PHP Create File - </a:t>
            </a:r>
            <a:r>
              <a:rPr kumimoji="0" lang="en-US" b="1" i="0" u="none" strike="noStrike" cap="none" normalizeH="0" baseline="0" dirty="0" err="1" smtClean="0">
                <a:ln>
                  <a:noFill/>
                </a:ln>
                <a:solidFill>
                  <a:srgbClr val="000000"/>
                </a:solidFill>
                <a:effectLst/>
                <a:cs typeface="Segoe UI" pitchFamily="34" charset="0"/>
              </a:rPr>
              <a:t>fopen</a:t>
            </a:r>
            <a:r>
              <a:rPr kumimoji="0" lang="en-US" b="1" i="0" u="none" strike="noStrike" cap="none" normalizeH="0" baseline="0" dirty="0" smtClean="0">
                <a:ln>
                  <a:noFill/>
                </a:ln>
                <a:solidFill>
                  <a:srgbClr val="000000"/>
                </a:solidFill>
                <a:effectLst/>
                <a:cs typeface="Segoe UI"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The </a:t>
            </a:r>
            <a:r>
              <a:rPr kumimoji="0" lang="en-US" b="0" i="0" u="none" strike="noStrike" cap="none" normalizeH="0" baseline="0" dirty="0" err="1" smtClean="0">
                <a:ln>
                  <a:noFill/>
                </a:ln>
                <a:solidFill>
                  <a:srgbClr val="DC143C"/>
                </a:solidFill>
                <a:effectLst/>
                <a:cs typeface="Consolas" pitchFamily="49" charset="0"/>
              </a:rPr>
              <a:t>fopen</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function is also used to create a file. Maybe a little confusing, but in PHP, a file is created using the same function used to open files.</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If you use </a:t>
            </a:r>
            <a:r>
              <a:rPr kumimoji="0" lang="en-US" b="0" i="0" u="none" strike="noStrike" cap="none" normalizeH="0" baseline="0" dirty="0" err="1" smtClean="0">
                <a:ln>
                  <a:noFill/>
                </a:ln>
                <a:solidFill>
                  <a:srgbClr val="DC143C"/>
                </a:solidFill>
                <a:effectLst/>
                <a:cs typeface="Consolas" pitchFamily="49" charset="0"/>
              </a:rPr>
              <a:t>fopen</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on a file that does not exist, it will create it, given that the file is opened for writing (w) or appending (a).</a:t>
            </a:r>
            <a:endParaRPr kumimoji="0" lang="en-US" b="0" i="0" u="none" strike="noStrike" cap="none" normalizeH="0" baseline="0" dirty="0" smtClean="0">
              <a:ln>
                <a:noFill/>
              </a:ln>
              <a:solidFill>
                <a:schemeClr val="tx1"/>
              </a:solidFill>
              <a:effectLst/>
              <a:cs typeface="Arial" pitchFamily="34" charset="0"/>
            </a:endParaRPr>
          </a:p>
        </p:txBody>
      </p:sp>
      <p:sp>
        <p:nvSpPr>
          <p:cNvPr id="5" name="Rectangle 4"/>
          <p:cNvSpPr/>
          <p:nvPr/>
        </p:nvSpPr>
        <p:spPr>
          <a:xfrm>
            <a:off x="1143000" y="2667000"/>
            <a:ext cx="4572000" cy="646331"/>
          </a:xfrm>
          <a:prstGeom prst="rect">
            <a:avLst/>
          </a:prstGeom>
        </p:spPr>
        <p:txBody>
          <a:bodyPr>
            <a:spAutoFit/>
          </a:bodyPr>
          <a:lstStyle/>
          <a:p>
            <a:r>
              <a:rPr lang="en-US" b="1" dirty="0" smtClean="0"/>
              <a:t>Example</a:t>
            </a:r>
          </a:p>
          <a:p>
            <a:r>
              <a:rPr lang="en-US" dirty="0" smtClean="0"/>
              <a:t>$</a:t>
            </a:r>
            <a:r>
              <a:rPr lang="en-US" dirty="0" err="1" smtClean="0"/>
              <a:t>myfile</a:t>
            </a:r>
            <a:r>
              <a:rPr lang="en-US" dirty="0" smtClean="0"/>
              <a:t> = </a:t>
            </a:r>
            <a:r>
              <a:rPr lang="en-US" dirty="0" err="1" smtClean="0"/>
              <a:t>fopen</a:t>
            </a:r>
            <a:r>
              <a:rPr lang="en-US" dirty="0" smtClean="0"/>
              <a:t>("testfile.txt", "w")</a:t>
            </a:r>
            <a:endParaRPr lang="en-US" dirty="0"/>
          </a:p>
        </p:txBody>
      </p:sp>
      <p:sp>
        <p:nvSpPr>
          <p:cNvPr id="94210" name="Rectangle 2"/>
          <p:cNvSpPr>
            <a:spLocks noChangeArrowheads="1"/>
          </p:cNvSpPr>
          <p:nvPr/>
        </p:nvSpPr>
        <p:spPr bwMode="auto">
          <a:xfrm>
            <a:off x="533400" y="3352800"/>
            <a:ext cx="8153400" cy="1193161"/>
          </a:xfrm>
          <a:prstGeom prst="rect">
            <a:avLst/>
          </a:prstGeom>
          <a:solidFill>
            <a:srgbClr val="FFFFFF"/>
          </a:solidFill>
          <a:ln w="9525">
            <a:noFill/>
            <a:miter lim="800000"/>
            <a:headEnd/>
            <a:tailEnd/>
          </a:ln>
          <a:effectLst/>
        </p:spPr>
        <p:txBody>
          <a:bodyPr vert="horz" wrap="square" lIns="-106329" tIns="179331" rIns="-106329" bIns="17933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Segoe UI" pitchFamily="34" charset="0"/>
              </a:rPr>
              <a:t>PHP File Permissions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If you are having errors when trying to get this code to run, check that you have granted your PHP file access to write information to the hard drive.</a:t>
            </a:r>
            <a:endParaRPr kumimoji="0" lang="en-US" b="0" i="0" u="none" strike="noStrike" cap="none" normalizeH="0" baseline="0" dirty="0" smtClean="0">
              <a:ln>
                <a:noFill/>
              </a:ln>
              <a:solidFill>
                <a:schemeClr val="tx1"/>
              </a:solidFill>
              <a:effectLst/>
              <a:cs typeface="Arial" pitchFamily="34" charset="0"/>
            </a:endParaRPr>
          </a:p>
        </p:txBody>
      </p:sp>
      <p:sp>
        <p:nvSpPr>
          <p:cNvPr id="94212" name="Rectangle 4"/>
          <p:cNvSpPr>
            <a:spLocks noChangeArrowheads="1"/>
          </p:cNvSpPr>
          <p:nvPr/>
        </p:nvSpPr>
        <p:spPr bwMode="auto">
          <a:xfrm>
            <a:off x="228600" y="4724400"/>
            <a:ext cx="8610600" cy="1564474"/>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Segoe UI" pitchFamily="34" charset="0"/>
              </a:rPr>
              <a:t>PHP Write to File - </a:t>
            </a:r>
            <a:r>
              <a:rPr kumimoji="0" lang="en-US" b="1" i="0" u="none" strike="noStrike" cap="none" normalizeH="0" baseline="0" dirty="0" err="1" smtClean="0">
                <a:ln>
                  <a:noFill/>
                </a:ln>
                <a:solidFill>
                  <a:srgbClr val="000000"/>
                </a:solidFill>
                <a:effectLst/>
                <a:cs typeface="Segoe UI" pitchFamily="34" charset="0"/>
              </a:rPr>
              <a:t>fwrite</a:t>
            </a:r>
            <a:r>
              <a:rPr kumimoji="0" lang="en-US" b="1" i="0" u="none" strike="noStrike" cap="none" normalizeH="0" baseline="0" dirty="0" smtClean="0">
                <a:ln>
                  <a:noFill/>
                </a:ln>
                <a:solidFill>
                  <a:srgbClr val="000000"/>
                </a:solidFill>
                <a:effectLst/>
                <a:cs typeface="Segoe UI"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The </a:t>
            </a:r>
            <a:r>
              <a:rPr kumimoji="0" lang="en-US" b="0" i="0" u="none" strike="noStrike" cap="none" normalizeH="0" baseline="0" dirty="0" err="1" smtClean="0">
                <a:ln>
                  <a:noFill/>
                </a:ln>
                <a:solidFill>
                  <a:srgbClr val="DC143C"/>
                </a:solidFill>
                <a:effectLst/>
                <a:cs typeface="Consolas" pitchFamily="49" charset="0"/>
              </a:rPr>
              <a:t>fwrite</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function is used to write to a file.</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The first parameter of </a:t>
            </a:r>
            <a:r>
              <a:rPr kumimoji="0" lang="en-US" b="0" i="0" u="none" strike="noStrike" cap="none" normalizeH="0" baseline="0" dirty="0" err="1" smtClean="0">
                <a:ln>
                  <a:noFill/>
                </a:ln>
                <a:solidFill>
                  <a:srgbClr val="DC143C"/>
                </a:solidFill>
                <a:effectLst/>
                <a:cs typeface="Consolas" pitchFamily="49" charset="0"/>
              </a:rPr>
              <a:t>fwrite</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contains the name of the file to write to and the second parameter is the string to be written.</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The example below writes a couple of names into a new file called "newfile.txt":</a:t>
            </a:r>
            <a:endParaRPr kumimoji="0" lang="en-US"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2585323"/>
          </a:xfrm>
          <a:prstGeom prst="rect">
            <a:avLst/>
          </a:prstGeom>
        </p:spPr>
        <p:txBody>
          <a:bodyPr wrap="square">
            <a:spAutoFit/>
          </a:bodyPr>
          <a:lstStyle/>
          <a:p>
            <a:r>
              <a:rPr lang="en-US" b="1" dirty="0" smtClean="0"/>
              <a:t>Example</a:t>
            </a:r>
          </a:p>
          <a:p>
            <a:pPr lvl="1"/>
            <a:r>
              <a:rPr lang="en-US" dirty="0" smtClean="0"/>
              <a:t>&lt;?</a:t>
            </a:r>
            <a:r>
              <a:rPr lang="en-US" dirty="0" err="1" smtClean="0"/>
              <a:t>php</a:t>
            </a:r>
            <a:r>
              <a:rPr lang="en-US" dirty="0" smtClean="0"/>
              <a:t/>
            </a:r>
            <a:br>
              <a:rPr lang="en-US" dirty="0" smtClean="0"/>
            </a:br>
            <a:r>
              <a:rPr lang="en-US" dirty="0" smtClean="0"/>
              <a:t>$</a:t>
            </a:r>
            <a:r>
              <a:rPr lang="en-US" dirty="0" err="1" smtClean="0"/>
              <a:t>myfile</a:t>
            </a:r>
            <a:r>
              <a:rPr lang="en-US" dirty="0" smtClean="0"/>
              <a:t> = </a:t>
            </a:r>
            <a:r>
              <a:rPr lang="en-US" dirty="0" err="1" smtClean="0"/>
              <a:t>fopen</a:t>
            </a:r>
            <a:r>
              <a:rPr lang="en-US" dirty="0" smtClean="0"/>
              <a:t>("newfile.txt", "w") or die("Unable to open file!");</a:t>
            </a:r>
            <a:br>
              <a:rPr lang="en-US" dirty="0" smtClean="0"/>
            </a:br>
            <a:r>
              <a:rPr lang="en-US" dirty="0" smtClean="0"/>
              <a:t>$txt = "John Doe\n";</a:t>
            </a:r>
            <a:br>
              <a:rPr lang="en-US" dirty="0" smtClean="0"/>
            </a:br>
            <a:r>
              <a:rPr lang="en-US" dirty="0" err="1" smtClean="0"/>
              <a:t>fwrite</a:t>
            </a:r>
            <a:r>
              <a:rPr lang="en-US" dirty="0" smtClean="0"/>
              <a:t>($</a:t>
            </a:r>
            <a:r>
              <a:rPr lang="en-US" dirty="0" err="1" smtClean="0"/>
              <a:t>myfile</a:t>
            </a:r>
            <a:r>
              <a:rPr lang="en-US" dirty="0" smtClean="0"/>
              <a:t>, $txt);</a:t>
            </a:r>
            <a:br>
              <a:rPr lang="en-US" dirty="0" smtClean="0"/>
            </a:br>
            <a:r>
              <a:rPr lang="en-US" dirty="0" smtClean="0"/>
              <a:t>$txt = "Jane Doe\n";</a:t>
            </a:r>
            <a:br>
              <a:rPr lang="en-US" dirty="0" smtClean="0"/>
            </a:br>
            <a:r>
              <a:rPr lang="en-US" dirty="0" err="1" smtClean="0"/>
              <a:t>fwrite</a:t>
            </a:r>
            <a:r>
              <a:rPr lang="en-US" dirty="0" smtClean="0"/>
              <a:t>($</a:t>
            </a:r>
            <a:r>
              <a:rPr lang="en-US" dirty="0" err="1" smtClean="0"/>
              <a:t>myfile</a:t>
            </a:r>
            <a:r>
              <a:rPr lang="en-US" dirty="0" smtClean="0"/>
              <a:t>, $txt);</a:t>
            </a:r>
            <a:br>
              <a:rPr lang="en-US" dirty="0" smtClean="0"/>
            </a:br>
            <a:r>
              <a:rPr lang="en-US" dirty="0" err="1" smtClean="0"/>
              <a:t>fclose</a:t>
            </a:r>
            <a:r>
              <a:rPr lang="en-US" dirty="0" smtClean="0"/>
              <a:t>($</a:t>
            </a:r>
            <a:r>
              <a:rPr lang="en-US" dirty="0" err="1" smtClean="0"/>
              <a:t>myfile</a:t>
            </a:r>
            <a:r>
              <a:rPr lang="en-US" dirty="0" smtClean="0"/>
              <a:t>);</a:t>
            </a:r>
            <a:br>
              <a:rPr lang="en-US" dirty="0" smtClean="0"/>
            </a:br>
            <a:r>
              <a:rPr lang="en-US" dirty="0" smtClean="0"/>
              <a:t>?&gt;</a:t>
            </a:r>
            <a:endParaRPr lang="en-US" dirty="0"/>
          </a:p>
        </p:txBody>
      </p:sp>
      <p:sp>
        <p:nvSpPr>
          <p:cNvPr id="98305" name="Rectangle 1"/>
          <p:cNvSpPr>
            <a:spLocks noChangeArrowheads="1"/>
          </p:cNvSpPr>
          <p:nvPr/>
        </p:nvSpPr>
        <p:spPr bwMode="auto">
          <a:xfrm>
            <a:off x="304800" y="3048000"/>
            <a:ext cx="85344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Notice that we wrote to the file "newfile.txt" twice. Each time we wrote to the file we sent the string $txt that first contained "John Doe" and second contained "Jane Doe". After we finished writing, we closed the file using the </a:t>
            </a:r>
            <a:r>
              <a:rPr kumimoji="0" lang="en-US" b="0" i="0" u="none" strike="noStrike" cap="none" normalizeH="0" baseline="0" dirty="0" err="1" smtClean="0">
                <a:ln>
                  <a:noFill/>
                </a:ln>
                <a:solidFill>
                  <a:srgbClr val="DC143C"/>
                </a:solidFill>
                <a:effectLst/>
                <a:cs typeface="Consolas" pitchFamily="49" charset="0"/>
              </a:rPr>
              <a:t>fclose</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function.</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If we open the "newfile.txt" file it would look like this:</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Consolas" pitchFamily="49" charset="0"/>
              </a:rPr>
              <a:t>John Doe</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Jane Doe</a:t>
            </a:r>
            <a:endParaRPr kumimoji="0" lang="en-US"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2359"/>
            <a:ext cx="8534400" cy="6247864"/>
          </a:xfrm>
          <a:prstGeom prst="rect">
            <a:avLst/>
          </a:prstGeom>
        </p:spPr>
        <p:txBody>
          <a:bodyPr wrap="square">
            <a:spAutoFit/>
          </a:bodyPr>
          <a:lstStyle/>
          <a:p>
            <a:r>
              <a:rPr lang="en-US" sz="2000" b="1" dirty="0" smtClean="0"/>
              <a:t>PHP Overwriting</a:t>
            </a:r>
          </a:p>
          <a:p>
            <a:r>
              <a:rPr lang="en-US" sz="2000" dirty="0" smtClean="0"/>
              <a:t>Now that "newfile.txt" contains some data we can show what happens when we open an existing file for writing. All the existing data will be ERASED and we start with an empty file.</a:t>
            </a:r>
          </a:p>
          <a:p>
            <a:r>
              <a:rPr lang="en-US" sz="2000" dirty="0" smtClean="0"/>
              <a:t>In the example below we open our existing file "newfile.txt", and write some new data into it:</a:t>
            </a:r>
          </a:p>
          <a:p>
            <a:r>
              <a:rPr lang="en-US" sz="2000" b="1" dirty="0" smtClean="0"/>
              <a:t>Example</a:t>
            </a:r>
          </a:p>
          <a:p>
            <a:pPr lvl="1"/>
            <a:r>
              <a:rPr lang="en-US" sz="2000" dirty="0" smtClean="0"/>
              <a:t>&lt;?</a:t>
            </a:r>
            <a:r>
              <a:rPr lang="en-US" sz="2000" dirty="0" err="1" smtClean="0"/>
              <a:t>php</a:t>
            </a:r>
            <a:r>
              <a:rPr lang="en-US" sz="2000" dirty="0" smtClean="0"/>
              <a:t/>
            </a:r>
            <a:br>
              <a:rPr lang="en-US" sz="2000" dirty="0" smtClean="0"/>
            </a:br>
            <a:r>
              <a:rPr lang="en-US" sz="2000" dirty="0" smtClean="0"/>
              <a:t>$</a:t>
            </a:r>
            <a:r>
              <a:rPr lang="en-US" sz="2000" dirty="0" err="1" smtClean="0"/>
              <a:t>myfile</a:t>
            </a:r>
            <a:r>
              <a:rPr lang="en-US" sz="2000" dirty="0" smtClean="0"/>
              <a:t> = </a:t>
            </a:r>
            <a:r>
              <a:rPr lang="en-US" sz="2000" dirty="0" err="1" smtClean="0"/>
              <a:t>fopen</a:t>
            </a:r>
            <a:r>
              <a:rPr lang="en-US" sz="2000" dirty="0" smtClean="0"/>
              <a:t>("newfile.txt", "w") or die("Unable to open file!");</a:t>
            </a:r>
            <a:br>
              <a:rPr lang="en-US" sz="2000" dirty="0" smtClean="0"/>
            </a:br>
            <a:r>
              <a:rPr lang="en-US" sz="2000" dirty="0" smtClean="0"/>
              <a:t>$txt = "Mickey Mouse\n";</a:t>
            </a:r>
            <a:br>
              <a:rPr lang="en-US" sz="2000" dirty="0" smtClean="0"/>
            </a:br>
            <a:r>
              <a:rPr lang="en-US" sz="2000" dirty="0" err="1" smtClean="0"/>
              <a:t>fwrite</a:t>
            </a:r>
            <a:r>
              <a:rPr lang="en-US" sz="2000" dirty="0" smtClean="0"/>
              <a:t>($</a:t>
            </a:r>
            <a:r>
              <a:rPr lang="en-US" sz="2000" dirty="0" err="1" smtClean="0"/>
              <a:t>myfile</a:t>
            </a:r>
            <a:r>
              <a:rPr lang="en-US" sz="2000" dirty="0" smtClean="0"/>
              <a:t>, $txt);</a:t>
            </a:r>
            <a:br>
              <a:rPr lang="en-US" sz="2000" dirty="0" smtClean="0"/>
            </a:br>
            <a:r>
              <a:rPr lang="en-US" sz="2000" dirty="0" smtClean="0"/>
              <a:t>$txt = "Minnie Mouse\n";</a:t>
            </a:r>
            <a:br>
              <a:rPr lang="en-US" sz="2000" dirty="0" smtClean="0"/>
            </a:br>
            <a:r>
              <a:rPr lang="en-US" sz="2000" dirty="0" err="1" smtClean="0"/>
              <a:t>fwrite</a:t>
            </a:r>
            <a:r>
              <a:rPr lang="en-US" sz="2000" dirty="0" smtClean="0"/>
              <a:t>($</a:t>
            </a:r>
            <a:r>
              <a:rPr lang="en-US" sz="2000" dirty="0" err="1" smtClean="0"/>
              <a:t>myfile</a:t>
            </a:r>
            <a:r>
              <a:rPr lang="en-US" sz="2000" dirty="0" smtClean="0"/>
              <a:t>, $txt);</a:t>
            </a:r>
            <a:br>
              <a:rPr lang="en-US" sz="2000" dirty="0" smtClean="0"/>
            </a:br>
            <a:r>
              <a:rPr lang="en-US" sz="2000" dirty="0" err="1" smtClean="0"/>
              <a:t>fclose</a:t>
            </a:r>
            <a:r>
              <a:rPr lang="en-US" sz="2000" dirty="0" smtClean="0"/>
              <a:t>($</a:t>
            </a:r>
            <a:r>
              <a:rPr lang="en-US" sz="2000" dirty="0" err="1" smtClean="0"/>
              <a:t>myfile</a:t>
            </a:r>
            <a:r>
              <a:rPr lang="en-US" sz="2000" dirty="0" smtClean="0"/>
              <a:t>);</a:t>
            </a:r>
            <a:br>
              <a:rPr lang="en-US" sz="2000" dirty="0" smtClean="0"/>
            </a:br>
            <a:r>
              <a:rPr lang="en-US" sz="2000" dirty="0" smtClean="0"/>
              <a:t>?&gt;</a:t>
            </a:r>
          </a:p>
          <a:p>
            <a:endParaRPr lang="en-US" sz="2000" dirty="0" smtClean="0"/>
          </a:p>
          <a:p>
            <a:r>
              <a:rPr lang="en-US" sz="2000" dirty="0" smtClean="0"/>
              <a:t>If we now open the "newfile.txt" file, both John and Jane have vanished, and only the data we just wrote is present:</a:t>
            </a:r>
          </a:p>
          <a:p>
            <a:r>
              <a:rPr lang="en-US" sz="2000" dirty="0" smtClean="0"/>
              <a:t>Mickey Mouse</a:t>
            </a:r>
            <a:br>
              <a:rPr lang="en-US" sz="2000" dirty="0" smtClean="0"/>
            </a:br>
            <a:r>
              <a:rPr lang="en-US" sz="2000" dirty="0" smtClean="0"/>
              <a:t>Minnie Mouse</a:t>
            </a:r>
            <a:endParaRPr lang="en-US" sz="20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381000"/>
            <a:ext cx="2254143" cy="584775"/>
          </a:xfrm>
          <a:prstGeom prst="rect">
            <a:avLst/>
          </a:prstGeom>
        </p:spPr>
        <p:txBody>
          <a:bodyPr wrap="none">
            <a:spAutoFit/>
          </a:bodyPr>
          <a:lstStyle/>
          <a:p>
            <a:r>
              <a:rPr lang="en-US" sz="3200" dirty="0" smtClean="0"/>
              <a:t>PHP Cookies</a:t>
            </a:r>
            <a:endParaRPr lang="en-US" sz="3200" dirty="0"/>
          </a:p>
        </p:txBody>
      </p:sp>
      <p:sp>
        <p:nvSpPr>
          <p:cNvPr id="3" name="Rectangle 2"/>
          <p:cNvSpPr/>
          <p:nvPr/>
        </p:nvSpPr>
        <p:spPr>
          <a:xfrm>
            <a:off x="304800" y="914400"/>
            <a:ext cx="8534400" cy="2246769"/>
          </a:xfrm>
          <a:prstGeom prst="rect">
            <a:avLst/>
          </a:prstGeom>
        </p:spPr>
        <p:txBody>
          <a:bodyPr wrap="square">
            <a:spAutoFit/>
          </a:bodyPr>
          <a:lstStyle/>
          <a:p>
            <a:r>
              <a:rPr lang="en-US" sz="2000" b="1" dirty="0" smtClean="0"/>
              <a:t>What is a Cookie?</a:t>
            </a:r>
          </a:p>
          <a:p>
            <a:r>
              <a:rPr lang="en-US" sz="2000" dirty="0" smtClean="0"/>
              <a:t>A cookie is often used to identify a user. A cookie is a small file that the server embeds on the user's computer. Each time the same computer requests a page with a browser, it will send the cookie too. With PHP, you can both create and retrieve cookie values.</a:t>
            </a:r>
          </a:p>
          <a:p>
            <a:r>
              <a:rPr lang="en-US" sz="2000" dirty="0" smtClean="0"/>
              <a:t/>
            </a:r>
            <a:br>
              <a:rPr lang="en-US" sz="2000" dirty="0" smtClean="0"/>
            </a:br>
            <a:endParaRPr lang="en-US" sz="2000" dirty="0"/>
          </a:p>
        </p:txBody>
      </p:sp>
      <p:sp>
        <p:nvSpPr>
          <p:cNvPr id="99329" name="Rectangle 1"/>
          <p:cNvSpPr>
            <a:spLocks noChangeArrowheads="1"/>
          </p:cNvSpPr>
          <p:nvPr/>
        </p:nvSpPr>
        <p:spPr bwMode="auto">
          <a:xfrm>
            <a:off x="381000" y="2895600"/>
            <a:ext cx="8229600" cy="2641692"/>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Segoe UI" pitchFamily="34" charset="0"/>
              </a:rPr>
              <a:t>Create Cookies With PHP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A cookie is created with the </a:t>
            </a:r>
            <a:r>
              <a:rPr kumimoji="0" lang="en-US" sz="2000" b="0" i="0" u="none" strike="noStrike" cap="none" normalizeH="0" baseline="0" dirty="0" err="1" smtClean="0">
                <a:ln>
                  <a:noFill/>
                </a:ln>
                <a:solidFill>
                  <a:srgbClr val="DC143C"/>
                </a:solidFill>
                <a:effectLst/>
                <a:cs typeface="Consolas" pitchFamily="49" charset="0"/>
              </a:rPr>
              <a:t>setcookie</a:t>
            </a:r>
            <a:r>
              <a:rPr kumimoji="0" lang="en-US" sz="2000" b="0" i="0" u="none" strike="noStrike" cap="none" normalizeH="0" baseline="0" dirty="0" smtClean="0">
                <a:ln>
                  <a:noFill/>
                </a:ln>
                <a:solidFill>
                  <a:srgbClr val="DC143C"/>
                </a:solidFill>
                <a:effectLst/>
                <a:cs typeface="Consolas" pitchFamily="49" charset="0"/>
              </a:rPr>
              <a:t>()</a:t>
            </a:r>
            <a:r>
              <a:rPr kumimoji="0" lang="en-US" sz="2000" b="0" i="0" u="none" strike="noStrike" cap="none" normalizeH="0" baseline="0" dirty="0" smtClean="0">
                <a:ln>
                  <a:noFill/>
                </a:ln>
                <a:solidFill>
                  <a:srgbClr val="000000"/>
                </a:solidFill>
                <a:effectLst/>
                <a:cs typeface="Arial" pitchFamily="34" charset="0"/>
              </a:rPr>
              <a:t> function.</a:t>
            </a:r>
            <a:endParaRPr kumimoji="0" lang="en-US" sz="2000" b="0" i="0" u="none" strike="noStrike" cap="none" normalizeH="0" baseline="0" dirty="0" smtClean="0">
              <a:ln>
                <a:noFill/>
              </a:ln>
              <a:solidFill>
                <a:srgbClr val="000000"/>
              </a:solidFill>
              <a:effectLst/>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Segoe UI" pitchFamily="34" charset="0"/>
              </a:rPr>
              <a:t>Syntax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Consolas" pitchFamily="49" charset="0"/>
              </a:rPr>
              <a:t>	</a:t>
            </a:r>
            <a:r>
              <a:rPr kumimoji="0" lang="en-US" sz="2000" b="0" i="0" u="none" strike="noStrike" cap="none" normalizeH="0" baseline="0" dirty="0" err="1" smtClean="0">
                <a:ln>
                  <a:noFill/>
                </a:ln>
                <a:solidFill>
                  <a:srgbClr val="000000"/>
                </a:solidFill>
                <a:effectLst/>
                <a:cs typeface="Consolas" pitchFamily="49" charset="0"/>
              </a:rPr>
              <a:t>setcookie</a:t>
            </a:r>
            <a:r>
              <a:rPr kumimoji="0" lang="en-US" sz="2000" b="0" i="0" u="none" strike="noStrike" cap="none" normalizeH="0" baseline="0" dirty="0" smtClean="0">
                <a:ln>
                  <a:noFill/>
                </a:ln>
                <a:solidFill>
                  <a:srgbClr val="000000"/>
                </a:solidFill>
                <a:effectLst/>
                <a:cs typeface="Consolas" pitchFamily="49" charset="0"/>
              </a:rPr>
              <a:t>(</a:t>
            </a:r>
            <a:r>
              <a:rPr kumimoji="0" lang="en-US" sz="2000" b="0" i="1" u="none" strike="noStrike" cap="none" normalizeH="0" baseline="0" dirty="0" smtClean="0">
                <a:ln>
                  <a:noFill/>
                </a:ln>
                <a:solidFill>
                  <a:srgbClr val="000000"/>
                </a:solidFill>
                <a:effectLst/>
                <a:cs typeface="Consolas" pitchFamily="49" charset="0"/>
              </a:rPr>
              <a:t>name, value, expire, path, domain, secure, </a:t>
            </a:r>
            <a:r>
              <a:rPr kumimoji="0" lang="en-US" sz="2000" b="0" i="1" u="none" strike="noStrike" cap="none" normalizeH="0" baseline="0" dirty="0" err="1" smtClean="0">
                <a:ln>
                  <a:noFill/>
                </a:ln>
                <a:solidFill>
                  <a:srgbClr val="000000"/>
                </a:solidFill>
                <a:effectLst/>
                <a:cs typeface="Consolas" pitchFamily="49" charset="0"/>
              </a:rPr>
              <a:t>httponly</a:t>
            </a:r>
            <a:r>
              <a:rPr kumimoji="0" lang="en-US" sz="2000" b="0" i="0" u="none" strike="noStrike" cap="none" normalizeH="0" baseline="0" dirty="0" smtClean="0">
                <a:ln>
                  <a:noFill/>
                </a:ln>
                <a:solidFill>
                  <a:srgbClr val="000000"/>
                </a:solidFill>
                <a:effectLst/>
                <a:cs typeface="Consolas"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Only the </a:t>
            </a:r>
            <a:r>
              <a:rPr kumimoji="0" lang="en-US" sz="2000" b="0" i="1" u="none" strike="noStrike" cap="none" normalizeH="0" baseline="0" dirty="0" smtClean="0">
                <a:ln>
                  <a:noFill/>
                </a:ln>
                <a:solidFill>
                  <a:srgbClr val="000000"/>
                </a:solidFill>
                <a:effectLst/>
                <a:cs typeface="Arial" pitchFamily="34" charset="0"/>
              </a:rPr>
              <a:t>name</a:t>
            </a:r>
            <a:r>
              <a:rPr kumimoji="0" lang="en-US" sz="2000" b="0" i="0" u="none" strike="noStrike" cap="none" normalizeH="0" baseline="0" dirty="0" smtClean="0">
                <a:ln>
                  <a:noFill/>
                </a:ln>
                <a:solidFill>
                  <a:srgbClr val="000000"/>
                </a:solidFill>
                <a:effectLst/>
                <a:cs typeface="Arial" pitchFamily="34" charset="0"/>
              </a:rPr>
              <a:t> parameter is required. All other parameters are optional.</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cs typeface="Arial" pitchFamily="34" charset="0"/>
              </a:rPr>
              <a:t/>
            </a:r>
            <a:br>
              <a:rPr kumimoji="0" lang="en-US" sz="2000" b="0" i="0" u="none" strike="noStrike" cap="none" normalizeH="0" baseline="0" dirty="0" smtClean="0">
                <a:ln>
                  <a:noFill/>
                </a:ln>
                <a:solidFill>
                  <a:schemeClr val="tx1"/>
                </a:solidFill>
                <a:effectLst/>
                <a:cs typeface="Arial" pitchFamily="34" charset="0"/>
              </a:rPr>
            </a:b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228600" y="228600"/>
            <a:ext cx="8686800" cy="6335011"/>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Segoe UI" pitchFamily="34" charset="0"/>
                <a:cs typeface="Segoe UI" pitchFamily="34" charset="0"/>
              </a:rPr>
              <a:t>PHP Create/Retrieve a Cookie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Arial" pitchFamily="34" charset="0"/>
              </a:rPr>
              <a:t>The following example creates a cookie named "user" with the value "John Doe". The cookie will expire after 30 days (86400 * 30). The "/" means that the cookie is available in entire website (otherwise, select the directory you prefer).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Arial" pitchFamily="34" charset="0"/>
              </a:rPr>
              <a:t>We then retrieve the value of the cookie "user" (using the global variable $_COOKIE). We also use the </a:t>
            </a:r>
            <a:r>
              <a:rPr kumimoji="0" lang="en-US" sz="1600" b="0" i="0" u="none" strike="noStrike" cap="none" normalizeH="0" baseline="0" dirty="0" err="1" smtClean="0">
                <a:ln>
                  <a:noFill/>
                </a:ln>
                <a:solidFill>
                  <a:srgbClr val="DC143C"/>
                </a:solidFill>
                <a:effectLst/>
                <a:latin typeface="Consolas" pitchFamily="49" charset="0"/>
                <a:cs typeface="Consolas" pitchFamily="49" charset="0"/>
              </a:rPr>
              <a:t>isset</a:t>
            </a:r>
            <a:r>
              <a:rPr kumimoji="0" lang="en-US" sz="1600" b="0" i="0" u="none" strike="noStrike" cap="none" normalizeH="0" baseline="0" dirty="0" smtClean="0">
                <a:ln>
                  <a:noFill/>
                </a:ln>
                <a:solidFill>
                  <a:srgbClr val="DC143C"/>
                </a:solidFill>
                <a:effectLst/>
                <a:latin typeface="Consolas" pitchFamily="49" charset="0"/>
                <a:cs typeface="Consolas" pitchFamily="49" charset="0"/>
              </a:rPr>
              <a:t>()</a:t>
            </a:r>
            <a:r>
              <a:rPr kumimoji="0" lang="en-US" sz="1600" b="0" i="0" u="none" strike="noStrike" cap="none" normalizeH="0" baseline="0" dirty="0" smtClean="0">
                <a:ln>
                  <a:noFill/>
                </a:ln>
                <a:solidFill>
                  <a:srgbClr val="000000"/>
                </a:solidFill>
                <a:effectLst/>
                <a:latin typeface="Verdana" pitchFamily="34" charset="0"/>
                <a:cs typeface="Arial" pitchFamily="34" charset="0"/>
              </a:rPr>
              <a:t> function to find out if the cookie is set: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Segoe UI" pitchFamily="34" charset="0"/>
                <a:cs typeface="Segoe UI" pitchFamily="34" charset="0"/>
              </a:rPr>
              <a:t>Example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Consolas" pitchFamily="49" charset="0"/>
                <a:cs typeface="Consolas" pitchFamily="49" charset="0"/>
              </a:rPr>
              <a:t>&lt;?</a:t>
            </a:r>
            <a:r>
              <a:rPr kumimoji="0" lang="en-US" sz="1600" b="0" i="0" u="none" strike="noStrike" cap="none" normalizeH="0" baseline="0" dirty="0" err="1" smtClean="0">
                <a:ln>
                  <a:noFill/>
                </a:ln>
                <a:solidFill>
                  <a:srgbClr val="FF0000"/>
                </a:solidFill>
                <a:effectLst/>
                <a:latin typeface="Consolas" pitchFamily="49" charset="0"/>
                <a:cs typeface="Consolas" pitchFamily="49" charset="0"/>
              </a:rPr>
              <a:t>php</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 </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"user"</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cookie_value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 </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"John Doe"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setcookie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cookie_value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time() + (</a:t>
            </a:r>
            <a:r>
              <a:rPr kumimoji="0" lang="en-US" sz="1600" b="0" i="0" u="none" strike="noStrike" cap="none" normalizeH="0" baseline="0" dirty="0" smtClean="0">
                <a:ln>
                  <a:noFill/>
                </a:ln>
                <a:solidFill>
                  <a:srgbClr val="FF0000"/>
                </a:solidFill>
                <a:effectLst/>
                <a:latin typeface="Consolas" pitchFamily="49" charset="0"/>
                <a:cs typeface="Consolas" pitchFamily="49" charset="0"/>
              </a:rPr>
              <a:t>86400</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 </a:t>
            </a:r>
            <a:r>
              <a:rPr kumimoji="0" lang="en-US" sz="1600" b="0" i="0" u="none" strike="noStrike" cap="none" normalizeH="0" baseline="0" dirty="0" smtClean="0">
                <a:ln>
                  <a:noFill/>
                </a:ln>
                <a:solidFill>
                  <a:srgbClr val="FF0000"/>
                </a:solidFill>
                <a:effectLst/>
                <a:latin typeface="Consolas" pitchFamily="49" charset="0"/>
                <a:cs typeface="Consolas" pitchFamily="49" charset="0"/>
              </a:rPr>
              <a:t>30</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008000"/>
                </a:solidFill>
                <a:effectLst/>
                <a:latin typeface="Consolas" pitchFamily="49" charset="0"/>
                <a:cs typeface="Consolas" pitchFamily="49" charset="0"/>
              </a:rPr>
              <a:t>// 86400 = 1 day</a:t>
            </a:r>
            <a:br>
              <a:rPr kumimoji="0" lang="en-US" sz="1600" b="0" i="0" u="none" strike="noStrike" cap="none" normalizeH="0" baseline="0" dirty="0" smtClean="0">
                <a:ln>
                  <a:noFill/>
                </a:ln>
                <a:solidFill>
                  <a:srgbClr val="008000"/>
                </a:solidFill>
                <a:effectLst/>
                <a:latin typeface="Consolas" pitchFamily="49" charset="0"/>
                <a:cs typeface="Consolas" pitchFamily="49" charset="0"/>
              </a:rPr>
            </a:br>
            <a:r>
              <a:rPr kumimoji="0" lang="en-US" sz="1600" b="0" i="0" u="none" strike="noStrike" cap="none" normalizeH="0" baseline="0" dirty="0" smtClean="0">
                <a:ln>
                  <a:noFill/>
                </a:ln>
                <a:solidFill>
                  <a:srgbClr val="FF0000"/>
                </a:solidFill>
                <a:effectLst/>
                <a:latin typeface="Consolas" pitchFamily="49" charset="0"/>
                <a:cs typeface="Consolas" pitchFamily="49" charset="0"/>
              </a:rPr>
              <a:t>?&gt;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CD"/>
                </a:solidFill>
                <a:effectLst/>
                <a:latin typeface="Consolas" pitchFamily="49" charset="0"/>
                <a:cs typeface="Consolas" pitchFamily="49" charset="0"/>
              </a:rPr>
              <a:t>&lt;</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html</a:t>
            </a:r>
            <a:r>
              <a:rPr kumimoji="0" lang="en-US" sz="1600" b="0" i="0" u="none" strike="noStrike" cap="none" normalizeH="0" baseline="0" dirty="0" smtClean="0">
                <a:ln>
                  <a:noFill/>
                </a:ln>
                <a:solidFill>
                  <a:srgbClr val="0000CD"/>
                </a:solidFill>
                <a:effectLst/>
                <a:latin typeface="Consolas" pitchFamily="49" charset="0"/>
                <a:cs typeface="Consolas" pitchFamily="49" charset="0"/>
              </a:rPr>
              <a:t>&gt;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CD"/>
                </a:solidFill>
                <a:effectLst/>
                <a:latin typeface="Consolas" pitchFamily="49" charset="0"/>
                <a:cs typeface="Consolas" pitchFamily="49" charset="0"/>
              </a:rPr>
              <a:t>&lt;</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body</a:t>
            </a:r>
            <a:r>
              <a:rPr kumimoji="0" lang="en-US" sz="1600" b="0" i="0" u="none" strike="noStrike" cap="none" normalizeH="0" baseline="0" dirty="0" smtClean="0">
                <a:ln>
                  <a:noFill/>
                </a:ln>
                <a:solidFill>
                  <a:srgbClr val="0000CD"/>
                </a:solidFill>
                <a:effectLst/>
                <a:latin typeface="Consolas" pitchFamily="49" charset="0"/>
                <a:cs typeface="Consolas" pitchFamily="49" charset="0"/>
              </a:rPr>
              <a:t>&gt;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FF0000"/>
                </a:solidFill>
                <a:effectLst/>
                <a:latin typeface="Consolas" pitchFamily="49" charset="0"/>
                <a:cs typeface="Consolas" pitchFamily="49" charset="0"/>
              </a:rPr>
              <a:t>&lt;?</a:t>
            </a:r>
            <a:r>
              <a:rPr kumimoji="0" lang="en-US" sz="1600" b="0" i="0" u="none" strike="noStrike" cap="none" normalizeH="0" baseline="0" dirty="0" err="1" smtClean="0">
                <a:ln>
                  <a:noFill/>
                </a:ln>
                <a:solidFill>
                  <a:srgbClr val="FF0000"/>
                </a:solidFill>
                <a:effectLst/>
                <a:latin typeface="Consolas" pitchFamily="49" charset="0"/>
                <a:cs typeface="Consolas" pitchFamily="49" charset="0"/>
              </a:rPr>
              <a:t>php</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CD"/>
                </a:solidFill>
                <a:effectLst/>
                <a:latin typeface="Consolas" pitchFamily="49" charset="0"/>
                <a:cs typeface="Consolas" pitchFamily="49" charset="0"/>
              </a:rPr>
              <a:t>if</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r>
              <a:rPr kumimoji="0" lang="en-US" sz="1600" b="0" i="0" u="none" strike="noStrike" cap="none" normalizeH="0" baseline="0" dirty="0" err="1" smtClean="0">
                <a:ln>
                  <a:noFill/>
                </a:ln>
                <a:solidFill>
                  <a:srgbClr val="0000CD"/>
                </a:solidFill>
                <a:effectLst/>
                <a:latin typeface="Consolas" pitchFamily="49" charset="0"/>
                <a:cs typeface="Consolas" pitchFamily="49" charset="0"/>
              </a:rPr>
              <a:t>isset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r>
              <a:rPr kumimoji="0" lang="en-US" sz="1600" b="0" i="0" u="none" strike="noStrike" cap="none" normalizeH="0" baseline="0" dirty="0" smtClean="0">
                <a:ln>
                  <a:noFill/>
                </a:ln>
                <a:solidFill>
                  <a:srgbClr val="DAA520"/>
                </a:solidFill>
                <a:effectLst/>
                <a:latin typeface="Consolas" pitchFamily="49" charset="0"/>
                <a:cs typeface="Consolas" pitchFamily="49" charset="0"/>
              </a:rPr>
              <a:t>$_COOKIE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0000CD"/>
                </a:solidFill>
                <a:effectLst/>
                <a:latin typeface="Consolas" pitchFamily="49" charset="0"/>
                <a:cs typeface="Consolas" pitchFamily="49" charset="0"/>
              </a:rPr>
              <a:t>echo</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"Cookie named '"</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 $</a:t>
            </a: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 </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 is not set!"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0000CD"/>
                </a:solidFill>
                <a:effectLst/>
                <a:latin typeface="Consolas" pitchFamily="49" charset="0"/>
                <a:cs typeface="Consolas" pitchFamily="49" charset="0"/>
              </a:rPr>
              <a:t>else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0000CD"/>
                </a:solidFill>
                <a:effectLst/>
                <a:latin typeface="Consolas" pitchFamily="49" charset="0"/>
                <a:cs typeface="Consolas" pitchFamily="49" charset="0"/>
              </a:rPr>
              <a:t>echo</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"Cookie '"</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 $</a:t>
            </a: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 </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 is set!&lt;</a:t>
            </a:r>
            <a:r>
              <a:rPr kumimoji="0" lang="en-US" sz="1600" b="0" i="0" u="none" strike="noStrike" cap="none" normalizeH="0" baseline="0" dirty="0" err="1" smtClean="0">
                <a:ln>
                  <a:noFill/>
                </a:ln>
                <a:solidFill>
                  <a:srgbClr val="A52A2A"/>
                </a:solidFill>
                <a:effectLst/>
                <a:latin typeface="Consolas" pitchFamily="49" charset="0"/>
                <a:cs typeface="Consolas" pitchFamily="49" charset="0"/>
              </a:rPr>
              <a:t>br</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&gt;"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0000CD"/>
                </a:solidFill>
                <a:effectLst/>
                <a:latin typeface="Consolas" pitchFamily="49" charset="0"/>
                <a:cs typeface="Consolas" pitchFamily="49" charset="0"/>
              </a:rPr>
              <a:t>echo</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"Value is: "</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 </a:t>
            </a:r>
            <a:r>
              <a:rPr kumimoji="0" lang="en-US" sz="1600" b="0" i="0" u="none" strike="noStrike" cap="none" normalizeH="0" baseline="0" dirty="0" smtClean="0">
                <a:ln>
                  <a:noFill/>
                </a:ln>
                <a:solidFill>
                  <a:srgbClr val="DAA520"/>
                </a:solidFill>
                <a:effectLst/>
                <a:latin typeface="Consolas" pitchFamily="49" charset="0"/>
                <a:cs typeface="Consolas" pitchFamily="49" charset="0"/>
              </a:rPr>
              <a:t>$_COOKIE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r>
              <a:rPr kumimoji="0" lang="en-US" sz="1600"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00"/>
                </a:solidFill>
                <a:effectLst/>
                <a:latin typeface="Consolas" pitchFamily="49" charset="0"/>
                <a:cs typeface="Consolas" pitchFamily="49" charset="0"/>
              </a:rPr>
              <a:t>}</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FF0000"/>
                </a:solidFill>
                <a:effectLst/>
                <a:latin typeface="Consolas" pitchFamily="49" charset="0"/>
                <a:cs typeface="Consolas" pitchFamily="49" charset="0"/>
              </a:rPr>
              <a:t>?&gt;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CD"/>
                </a:solidFill>
                <a:effectLst/>
                <a:latin typeface="Consolas" pitchFamily="49" charset="0"/>
                <a:cs typeface="Consolas" pitchFamily="49" charset="0"/>
              </a:rPr>
              <a:t>&lt;</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/body</a:t>
            </a:r>
            <a:r>
              <a:rPr kumimoji="0" lang="en-US" sz="1600" b="0" i="0" u="none" strike="noStrike" cap="none" normalizeH="0" baseline="0" dirty="0" smtClean="0">
                <a:ln>
                  <a:noFill/>
                </a:ln>
                <a:solidFill>
                  <a:srgbClr val="0000CD"/>
                </a:solidFill>
                <a:effectLst/>
                <a:latin typeface="Consolas" pitchFamily="49" charset="0"/>
                <a:cs typeface="Consolas" pitchFamily="49" charset="0"/>
              </a:rPr>
              <a:t>&gt;</a:t>
            </a:r>
            <a:r>
              <a:rPr kumimoji="0" lang="en-US" sz="1600" b="0" i="0" u="none" strike="noStrike" cap="none" normalizeH="0" baseline="0" dirty="0" smtClean="0">
                <a:ln>
                  <a:noFill/>
                </a:ln>
                <a:solidFill>
                  <a:srgbClr val="000000"/>
                </a:solidFill>
                <a:effectLst/>
                <a:latin typeface="Consolas" pitchFamily="49" charset="0"/>
                <a:cs typeface="Consolas" pitchFamily="49" charset="0"/>
              </a:rPr>
              <a:t/>
            </a:r>
            <a:br>
              <a:rPr kumimoji="0" lang="en-US" sz="1600" b="0" i="0" u="none" strike="noStrike" cap="none" normalizeH="0" baseline="0" dirty="0" smtClean="0">
                <a:ln>
                  <a:noFill/>
                </a:ln>
                <a:solidFill>
                  <a:srgbClr val="000000"/>
                </a:solidFill>
                <a:effectLst/>
                <a:latin typeface="Consolas" pitchFamily="49" charset="0"/>
                <a:cs typeface="Consolas" pitchFamily="49" charset="0"/>
              </a:rPr>
            </a:br>
            <a:r>
              <a:rPr kumimoji="0" lang="en-US" sz="1600" b="0" i="0" u="none" strike="noStrike" cap="none" normalizeH="0" baseline="0" dirty="0" smtClean="0">
                <a:ln>
                  <a:noFill/>
                </a:ln>
                <a:solidFill>
                  <a:srgbClr val="0000CD"/>
                </a:solidFill>
                <a:effectLst/>
                <a:latin typeface="Consolas" pitchFamily="49" charset="0"/>
                <a:cs typeface="Consolas" pitchFamily="49" charset="0"/>
              </a:rPr>
              <a:t>&lt;</a:t>
            </a:r>
            <a:r>
              <a:rPr kumimoji="0" lang="en-US" sz="1600" b="0" i="0" u="none" strike="noStrike" cap="none" normalizeH="0" baseline="0" dirty="0" smtClean="0">
                <a:ln>
                  <a:noFill/>
                </a:ln>
                <a:solidFill>
                  <a:srgbClr val="A52A2A"/>
                </a:solidFill>
                <a:effectLst/>
                <a:latin typeface="Consolas" pitchFamily="49" charset="0"/>
                <a:cs typeface="Consolas" pitchFamily="49" charset="0"/>
              </a:rPr>
              <a:t>/html</a:t>
            </a:r>
            <a:r>
              <a:rPr kumimoji="0" lang="en-US" sz="1600" b="0" i="0" u="none" strike="noStrike" cap="none" normalizeH="0" baseline="0" dirty="0" smtClean="0">
                <a:ln>
                  <a:noFill/>
                </a:ln>
                <a:solidFill>
                  <a:srgbClr val="0000CD"/>
                </a:solidFill>
                <a:effectLst/>
                <a:latin typeface="Consolas" pitchFamily="49" charset="0"/>
                <a:cs typeface="Consolas" pitchFamily="49" charset="0"/>
              </a:rPr>
              <a:t>&gt;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810000" y="5657671"/>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smtClean="0"/>
              <a:t>Cookie 'user' is set!</a:t>
            </a:r>
            <a:br>
              <a:rPr lang="en-US" dirty="0" smtClean="0"/>
            </a:br>
            <a:r>
              <a:rPr lang="en-US" dirty="0" smtClean="0"/>
              <a:t>Value is: Alex Porter</a:t>
            </a:r>
          </a:p>
          <a:p>
            <a:r>
              <a:rPr lang="en-US" b="1" dirty="0" smtClean="0"/>
              <a:t>Note:</a:t>
            </a:r>
            <a:r>
              <a:rPr lang="en-US" dirty="0" smtClean="0"/>
              <a:t> You might have to reload the page to see the value of the cookie.</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228600" y="307545"/>
            <a:ext cx="8610600" cy="6550455"/>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egoe UI" pitchFamily="34" charset="0"/>
                <a:cs typeface="Segoe UI" pitchFamily="34" charset="0"/>
              </a:rPr>
              <a:t>Modify a Cookie Value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To modify a cookie, just set (again) the cookie using the </a:t>
            </a:r>
            <a:r>
              <a:rPr kumimoji="0" lang="en-US" b="0" i="0" u="none" strike="noStrike" cap="none" normalizeH="0" baseline="0" dirty="0" err="1" smtClean="0">
                <a:ln>
                  <a:noFill/>
                </a:ln>
                <a:solidFill>
                  <a:srgbClr val="DC143C"/>
                </a:solidFill>
                <a:effectLst/>
                <a:latin typeface="Consolas" pitchFamily="49" charset="0"/>
                <a:cs typeface="Consolas" pitchFamily="49" charset="0"/>
              </a:rPr>
              <a:t>setcookie</a:t>
            </a:r>
            <a:r>
              <a:rPr kumimoji="0" lang="en-US" b="0" i="0" u="none" strike="noStrike" cap="none" normalizeH="0" baseline="0" dirty="0" smtClean="0">
                <a:ln>
                  <a:noFill/>
                </a:ln>
                <a:solidFill>
                  <a:srgbClr val="DC143C"/>
                </a:solidFill>
                <a:effectLst/>
                <a:latin typeface="Consolas" pitchFamily="49" charset="0"/>
                <a:cs typeface="Consolas" pitchFamily="49" charset="0"/>
              </a:rPr>
              <a:t>()</a:t>
            </a:r>
            <a:r>
              <a:rPr kumimoji="0" lang="en-US" b="0" i="0" u="none" strike="noStrike" cap="none" normalizeH="0" baseline="0" dirty="0" smtClean="0">
                <a:ln>
                  <a:noFill/>
                </a:ln>
                <a:solidFill>
                  <a:srgbClr val="000000"/>
                </a:solidFill>
                <a:effectLst/>
                <a:latin typeface="Verdana" pitchFamily="34" charset="0"/>
                <a:cs typeface="Arial" pitchFamily="34" charset="0"/>
              </a:rPr>
              <a:t> function: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egoe UI" pitchFamily="34" charset="0"/>
                <a:cs typeface="Segoe UI" pitchFamily="34" charset="0"/>
              </a:rPr>
              <a:t>Example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Consolas" pitchFamily="49" charset="0"/>
                <a:cs typeface="Consolas" pitchFamily="49" charset="0"/>
              </a:rPr>
              <a:t>&lt;?</a:t>
            </a:r>
            <a:r>
              <a:rPr kumimoji="0" lang="en-US" b="0" i="0" u="none" strike="noStrike" cap="none" normalizeH="0" baseline="0" dirty="0" err="1" smtClean="0">
                <a:ln>
                  <a:noFill/>
                </a:ln>
                <a:solidFill>
                  <a:srgbClr val="FF0000"/>
                </a:solidFill>
                <a:effectLst/>
                <a:latin typeface="Consolas" pitchFamily="49" charset="0"/>
                <a:cs typeface="Consolas" pitchFamily="49" charset="0"/>
              </a:rPr>
              <a:t>php</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b="0" i="0" u="none" strike="noStrike" cap="none" normalizeH="0" baseline="0" dirty="0" smtClean="0">
                <a:ln>
                  <a:noFill/>
                </a:ln>
                <a:solidFill>
                  <a:srgbClr val="000000"/>
                </a:solidFill>
                <a:effectLst/>
                <a:latin typeface="Consolas" pitchFamily="49" charset="0"/>
                <a:cs typeface="Consolas" pitchFamily="49" charset="0"/>
              </a:rPr>
              <a:t> = </a:t>
            </a:r>
            <a:r>
              <a:rPr kumimoji="0" lang="en-US" b="0" i="0" u="none" strike="noStrike" cap="none" normalizeH="0" baseline="0" dirty="0" smtClean="0">
                <a:ln>
                  <a:noFill/>
                </a:ln>
                <a:solidFill>
                  <a:srgbClr val="A52A2A"/>
                </a:solidFill>
                <a:effectLst/>
                <a:latin typeface="Consolas" pitchFamily="49" charset="0"/>
                <a:cs typeface="Consolas" pitchFamily="49" charset="0"/>
              </a:rPr>
              <a:t>"user"</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err="1" smtClean="0">
                <a:ln>
                  <a:noFill/>
                </a:ln>
                <a:solidFill>
                  <a:srgbClr val="000000"/>
                </a:solidFill>
                <a:effectLst/>
                <a:latin typeface="Consolas" pitchFamily="49" charset="0"/>
                <a:cs typeface="Consolas" pitchFamily="49" charset="0"/>
              </a:rPr>
              <a:t>cookie_value</a:t>
            </a:r>
            <a:r>
              <a:rPr kumimoji="0" lang="en-US" b="0" i="0" u="none" strike="noStrike" cap="none" normalizeH="0" baseline="0" dirty="0" smtClean="0">
                <a:ln>
                  <a:noFill/>
                </a:ln>
                <a:solidFill>
                  <a:srgbClr val="000000"/>
                </a:solidFill>
                <a:effectLst/>
                <a:latin typeface="Consolas" pitchFamily="49" charset="0"/>
                <a:cs typeface="Consolas" pitchFamily="49" charset="0"/>
              </a:rPr>
              <a:t> = </a:t>
            </a:r>
            <a:r>
              <a:rPr kumimoji="0" lang="en-US" b="0" i="0" u="none" strike="noStrike" cap="none" normalizeH="0" baseline="0" dirty="0" smtClean="0">
                <a:ln>
                  <a:noFill/>
                </a:ln>
                <a:solidFill>
                  <a:srgbClr val="A52A2A"/>
                </a:solidFill>
                <a:effectLst/>
                <a:latin typeface="Consolas" pitchFamily="49" charset="0"/>
                <a:cs typeface="Consolas" pitchFamily="49" charset="0"/>
              </a:rPr>
              <a:t>"Alex Porter"</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err="1" smtClean="0">
                <a:ln>
                  <a:noFill/>
                </a:ln>
                <a:solidFill>
                  <a:srgbClr val="000000"/>
                </a:solidFill>
                <a:effectLst/>
                <a:latin typeface="Consolas" pitchFamily="49" charset="0"/>
                <a:cs typeface="Consolas" pitchFamily="49" charset="0"/>
              </a:rPr>
              <a:t>setcookie</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err="1" smtClean="0">
                <a:ln>
                  <a:noFill/>
                </a:ln>
                <a:solidFill>
                  <a:srgbClr val="000000"/>
                </a:solidFill>
                <a:effectLst/>
                <a:latin typeface="Consolas" pitchFamily="49" charset="0"/>
                <a:cs typeface="Consolas" pitchFamily="49" charset="0"/>
              </a:rPr>
              <a:t>cookie_value</a:t>
            </a:r>
            <a:r>
              <a:rPr kumimoji="0" lang="en-US" b="0" i="0" u="none" strike="noStrike" cap="none" normalizeH="0" baseline="0" dirty="0" smtClean="0">
                <a:ln>
                  <a:noFill/>
                </a:ln>
                <a:solidFill>
                  <a:srgbClr val="000000"/>
                </a:solidFill>
                <a:effectLst/>
                <a:latin typeface="Consolas" pitchFamily="49" charset="0"/>
                <a:cs typeface="Consolas" pitchFamily="49" charset="0"/>
              </a:rPr>
              <a:t>, time() + (</a:t>
            </a:r>
            <a:r>
              <a:rPr kumimoji="0" lang="en-US" b="0" i="0" u="none" strike="noStrike" cap="none" normalizeH="0" baseline="0" dirty="0" smtClean="0">
                <a:ln>
                  <a:noFill/>
                </a:ln>
                <a:solidFill>
                  <a:srgbClr val="FF0000"/>
                </a:solidFill>
                <a:effectLst/>
                <a:latin typeface="Consolas" pitchFamily="49" charset="0"/>
                <a:cs typeface="Consolas" pitchFamily="49" charset="0"/>
              </a:rPr>
              <a:t>86400</a:t>
            </a:r>
            <a:r>
              <a:rPr kumimoji="0" lang="en-US" b="0" i="0" u="none" strike="noStrike" cap="none" normalizeH="0" baseline="0" dirty="0" smtClean="0">
                <a:ln>
                  <a:noFill/>
                </a:ln>
                <a:solidFill>
                  <a:srgbClr val="000000"/>
                </a:solidFill>
                <a:effectLst/>
                <a:latin typeface="Consolas" pitchFamily="49" charset="0"/>
                <a:cs typeface="Consolas" pitchFamily="49" charset="0"/>
              </a:rPr>
              <a:t> * </a:t>
            </a:r>
            <a:r>
              <a:rPr kumimoji="0" lang="en-US" b="0" i="0" u="none" strike="noStrike" cap="none" normalizeH="0" baseline="0" dirty="0" smtClean="0">
                <a:ln>
                  <a:noFill/>
                </a:ln>
                <a:solidFill>
                  <a:srgbClr val="FF0000"/>
                </a:solidFill>
                <a:effectLst/>
                <a:latin typeface="Consolas" pitchFamily="49" charset="0"/>
                <a:cs typeface="Consolas" pitchFamily="49" charset="0"/>
              </a:rPr>
              <a:t>30</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html</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body</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&lt;?</a:t>
            </a:r>
            <a:r>
              <a:rPr kumimoji="0" lang="en-US" b="0" i="0" u="none" strike="noStrike" cap="none" normalizeH="0" baseline="0" dirty="0" err="1" smtClean="0">
                <a:ln>
                  <a:noFill/>
                </a:ln>
                <a:solidFill>
                  <a:srgbClr val="FF0000"/>
                </a:solidFill>
                <a:effectLst/>
                <a:latin typeface="Consolas" pitchFamily="49" charset="0"/>
                <a:cs typeface="Consolas" pitchFamily="49" charset="0"/>
              </a:rPr>
              <a:t>php</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if</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err="1" smtClean="0">
                <a:ln>
                  <a:noFill/>
                </a:ln>
                <a:solidFill>
                  <a:srgbClr val="0000CD"/>
                </a:solidFill>
                <a:effectLst/>
                <a:latin typeface="Consolas" pitchFamily="49" charset="0"/>
                <a:cs typeface="Consolas" pitchFamily="49" charset="0"/>
              </a:rPr>
              <a:t>isset</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smtClean="0">
                <a:ln>
                  <a:noFill/>
                </a:ln>
                <a:solidFill>
                  <a:srgbClr val="DAA520"/>
                </a:solidFill>
                <a:effectLst/>
                <a:latin typeface="Consolas" pitchFamily="49" charset="0"/>
                <a:cs typeface="Consolas" pitchFamily="49" charset="0"/>
              </a:rPr>
              <a:t>$_COOKIE</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0000CD"/>
                </a:solidFill>
                <a:effectLst/>
                <a:latin typeface="Consolas" pitchFamily="49" charset="0"/>
                <a:cs typeface="Consolas" pitchFamily="49" charset="0"/>
              </a:rPr>
              <a:t>echo</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"Cookie named '"</a:t>
            </a:r>
            <a:r>
              <a:rPr kumimoji="0" lang="en-US" b="0" i="0" u="none" strike="noStrike" cap="none" normalizeH="0" baseline="0" dirty="0" smtClean="0">
                <a:ln>
                  <a:noFill/>
                </a:ln>
                <a:solidFill>
                  <a:srgbClr val="000000"/>
                </a:solidFill>
                <a:effectLst/>
                <a:latin typeface="Consolas" pitchFamily="49" charset="0"/>
                <a:cs typeface="Consolas" pitchFamily="49" charset="0"/>
              </a:rPr>
              <a:t> . $</a:t>
            </a:r>
            <a:r>
              <a:rPr kumimoji="0" lang="en-US"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b="0" i="0" u="none" strike="noStrike" cap="none" normalizeH="0" baseline="0" dirty="0" smtClean="0">
                <a:ln>
                  <a:noFill/>
                </a:ln>
                <a:solidFill>
                  <a:srgbClr val="000000"/>
                </a:solidFill>
                <a:effectLst/>
                <a:latin typeface="Consolas" pitchFamily="49" charset="0"/>
                <a:cs typeface="Consolas" pitchFamily="49" charset="0"/>
              </a:rPr>
              <a:t> . </a:t>
            </a:r>
            <a:r>
              <a:rPr kumimoji="0" lang="en-US" b="0" i="0" u="none" strike="noStrike" cap="none" normalizeH="0" baseline="0" dirty="0" smtClean="0">
                <a:ln>
                  <a:noFill/>
                </a:ln>
                <a:solidFill>
                  <a:srgbClr val="A52A2A"/>
                </a:solidFill>
                <a:effectLst/>
                <a:latin typeface="Consolas" pitchFamily="49" charset="0"/>
                <a:cs typeface="Consolas" pitchFamily="49" charset="0"/>
              </a:rPr>
              <a:t>"' is not set!"</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0000CD"/>
                </a:solidFill>
                <a:effectLst/>
                <a:latin typeface="Consolas" pitchFamily="49" charset="0"/>
                <a:cs typeface="Consolas" pitchFamily="49" charset="0"/>
              </a:rPr>
              <a:t>else</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0000CD"/>
                </a:solidFill>
                <a:effectLst/>
                <a:latin typeface="Consolas" pitchFamily="49" charset="0"/>
                <a:cs typeface="Consolas" pitchFamily="49" charset="0"/>
              </a:rPr>
              <a:t>echo</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"Cookie '"</a:t>
            </a:r>
            <a:r>
              <a:rPr kumimoji="0" lang="en-US" b="0" i="0" u="none" strike="noStrike" cap="none" normalizeH="0" baseline="0" dirty="0" smtClean="0">
                <a:ln>
                  <a:noFill/>
                </a:ln>
                <a:solidFill>
                  <a:srgbClr val="000000"/>
                </a:solidFill>
                <a:effectLst/>
                <a:latin typeface="Consolas" pitchFamily="49" charset="0"/>
                <a:cs typeface="Consolas" pitchFamily="49" charset="0"/>
              </a:rPr>
              <a:t> . $</a:t>
            </a:r>
            <a:r>
              <a:rPr kumimoji="0" lang="en-US"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b="0" i="0" u="none" strike="noStrike" cap="none" normalizeH="0" baseline="0" dirty="0" smtClean="0">
                <a:ln>
                  <a:noFill/>
                </a:ln>
                <a:solidFill>
                  <a:srgbClr val="000000"/>
                </a:solidFill>
                <a:effectLst/>
                <a:latin typeface="Consolas" pitchFamily="49" charset="0"/>
                <a:cs typeface="Consolas" pitchFamily="49" charset="0"/>
              </a:rPr>
              <a:t> . </a:t>
            </a:r>
            <a:r>
              <a:rPr kumimoji="0" lang="en-US" b="0" i="0" u="none" strike="noStrike" cap="none" normalizeH="0" baseline="0" dirty="0" smtClean="0">
                <a:ln>
                  <a:noFill/>
                </a:ln>
                <a:solidFill>
                  <a:srgbClr val="A52A2A"/>
                </a:solidFill>
                <a:effectLst/>
                <a:latin typeface="Consolas" pitchFamily="49" charset="0"/>
                <a:cs typeface="Consolas" pitchFamily="49" charset="0"/>
              </a:rPr>
              <a:t>"' is set!&lt;</a:t>
            </a:r>
            <a:r>
              <a:rPr kumimoji="0" lang="en-US" b="0" i="0" u="none" strike="noStrike" cap="none" normalizeH="0" baseline="0" dirty="0" err="1" smtClean="0">
                <a:ln>
                  <a:noFill/>
                </a:ln>
                <a:solidFill>
                  <a:srgbClr val="A52A2A"/>
                </a:solidFill>
                <a:effectLst/>
                <a:latin typeface="Consolas" pitchFamily="49" charset="0"/>
                <a:cs typeface="Consolas" pitchFamily="49" charset="0"/>
              </a:rPr>
              <a:t>br</a:t>
            </a:r>
            <a:r>
              <a:rPr kumimoji="0" lang="en-US" b="0" i="0" u="none" strike="noStrike" cap="none" normalizeH="0" baseline="0" dirty="0" smtClean="0">
                <a:ln>
                  <a:noFill/>
                </a:ln>
                <a:solidFill>
                  <a:srgbClr val="A52A2A"/>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0000CD"/>
                </a:solidFill>
                <a:effectLst/>
                <a:latin typeface="Consolas" pitchFamily="49" charset="0"/>
                <a:cs typeface="Consolas" pitchFamily="49" charset="0"/>
              </a:rPr>
              <a:t>echo</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"Value is: "</a:t>
            </a:r>
            <a:r>
              <a:rPr kumimoji="0" lang="en-US" b="0" i="0" u="none" strike="noStrike" cap="none" normalizeH="0" baseline="0" dirty="0" smtClean="0">
                <a:ln>
                  <a:noFill/>
                </a:ln>
                <a:solidFill>
                  <a:srgbClr val="000000"/>
                </a:solidFill>
                <a:effectLst/>
                <a:latin typeface="Consolas" pitchFamily="49" charset="0"/>
                <a:cs typeface="Consolas" pitchFamily="49" charset="0"/>
              </a:rPr>
              <a:t> . </a:t>
            </a:r>
            <a:r>
              <a:rPr kumimoji="0" lang="en-US" b="0" i="0" u="none" strike="noStrike" cap="none" normalizeH="0" baseline="0" dirty="0" smtClean="0">
                <a:ln>
                  <a:noFill/>
                </a:ln>
                <a:solidFill>
                  <a:srgbClr val="DAA520"/>
                </a:solidFill>
                <a:effectLst/>
                <a:latin typeface="Consolas" pitchFamily="49" charset="0"/>
                <a:cs typeface="Consolas" pitchFamily="49" charset="0"/>
              </a:rPr>
              <a:t>$_COOKIE</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err="1" smtClean="0">
                <a:ln>
                  <a:noFill/>
                </a:ln>
                <a:solidFill>
                  <a:srgbClr val="000000"/>
                </a:solidFill>
                <a:effectLst/>
                <a:latin typeface="Consolas" pitchFamily="49" charset="0"/>
                <a:cs typeface="Consolas" pitchFamily="49" charset="0"/>
              </a:rPr>
              <a:t>cookie_name</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/body</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/html</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4038600" y="5657671"/>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smtClean="0"/>
              <a:t>Cookie 'user' is set!</a:t>
            </a:r>
            <a:br>
              <a:rPr lang="en-US" dirty="0" smtClean="0"/>
            </a:br>
            <a:r>
              <a:rPr lang="en-US" dirty="0" smtClean="0"/>
              <a:t>Value is: John Doe</a:t>
            </a:r>
          </a:p>
          <a:p>
            <a:r>
              <a:rPr lang="en-US" b="1" dirty="0" smtClean="0"/>
              <a:t>Note:</a:t>
            </a:r>
            <a:r>
              <a:rPr lang="en-US" dirty="0" smtClean="0"/>
              <a:t> You might have to reload the page to see the new value of the cookie.</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381000"/>
            <a:ext cx="8534400" cy="5442459"/>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egoe UI" pitchFamily="34" charset="0"/>
                <a:cs typeface="Segoe UI" pitchFamily="34" charset="0"/>
              </a:rPr>
              <a:t>Delete a Cookie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000000"/>
              </a:solidFill>
              <a:effectLst/>
              <a:latin typeface="Segoe UI" pitchFamily="34" charset="0"/>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To delete a cookie, use the </a:t>
            </a:r>
            <a:r>
              <a:rPr kumimoji="0" lang="en-US" b="0" i="0" u="none" strike="noStrike" cap="none" normalizeH="0" baseline="0" dirty="0" err="1" smtClean="0">
                <a:ln>
                  <a:noFill/>
                </a:ln>
                <a:solidFill>
                  <a:srgbClr val="DC143C"/>
                </a:solidFill>
                <a:effectLst/>
                <a:latin typeface="Consolas" pitchFamily="49" charset="0"/>
                <a:cs typeface="Consolas" pitchFamily="49" charset="0"/>
              </a:rPr>
              <a:t>setcookie</a:t>
            </a:r>
            <a:r>
              <a:rPr kumimoji="0" lang="en-US" b="0" i="0" u="none" strike="noStrike" cap="none" normalizeH="0" baseline="0" dirty="0" smtClean="0">
                <a:ln>
                  <a:noFill/>
                </a:ln>
                <a:solidFill>
                  <a:srgbClr val="DC143C"/>
                </a:solidFill>
                <a:effectLst/>
                <a:latin typeface="Consolas" pitchFamily="49" charset="0"/>
                <a:cs typeface="Consolas" pitchFamily="49" charset="0"/>
              </a:rPr>
              <a:t>()</a:t>
            </a:r>
            <a:r>
              <a:rPr kumimoji="0" lang="en-US" b="0" i="0" u="none" strike="noStrike" cap="none" normalizeH="0" baseline="0" dirty="0" smtClean="0">
                <a:ln>
                  <a:noFill/>
                </a:ln>
                <a:solidFill>
                  <a:srgbClr val="000000"/>
                </a:solidFill>
                <a:effectLst/>
                <a:latin typeface="Verdana" pitchFamily="34" charset="0"/>
                <a:cs typeface="Arial" pitchFamily="34" charset="0"/>
              </a:rPr>
              <a:t> function with an expiration date in the past: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Segoe UI" pitchFamily="34" charset="0"/>
                <a:cs typeface="Segoe UI" pitchFamily="34" charset="0"/>
              </a:rPr>
              <a:t>Example</a:t>
            </a:r>
          </a:p>
          <a:p>
            <a:pPr lvl="1" eaLnBrk="0" fontAlgn="base" hangingPunct="0">
              <a:spcBef>
                <a:spcPct val="0"/>
              </a:spcBef>
              <a:spcAft>
                <a:spcPct val="0"/>
              </a:spcAft>
            </a:pPr>
            <a:r>
              <a:rPr kumimoji="0" lang="en-US" b="0" i="0" u="none" strike="noStrike" cap="none" normalizeH="0" baseline="0" dirty="0" smtClean="0">
                <a:ln>
                  <a:noFill/>
                </a:ln>
                <a:solidFill>
                  <a:srgbClr val="FF0000"/>
                </a:solidFill>
                <a:effectLst/>
                <a:latin typeface="Consolas" pitchFamily="49" charset="0"/>
                <a:cs typeface="Consolas" pitchFamily="49" charset="0"/>
              </a:rPr>
              <a:t>&lt;?</a:t>
            </a:r>
            <a:r>
              <a:rPr kumimoji="0" lang="en-US" b="0" i="0" u="none" strike="noStrike" cap="none" normalizeH="0" baseline="0" dirty="0" err="1" smtClean="0">
                <a:ln>
                  <a:noFill/>
                </a:ln>
                <a:solidFill>
                  <a:srgbClr val="FF0000"/>
                </a:solidFill>
                <a:effectLst/>
                <a:latin typeface="Consolas" pitchFamily="49" charset="0"/>
                <a:cs typeface="Consolas" pitchFamily="49" charset="0"/>
              </a:rPr>
              <a:t>php</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8000"/>
                </a:solidFill>
                <a:effectLst/>
                <a:latin typeface="Consolas" pitchFamily="49" charset="0"/>
                <a:cs typeface="Consolas" pitchFamily="49" charset="0"/>
              </a:rPr>
              <a:t>// set the expiration date to one hour ago</a:t>
            </a:r>
            <a:br>
              <a:rPr kumimoji="0" lang="en-US" b="0" i="0" u="none" strike="noStrike" cap="none" normalizeH="0" baseline="0" dirty="0" smtClean="0">
                <a:ln>
                  <a:noFill/>
                </a:ln>
                <a:solidFill>
                  <a:srgbClr val="008000"/>
                </a:solidFill>
                <a:effectLst/>
                <a:latin typeface="Consolas" pitchFamily="49" charset="0"/>
                <a:cs typeface="Consolas" pitchFamily="49" charset="0"/>
              </a:rPr>
            </a:br>
            <a:r>
              <a:rPr kumimoji="0" lang="en-US" b="0" i="0" u="none" strike="noStrike" cap="none" normalizeH="0" baseline="0" dirty="0" err="1" smtClean="0">
                <a:ln>
                  <a:noFill/>
                </a:ln>
                <a:solidFill>
                  <a:srgbClr val="000000"/>
                </a:solidFill>
                <a:effectLst/>
                <a:latin typeface="Consolas" pitchFamily="49" charset="0"/>
                <a:cs typeface="Consolas" pitchFamily="49" charset="0"/>
              </a:rPr>
              <a:t>setcookie</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smtClean="0">
                <a:ln>
                  <a:noFill/>
                </a:ln>
                <a:solidFill>
                  <a:srgbClr val="A52A2A"/>
                </a:solidFill>
                <a:effectLst/>
                <a:latin typeface="Consolas" pitchFamily="49" charset="0"/>
                <a:cs typeface="Consolas" pitchFamily="49" charset="0"/>
              </a:rPr>
              <a:t>"user"</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a:t>
            </a:r>
            <a:r>
              <a:rPr kumimoji="0" lang="en-US" b="0" i="0" u="none" strike="noStrike" cap="none" normalizeH="0" baseline="0" dirty="0" smtClean="0">
                <a:ln>
                  <a:noFill/>
                </a:ln>
                <a:solidFill>
                  <a:srgbClr val="000000"/>
                </a:solidFill>
                <a:effectLst/>
                <a:latin typeface="Consolas" pitchFamily="49" charset="0"/>
                <a:cs typeface="Consolas" pitchFamily="49" charset="0"/>
              </a:rPr>
              <a:t>, time() - </a:t>
            </a:r>
            <a:r>
              <a:rPr kumimoji="0" lang="en-US" b="0" i="0" u="none" strike="noStrike" cap="none" normalizeH="0" baseline="0" dirty="0" smtClean="0">
                <a:ln>
                  <a:noFill/>
                </a:ln>
                <a:solidFill>
                  <a:srgbClr val="FF0000"/>
                </a:solidFill>
                <a:effectLst/>
                <a:latin typeface="Consolas" pitchFamily="49" charset="0"/>
                <a:cs typeface="Consolas" pitchFamily="49" charset="0"/>
              </a:rPr>
              <a:t>3600</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html</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body</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&lt;?</a:t>
            </a:r>
            <a:r>
              <a:rPr kumimoji="0" lang="en-US" b="0" i="0" u="none" strike="noStrike" cap="none" normalizeH="0" baseline="0" dirty="0" err="1" smtClean="0">
                <a:ln>
                  <a:noFill/>
                </a:ln>
                <a:solidFill>
                  <a:srgbClr val="FF0000"/>
                </a:solidFill>
                <a:effectLst/>
                <a:latin typeface="Consolas" pitchFamily="49" charset="0"/>
                <a:cs typeface="Consolas" pitchFamily="49" charset="0"/>
              </a:rPr>
              <a:t>php</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echo</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"Cookie 'user' is deleted."</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/body</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/html</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4038600" y="5486400"/>
            <a:ext cx="2409121"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dirty="0" smtClean="0"/>
              <a:t>Cookie 'user' is deleted.</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304800" y="318701"/>
            <a:ext cx="8382000" cy="6273456"/>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79500" algn="l"/>
              </a:tabLst>
            </a:pPr>
            <a:r>
              <a:rPr kumimoji="0" lang="en-US" b="1" i="0" u="none" strike="noStrike" cap="none" normalizeH="0" baseline="0" dirty="0" smtClean="0">
                <a:ln>
                  <a:noFill/>
                </a:ln>
                <a:solidFill>
                  <a:srgbClr val="000000"/>
                </a:solidFill>
                <a:effectLst/>
                <a:latin typeface="Segoe UI" pitchFamily="34" charset="0"/>
                <a:cs typeface="Segoe UI" pitchFamily="34" charset="0"/>
              </a:rPr>
              <a:t>Check if Cookies are Enabled</a:t>
            </a:r>
          </a:p>
          <a:p>
            <a:pPr marL="0" marR="0" lvl="0" indent="0" algn="just" defTabSz="914400" rtl="0" eaLnBrk="0" fontAlgn="base" latinLnBrk="0" hangingPunct="0">
              <a:lnSpc>
                <a:spcPct val="100000"/>
              </a:lnSpc>
              <a:spcBef>
                <a:spcPct val="0"/>
              </a:spcBef>
              <a:spcAft>
                <a:spcPct val="0"/>
              </a:spcAft>
              <a:buClrTx/>
              <a:buSzTx/>
              <a:buFontTx/>
              <a:buNone/>
              <a:tabLst>
                <a:tab pos="1079500" algn="l"/>
              </a:tabLst>
            </a:pPr>
            <a:r>
              <a:rPr kumimoji="0" lang="en-US" b="0" i="0" u="none" strike="noStrike" cap="none" normalizeH="0" baseline="0" dirty="0" smtClean="0">
                <a:ln>
                  <a:noFill/>
                </a:ln>
                <a:solidFill>
                  <a:srgbClr val="000000"/>
                </a:solidFill>
                <a:effectLst/>
                <a:latin typeface="Verdana" pitchFamily="34" charset="0"/>
                <a:cs typeface="Arial" pitchFamily="34" charset="0"/>
              </a:rPr>
              <a:t>The following example creates a small script that checks whether cookies are enabled. First, try to create a test cookie with the </a:t>
            </a:r>
            <a:r>
              <a:rPr kumimoji="0" lang="en-US" b="0" i="0" u="none" strike="noStrike" cap="none" normalizeH="0" baseline="0" dirty="0" err="1" smtClean="0">
                <a:ln>
                  <a:noFill/>
                </a:ln>
                <a:solidFill>
                  <a:srgbClr val="DC143C"/>
                </a:solidFill>
                <a:effectLst/>
                <a:latin typeface="Consolas" pitchFamily="49" charset="0"/>
                <a:cs typeface="Consolas" pitchFamily="49" charset="0"/>
              </a:rPr>
              <a:t>setcookie</a:t>
            </a:r>
            <a:r>
              <a:rPr kumimoji="0" lang="en-US" b="0" i="0" u="none" strike="noStrike" cap="none" normalizeH="0" baseline="0" dirty="0" smtClean="0">
                <a:ln>
                  <a:noFill/>
                </a:ln>
                <a:solidFill>
                  <a:srgbClr val="DC143C"/>
                </a:solidFill>
                <a:effectLst/>
                <a:latin typeface="Consolas" pitchFamily="49" charset="0"/>
                <a:cs typeface="Consolas" pitchFamily="49" charset="0"/>
              </a:rPr>
              <a:t>()</a:t>
            </a:r>
            <a:r>
              <a:rPr kumimoji="0" lang="en-US" b="0" i="0" u="none" strike="noStrike" cap="none" normalizeH="0" baseline="0" dirty="0" smtClean="0">
                <a:ln>
                  <a:noFill/>
                </a:ln>
                <a:solidFill>
                  <a:srgbClr val="000000"/>
                </a:solidFill>
                <a:effectLst/>
                <a:latin typeface="Verdana" pitchFamily="34" charset="0"/>
                <a:cs typeface="Arial" pitchFamily="34" charset="0"/>
              </a:rPr>
              <a:t> function, then count the $_COOKIE array variable: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79500" algn="l"/>
              </a:tabLst>
            </a:pPr>
            <a:endParaRPr kumimoji="0" lang="en-US" b="0" i="0" u="none" strike="noStrike" cap="none" normalizeH="0" baseline="0" dirty="0" smtClean="0">
              <a:ln>
                <a:noFill/>
              </a:ln>
              <a:solidFill>
                <a:srgbClr val="000000"/>
              </a:solidFill>
              <a:effectLst/>
              <a:latin typeface="Segoe UI" pitchFamily="34" charset="0"/>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79500" algn="l"/>
              </a:tabLst>
            </a:pPr>
            <a:r>
              <a:rPr kumimoji="0" lang="en-US" b="1" i="0" u="none" strike="noStrike" cap="none" normalizeH="0" baseline="0" dirty="0" smtClean="0">
                <a:ln>
                  <a:noFill/>
                </a:ln>
                <a:solidFill>
                  <a:srgbClr val="000000"/>
                </a:solidFill>
                <a:effectLst/>
                <a:latin typeface="Segoe UI" pitchFamily="34" charset="0"/>
                <a:cs typeface="Segoe UI" pitchFamily="34" charset="0"/>
              </a:rPr>
              <a:t>Example</a:t>
            </a:r>
          </a:p>
          <a:p>
            <a:pPr lvl="1" eaLnBrk="0" fontAlgn="base" hangingPunct="0">
              <a:spcBef>
                <a:spcPct val="0"/>
              </a:spcBef>
              <a:spcAft>
                <a:spcPct val="0"/>
              </a:spcAft>
              <a:tabLst>
                <a:tab pos="1079500" algn="l"/>
              </a:tabLst>
            </a:pPr>
            <a:r>
              <a:rPr kumimoji="0" lang="en-US" b="0" i="0" u="none" strike="noStrike" cap="none" normalizeH="0" baseline="0" dirty="0" smtClean="0">
                <a:ln>
                  <a:noFill/>
                </a:ln>
                <a:solidFill>
                  <a:srgbClr val="FF0000"/>
                </a:solidFill>
                <a:effectLst/>
                <a:latin typeface="Consolas" pitchFamily="49" charset="0"/>
                <a:cs typeface="Consolas" pitchFamily="49" charset="0"/>
              </a:rPr>
              <a:t>&lt;?</a:t>
            </a:r>
            <a:r>
              <a:rPr kumimoji="0" lang="en-US" b="0" i="0" u="none" strike="noStrike" cap="none" normalizeH="0" baseline="0" dirty="0" err="1" smtClean="0">
                <a:ln>
                  <a:noFill/>
                </a:ln>
                <a:solidFill>
                  <a:srgbClr val="FF0000"/>
                </a:solidFill>
                <a:effectLst/>
                <a:latin typeface="Consolas" pitchFamily="49" charset="0"/>
                <a:cs typeface="Consolas" pitchFamily="49" charset="0"/>
              </a:rPr>
              <a:t>php</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err="1" smtClean="0">
                <a:ln>
                  <a:noFill/>
                </a:ln>
                <a:solidFill>
                  <a:srgbClr val="000000"/>
                </a:solidFill>
                <a:effectLst/>
                <a:latin typeface="Consolas" pitchFamily="49" charset="0"/>
                <a:cs typeface="Consolas" pitchFamily="49" charset="0"/>
              </a:rPr>
              <a:t>setcookie</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r>
              <a:rPr kumimoji="0" lang="en-US" b="0" i="0" u="none" strike="noStrike" cap="none" normalizeH="0" baseline="0" dirty="0" smtClean="0">
                <a:ln>
                  <a:noFill/>
                </a:ln>
                <a:solidFill>
                  <a:srgbClr val="A52A2A"/>
                </a:solidFill>
                <a:effectLst/>
                <a:latin typeface="Consolas" pitchFamily="49" charset="0"/>
                <a:cs typeface="Consolas" pitchFamily="49" charset="0"/>
              </a:rPr>
              <a:t>"</a:t>
            </a:r>
            <a:r>
              <a:rPr kumimoji="0" lang="en-US" b="0" i="0" u="none" strike="noStrike" cap="none" normalizeH="0" baseline="0" dirty="0" err="1" smtClean="0">
                <a:ln>
                  <a:noFill/>
                </a:ln>
                <a:solidFill>
                  <a:srgbClr val="A52A2A"/>
                </a:solidFill>
                <a:effectLst/>
                <a:latin typeface="Consolas" pitchFamily="49" charset="0"/>
                <a:cs typeface="Consolas" pitchFamily="49" charset="0"/>
              </a:rPr>
              <a:t>test_cookie</a:t>
            </a:r>
            <a:r>
              <a:rPr kumimoji="0" lang="en-US" b="0" i="0" u="none" strike="noStrike" cap="none" normalizeH="0" baseline="0" dirty="0" smtClean="0">
                <a:ln>
                  <a:noFill/>
                </a:ln>
                <a:solidFill>
                  <a:srgbClr val="A52A2A"/>
                </a:solidFill>
                <a:effectLst/>
                <a:latin typeface="Consolas" pitchFamily="49" charset="0"/>
                <a:cs typeface="Consolas" pitchFamily="49" charset="0"/>
              </a:rPr>
              <a:t>"</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"test"</a:t>
            </a:r>
            <a:r>
              <a:rPr kumimoji="0" lang="en-US" b="0" i="0" u="none" strike="noStrike" cap="none" normalizeH="0" baseline="0" dirty="0" smtClean="0">
                <a:ln>
                  <a:noFill/>
                </a:ln>
                <a:solidFill>
                  <a:srgbClr val="000000"/>
                </a:solidFill>
                <a:effectLst/>
                <a:latin typeface="Consolas" pitchFamily="49" charset="0"/>
                <a:cs typeface="Consolas" pitchFamily="49" charset="0"/>
              </a:rPr>
              <a:t>, time() + </a:t>
            </a:r>
            <a:r>
              <a:rPr kumimoji="0" lang="en-US" b="0" i="0" u="none" strike="noStrike" cap="none" normalizeH="0" baseline="0" dirty="0" smtClean="0">
                <a:ln>
                  <a:noFill/>
                </a:ln>
                <a:solidFill>
                  <a:srgbClr val="FF0000"/>
                </a:solidFill>
                <a:effectLst/>
                <a:latin typeface="Consolas" pitchFamily="49" charset="0"/>
                <a:cs typeface="Consolas" pitchFamily="49" charset="0"/>
              </a:rPr>
              <a:t>3600</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html</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body</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&lt;?</a:t>
            </a:r>
            <a:r>
              <a:rPr kumimoji="0" lang="en-US" b="0" i="0" u="none" strike="noStrike" cap="none" normalizeH="0" baseline="0" dirty="0" err="1" smtClean="0">
                <a:ln>
                  <a:noFill/>
                </a:ln>
                <a:solidFill>
                  <a:srgbClr val="FF0000"/>
                </a:solidFill>
                <a:effectLst/>
                <a:latin typeface="Consolas" pitchFamily="49" charset="0"/>
                <a:cs typeface="Consolas" pitchFamily="49" charset="0"/>
              </a:rPr>
              <a:t>php</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if</a:t>
            </a:r>
            <a:r>
              <a:rPr kumimoji="0" lang="en-US" b="0" i="0" u="none" strike="noStrike" cap="none" normalizeH="0" baseline="0" dirty="0" smtClean="0">
                <a:ln>
                  <a:noFill/>
                </a:ln>
                <a:solidFill>
                  <a:srgbClr val="000000"/>
                </a:solidFill>
                <a:effectLst/>
                <a:latin typeface="Consolas" pitchFamily="49" charset="0"/>
                <a:cs typeface="Consolas" pitchFamily="49" charset="0"/>
              </a:rPr>
              <a:t>(count(</a:t>
            </a:r>
            <a:r>
              <a:rPr kumimoji="0" lang="en-US" b="0" i="0" u="none" strike="noStrike" cap="none" normalizeH="0" baseline="0" dirty="0" smtClean="0">
                <a:ln>
                  <a:noFill/>
                </a:ln>
                <a:solidFill>
                  <a:srgbClr val="DAA520"/>
                </a:solidFill>
                <a:effectLst/>
                <a:latin typeface="Consolas" pitchFamily="49" charset="0"/>
                <a:cs typeface="Consolas" pitchFamily="49" charset="0"/>
              </a:rPr>
              <a:t>$_COOKIE</a:t>
            </a:r>
            <a:r>
              <a:rPr kumimoji="0" lang="en-US" b="0" i="0" u="none" strike="noStrike" cap="none" normalizeH="0" baseline="0" dirty="0" smtClean="0">
                <a:ln>
                  <a:noFill/>
                </a:ln>
                <a:solidFill>
                  <a:srgbClr val="000000"/>
                </a:solidFill>
                <a:effectLst/>
                <a:latin typeface="Consolas" pitchFamily="49" charset="0"/>
                <a:cs typeface="Consolas" pitchFamily="49" charset="0"/>
              </a:rPr>
              <a:t>) &gt; </a:t>
            </a:r>
            <a:r>
              <a:rPr kumimoji="0" lang="en-US" b="0" i="0" u="none" strike="noStrike" cap="none" normalizeH="0" baseline="0" dirty="0" smtClean="0">
                <a:ln>
                  <a:noFill/>
                </a:ln>
                <a:solidFill>
                  <a:srgbClr val="FF0000"/>
                </a:solidFill>
                <a:effectLst/>
                <a:latin typeface="Consolas" pitchFamily="49" charset="0"/>
                <a:cs typeface="Consolas" pitchFamily="49" charset="0"/>
              </a:rPr>
              <a:t>0</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0000CD"/>
                </a:solidFill>
                <a:effectLst/>
                <a:latin typeface="Consolas" pitchFamily="49" charset="0"/>
                <a:cs typeface="Consolas" pitchFamily="49" charset="0"/>
              </a:rPr>
              <a:t>echo</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"Cookies are enabled."</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0000CD"/>
                </a:solidFill>
                <a:effectLst/>
                <a:latin typeface="Consolas" pitchFamily="49" charset="0"/>
                <a:cs typeface="Consolas" pitchFamily="49" charset="0"/>
              </a:rPr>
              <a:t>else</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0000CD"/>
                </a:solidFill>
                <a:effectLst/>
                <a:latin typeface="Consolas" pitchFamily="49" charset="0"/>
                <a:cs typeface="Consolas" pitchFamily="49" charset="0"/>
              </a:rPr>
              <a:t>echo</a:t>
            </a:r>
            <a:r>
              <a:rPr kumimoji="0" lang="en-US" b="0" i="0" u="none" strike="noStrike" cap="none" normalizeH="0" baseline="0" dirty="0" smtClean="0">
                <a:ln>
                  <a:noFill/>
                </a:ln>
                <a:solidFill>
                  <a:srgbClr val="000000"/>
                </a:solidFill>
                <a:effectLst/>
                <a:latin typeface="Consolas" pitchFamily="49" charset="0"/>
                <a:cs typeface="Consolas" pitchFamily="49" charset="0"/>
              </a:rPr>
              <a:t> </a:t>
            </a:r>
            <a:r>
              <a:rPr kumimoji="0" lang="en-US" b="0" i="0" u="none" strike="noStrike" cap="none" normalizeH="0" baseline="0" dirty="0" smtClean="0">
                <a:ln>
                  <a:noFill/>
                </a:ln>
                <a:solidFill>
                  <a:srgbClr val="A52A2A"/>
                </a:solidFill>
                <a:effectLst/>
                <a:latin typeface="Consolas" pitchFamily="49" charset="0"/>
                <a:cs typeface="Consolas" pitchFamily="49" charset="0"/>
              </a:rPr>
              <a:t>"Cookies are disabled."</a:t>
            </a: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FF0000"/>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/body</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r>
              <a:rPr kumimoji="0" lang="en-US" b="0" i="0" u="none" strike="noStrike" cap="none" normalizeH="0" baseline="0" dirty="0" smtClean="0">
                <a:ln>
                  <a:noFill/>
                </a:ln>
                <a:solidFill>
                  <a:srgbClr val="000000"/>
                </a:solidFill>
                <a:effectLst/>
                <a:latin typeface="Consolas" pitchFamily="49" charset="0"/>
                <a:cs typeface="Consolas" pitchFamily="49" charset="0"/>
              </a:rPr>
              <a:t/>
            </a:r>
            <a:br>
              <a:rPr kumimoji="0" lang="en-US" b="0" i="0" u="none" strike="noStrike" cap="none" normalizeH="0" baseline="0" dirty="0" smtClean="0">
                <a:ln>
                  <a:noFill/>
                </a:ln>
                <a:solidFill>
                  <a:srgbClr val="000000"/>
                </a:solidFill>
                <a:effectLst/>
                <a:latin typeface="Consolas" pitchFamily="49" charset="0"/>
                <a:cs typeface="Consolas" pitchFamily="49" charset="0"/>
              </a:rPr>
            </a:br>
            <a:r>
              <a:rPr kumimoji="0" lang="en-US" b="0" i="0" u="none" strike="noStrike" cap="none" normalizeH="0" baseline="0" dirty="0" smtClean="0">
                <a:ln>
                  <a:noFill/>
                </a:ln>
                <a:solidFill>
                  <a:srgbClr val="0000CD"/>
                </a:solidFill>
                <a:effectLst/>
                <a:latin typeface="Consolas" pitchFamily="49" charset="0"/>
                <a:cs typeface="Consolas" pitchFamily="49" charset="0"/>
              </a:rPr>
              <a:t>&lt;</a:t>
            </a:r>
            <a:r>
              <a:rPr kumimoji="0" lang="en-US" b="0" i="0" u="none" strike="noStrike" cap="none" normalizeH="0" baseline="0" dirty="0" smtClean="0">
                <a:ln>
                  <a:noFill/>
                </a:ln>
                <a:solidFill>
                  <a:srgbClr val="A52A2A"/>
                </a:solidFill>
                <a:effectLst/>
                <a:latin typeface="Consolas" pitchFamily="49" charset="0"/>
                <a:cs typeface="Consolas" pitchFamily="49" charset="0"/>
              </a:rPr>
              <a:t>/html</a:t>
            </a:r>
            <a:r>
              <a:rPr kumimoji="0" lang="en-US" b="0" i="0" u="none" strike="noStrike" cap="none" normalizeH="0" baseline="0" dirty="0" smtClean="0">
                <a:ln>
                  <a:noFill/>
                </a:ln>
                <a:solidFill>
                  <a:srgbClr val="0000CD"/>
                </a:solidFill>
                <a:effectLst/>
                <a:latin typeface="Consolas" pitchFamily="49" charset="0"/>
                <a:cs typeface="Consolas" pitchFamily="49" charset="0"/>
              </a:rPr>
              <a:t>&gt;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562600" y="5410200"/>
            <a:ext cx="2140522"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dirty="0" smtClean="0"/>
              <a:t>Cookies are enabled.</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304800"/>
            <a:ext cx="2358338" cy="584775"/>
          </a:xfrm>
          <a:prstGeom prst="rect">
            <a:avLst/>
          </a:prstGeom>
        </p:spPr>
        <p:txBody>
          <a:bodyPr wrap="none">
            <a:spAutoFit/>
          </a:bodyPr>
          <a:lstStyle/>
          <a:p>
            <a:r>
              <a:rPr lang="en-US" sz="3200" dirty="0" smtClean="0"/>
              <a:t>PHP Sessions</a:t>
            </a:r>
            <a:endParaRPr lang="en-US" sz="3200" dirty="0"/>
          </a:p>
        </p:txBody>
      </p:sp>
      <p:sp>
        <p:nvSpPr>
          <p:cNvPr id="3" name="Rectangle 2"/>
          <p:cNvSpPr/>
          <p:nvPr/>
        </p:nvSpPr>
        <p:spPr>
          <a:xfrm>
            <a:off x="304800" y="990600"/>
            <a:ext cx="8534400" cy="1938992"/>
          </a:xfrm>
          <a:prstGeom prst="rect">
            <a:avLst/>
          </a:prstGeom>
        </p:spPr>
        <p:txBody>
          <a:bodyPr wrap="square">
            <a:spAutoFit/>
          </a:bodyPr>
          <a:lstStyle/>
          <a:p>
            <a:pPr algn="just"/>
            <a:r>
              <a:rPr lang="en-US" sz="2000" dirty="0" smtClean="0"/>
              <a:t>A session is a way to store information (in variables) to be used across multiple pages. When you work with an application, you open it, do some changes, and then you close it. This is much like a Session. The computer knows who you are. It knows when you start the application and when you end. But on the internet there is one problem: the web server does not know who you are or what you do, because the HTTP address doesn't maintain state.</a:t>
            </a:r>
            <a:endParaRPr lang="en-US" sz="2000" dirty="0"/>
          </a:p>
        </p:txBody>
      </p:sp>
      <p:sp>
        <p:nvSpPr>
          <p:cNvPr id="105473" name="Rectangle 1"/>
          <p:cNvSpPr>
            <a:spLocks noChangeArrowheads="1"/>
          </p:cNvSpPr>
          <p:nvPr/>
        </p:nvSpPr>
        <p:spPr bwMode="auto">
          <a:xfrm>
            <a:off x="381000" y="2971800"/>
            <a:ext cx="8534400" cy="1718363"/>
          </a:xfrm>
          <a:prstGeom prst="rect">
            <a:avLst/>
          </a:prstGeom>
          <a:no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Segoe UI" pitchFamily="34" charset="0"/>
              </a:rPr>
              <a:t>Start a PHP Session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A session is started with the </a:t>
            </a:r>
            <a:r>
              <a:rPr kumimoji="0" lang="en-US" sz="2000" b="0" i="0" u="none" strike="noStrike" cap="none" normalizeH="0" baseline="0" dirty="0" err="1" smtClean="0">
                <a:ln>
                  <a:noFill/>
                </a:ln>
                <a:solidFill>
                  <a:srgbClr val="DC143C"/>
                </a:solidFill>
                <a:effectLst/>
                <a:cs typeface="Consolas" pitchFamily="49" charset="0"/>
              </a:rPr>
              <a:t>session_start</a:t>
            </a:r>
            <a:r>
              <a:rPr kumimoji="0" lang="en-US" sz="2000" b="0" i="0" u="none" strike="noStrike" cap="none" normalizeH="0" baseline="0" dirty="0" smtClean="0">
                <a:ln>
                  <a:noFill/>
                </a:ln>
                <a:solidFill>
                  <a:srgbClr val="DC143C"/>
                </a:solidFill>
                <a:effectLst/>
                <a:cs typeface="Consolas" pitchFamily="49" charset="0"/>
              </a:rPr>
              <a:t>()</a:t>
            </a:r>
            <a:r>
              <a:rPr kumimoji="0" lang="en-US" sz="2000" b="0" i="0" u="none" strike="noStrike" cap="none" normalizeH="0" baseline="0" dirty="0" smtClean="0">
                <a:ln>
                  <a:noFill/>
                </a:ln>
                <a:solidFill>
                  <a:srgbClr val="000000"/>
                </a:solidFill>
                <a:effectLst/>
                <a:cs typeface="Arial" pitchFamily="34" charset="0"/>
              </a:rPr>
              <a:t> function.</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Session variables are set with the PHP global variable: $_SESSION.</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Now, let's create a new page called "demo_session1.php". In this page, we start a new PHP session and set some session variables:</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TotalTime>
  <Words>6050</Words>
  <Application>Microsoft Office PowerPoint</Application>
  <PresentationFormat>On-screen Show (4:3)</PresentationFormat>
  <Paragraphs>1235</Paragraphs>
  <Slides>116</Slides>
  <Notes>0</Notes>
  <HiddenSlides>0</HiddenSlides>
  <MMClips>0</MMClips>
  <ScaleCrop>false</ScaleCrop>
  <HeadingPairs>
    <vt:vector size="4" baseType="variant">
      <vt:variant>
        <vt:lpstr>Theme</vt:lpstr>
      </vt:variant>
      <vt:variant>
        <vt:i4>1</vt:i4>
      </vt:variant>
      <vt:variant>
        <vt:lpstr>Slide Titles</vt:lpstr>
      </vt:variant>
      <vt:variant>
        <vt:i4>116</vt:i4>
      </vt:variant>
    </vt:vector>
  </HeadingPairs>
  <TitlesOfParts>
    <vt:vector size="117" baseType="lpstr">
      <vt:lpstr>Office Theme</vt:lpstr>
      <vt:lpstr>Slide 1</vt:lpstr>
      <vt:lpstr>CONTENTS</vt:lpstr>
      <vt:lpstr>Origin of PHP</vt:lpstr>
      <vt:lpstr>What is a PHP File?</vt:lpstr>
      <vt:lpstr>Uses of PHP</vt:lpstr>
      <vt:lpstr>Overview of PHP</vt:lpstr>
      <vt:lpstr>Characteristics of PHP</vt:lpstr>
      <vt:lpstr>Applications of PHP</vt:lpstr>
      <vt:lpstr>PHP Features</vt:lpstr>
      <vt:lpstr>Slide 10</vt:lpstr>
      <vt:lpstr>Slide 11</vt:lpstr>
      <vt:lpstr> PHP Installation</vt:lpstr>
      <vt:lpstr>Basic PHP Syntax</vt:lpstr>
      <vt:lpstr>Slide 14</vt:lpstr>
      <vt:lpstr>PHP Case Sensitivity</vt:lpstr>
      <vt:lpstr>Slide 16</vt:lpstr>
      <vt:lpstr>PHP Comments</vt:lpstr>
      <vt:lpstr>PHP Variables</vt:lpstr>
      <vt:lpstr>PHP Variables (Cont..)</vt:lpstr>
      <vt:lpstr>Examples</vt:lpstr>
      <vt:lpstr>PHP Variables Scope</vt:lpstr>
      <vt:lpstr>Examples</vt:lpstr>
      <vt:lpstr>Examples</vt:lpstr>
      <vt:lpstr>PHP The global Keyword</vt:lpstr>
      <vt:lpstr>PHP The static Keyword</vt:lpstr>
      <vt:lpstr>PHP echo and print Statements</vt:lpstr>
      <vt:lpstr>PHP Data Types</vt:lpstr>
      <vt:lpstr>Slide 28</vt:lpstr>
      <vt:lpstr>Slide 29</vt:lpstr>
      <vt:lpstr>Slide 30</vt:lpstr>
      <vt:lpstr>Slide 31</vt:lpstr>
      <vt:lpstr>Slide 32</vt:lpstr>
      <vt:lpstr>Slide 33</vt:lpstr>
      <vt:lpstr>PHP String Functions</vt:lpstr>
      <vt:lpstr>Slide 35</vt:lpstr>
      <vt:lpstr>Slide 36</vt:lpstr>
      <vt:lpstr>PHP Numbers</vt:lpstr>
      <vt:lpstr>Slide 38</vt:lpstr>
      <vt:lpstr>Slide 39</vt:lpstr>
      <vt:lpstr>PHP Constants</vt:lpstr>
      <vt:lpstr>Slide 41</vt:lpstr>
      <vt:lpstr>Slide 42</vt:lpstr>
      <vt:lpstr>PHP Operators</vt:lpstr>
      <vt:lpstr>Slide 44</vt:lpstr>
      <vt:lpstr>Slide 45</vt:lpstr>
      <vt:lpstr>Slide 46</vt:lpstr>
      <vt:lpstr>Slide 47</vt:lpstr>
      <vt:lpstr>Slide 48</vt:lpstr>
      <vt:lpstr>Slide 49</vt:lpstr>
      <vt:lpstr>Slide 50</vt:lpstr>
      <vt:lpstr>Slide 51</vt:lpstr>
      <vt:lpstr>Slide 52</vt:lpstr>
      <vt:lpstr>Slide 53</vt:lpstr>
      <vt:lpstr>Slide 54</vt:lpstr>
      <vt:lpstr>PHP Control Statements</vt:lpstr>
      <vt:lpstr>Slide 56</vt:lpstr>
      <vt:lpstr>Slide 57</vt:lpstr>
      <vt:lpstr>Slide 58</vt:lpstr>
      <vt:lpstr>Slide 59</vt:lpstr>
      <vt:lpstr>Slide 60</vt:lpstr>
      <vt:lpstr>Slide 61</vt:lpstr>
      <vt:lpstr>PHP Functions</vt:lpstr>
      <vt:lpstr>Slide 63</vt:lpstr>
      <vt:lpstr>PHP Arrays</vt:lpstr>
      <vt:lpstr>Slide 65</vt:lpstr>
      <vt:lpstr>Slide 66</vt:lpstr>
      <vt:lpstr>Slide 67</vt:lpstr>
      <vt:lpstr>Slide 68</vt:lpstr>
      <vt:lpstr>Slide 69</vt:lpstr>
      <vt:lpstr>PHP Sorting Arrays</vt:lpstr>
      <vt:lpstr>Slide 71</vt:lpstr>
      <vt:lpstr>Slide 72</vt:lpstr>
      <vt:lpstr>Slide 73</vt:lpstr>
      <vt:lpstr>Slide 74</vt:lpstr>
      <vt:lpstr>PHP Regular Expressions</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Database Connectivity</vt:lpstr>
      <vt:lpstr>Slide 105</vt:lpstr>
      <vt:lpstr>Slide 106</vt:lpstr>
      <vt:lpstr>Slide 107</vt:lpstr>
      <vt:lpstr>Slide 108</vt:lpstr>
      <vt:lpstr>Slide 109</vt:lpstr>
      <vt:lpstr>Slide 110</vt:lpstr>
      <vt:lpstr>Slide 111</vt:lpstr>
      <vt:lpstr>Slide 112</vt:lpstr>
      <vt:lpstr>Slide 113</vt:lpstr>
      <vt:lpstr>Slide 114</vt:lpstr>
      <vt:lpstr>Slide 115</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322</cp:revision>
  <dcterms:created xsi:type="dcterms:W3CDTF">2020-02-26T08:41:31Z</dcterms:created>
  <dcterms:modified xsi:type="dcterms:W3CDTF">2022-08-23T10:52:30Z</dcterms:modified>
</cp:coreProperties>
</file>