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256" r:id="rId2"/>
    <p:sldId id="349" r:id="rId3"/>
    <p:sldId id="257" r:id="rId4"/>
    <p:sldId id="258" r:id="rId5"/>
    <p:sldId id="259" r:id="rId6"/>
    <p:sldId id="260" r:id="rId7"/>
    <p:sldId id="262" r:id="rId8"/>
    <p:sldId id="263" r:id="rId9"/>
    <p:sldId id="301" r:id="rId10"/>
    <p:sldId id="264" r:id="rId11"/>
    <p:sldId id="265" r:id="rId12"/>
    <p:sldId id="266" r:id="rId13"/>
    <p:sldId id="267" r:id="rId14"/>
    <p:sldId id="268" r:id="rId15"/>
    <p:sldId id="269" r:id="rId16"/>
    <p:sldId id="270" r:id="rId17"/>
    <p:sldId id="271" r:id="rId18"/>
    <p:sldId id="272" r:id="rId19"/>
    <p:sldId id="273" r:id="rId20"/>
    <p:sldId id="302" r:id="rId21"/>
    <p:sldId id="274" r:id="rId22"/>
    <p:sldId id="275" r:id="rId23"/>
    <p:sldId id="276" r:id="rId24"/>
    <p:sldId id="277" r:id="rId25"/>
    <p:sldId id="278" r:id="rId26"/>
    <p:sldId id="279" r:id="rId27"/>
    <p:sldId id="280" r:id="rId28"/>
    <p:sldId id="281" r:id="rId29"/>
    <p:sldId id="282" r:id="rId30"/>
    <p:sldId id="303" r:id="rId31"/>
    <p:sldId id="304" r:id="rId32"/>
    <p:sldId id="305" r:id="rId33"/>
    <p:sldId id="306" r:id="rId34"/>
    <p:sldId id="283" r:id="rId35"/>
    <p:sldId id="284" r:id="rId36"/>
    <p:sldId id="285" r:id="rId37"/>
    <p:sldId id="286" r:id="rId38"/>
    <p:sldId id="287" r:id="rId39"/>
    <p:sldId id="288" r:id="rId40"/>
    <p:sldId id="289" r:id="rId41"/>
    <p:sldId id="290" r:id="rId42"/>
    <p:sldId id="326" r:id="rId43"/>
    <p:sldId id="322" r:id="rId44"/>
    <p:sldId id="323" r:id="rId45"/>
    <p:sldId id="324" r:id="rId46"/>
    <p:sldId id="327" r:id="rId47"/>
    <p:sldId id="328" r:id="rId48"/>
    <p:sldId id="329" r:id="rId49"/>
    <p:sldId id="330" r:id="rId50"/>
    <p:sldId id="331" r:id="rId51"/>
    <p:sldId id="332" r:id="rId52"/>
    <p:sldId id="333" r:id="rId53"/>
    <p:sldId id="334" r:id="rId54"/>
    <p:sldId id="335" r:id="rId55"/>
    <p:sldId id="337" r:id="rId56"/>
    <p:sldId id="336" r:id="rId57"/>
    <p:sldId id="338" r:id="rId58"/>
    <p:sldId id="339" r:id="rId59"/>
    <p:sldId id="340" r:id="rId60"/>
    <p:sldId id="341" r:id="rId61"/>
    <p:sldId id="342" r:id="rId62"/>
    <p:sldId id="291" r:id="rId63"/>
    <p:sldId id="292" r:id="rId64"/>
    <p:sldId id="293" r:id="rId65"/>
    <p:sldId id="294" r:id="rId66"/>
    <p:sldId id="295" r:id="rId67"/>
    <p:sldId id="296" r:id="rId68"/>
    <p:sldId id="307" r:id="rId69"/>
    <p:sldId id="308" r:id="rId70"/>
    <p:sldId id="309" r:id="rId71"/>
    <p:sldId id="310" r:id="rId72"/>
    <p:sldId id="311" r:id="rId73"/>
    <p:sldId id="312" r:id="rId74"/>
    <p:sldId id="313" r:id="rId75"/>
    <p:sldId id="314" r:id="rId76"/>
    <p:sldId id="315" r:id="rId77"/>
    <p:sldId id="316" r:id="rId78"/>
    <p:sldId id="317" r:id="rId79"/>
    <p:sldId id="318" r:id="rId80"/>
    <p:sldId id="319" r:id="rId81"/>
    <p:sldId id="297" r:id="rId82"/>
    <p:sldId id="343" r:id="rId83"/>
    <p:sldId id="344" r:id="rId84"/>
    <p:sldId id="345" r:id="rId85"/>
    <p:sldId id="346" r:id="rId86"/>
    <p:sldId id="347" r:id="rId87"/>
    <p:sldId id="348"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5" r:id="rId103"/>
    <p:sldId id="364" r:id="rId104"/>
    <p:sldId id="366" r:id="rId105"/>
    <p:sldId id="367" r:id="rId106"/>
    <p:sldId id="298"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B497E-6D05-4D89-881B-8421AC1BF2C8}" type="datetimeFigureOut">
              <a:rPr lang="en-US" smtClean="0"/>
              <a:pPr/>
              <a:t>8/23/2022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B9012-213D-4668-9907-54079FED791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BB9012-213D-4668-9907-54079FED791E}" type="slidenum">
              <a:rPr lang="en-US" smtClean="0"/>
              <a:pPr/>
              <a:t>65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C0892-8F8F-49DC-9331-1C73254C5E9A}" type="datetimeFigureOut">
              <a:rPr lang="en-US" smtClean="0"/>
              <a:pPr/>
              <a:t>8/23/2022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11171-3216-48A8-856E-CD1C36FE107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C0892-8F8F-49DC-9331-1C73254C5E9A}" type="datetimeFigureOut">
              <a:rPr lang="en-US" smtClean="0"/>
              <a:pPr/>
              <a:t>8/23/2022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11171-3216-48A8-856E-CD1C36FE107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8" Type="http://schemas.openxmlformats.org/officeDocument/2006/relationships/hyperlink" Target="http://sandbox.mc.edu/~bennet/perl/leccode/" TargetMode="External"/><Relationship Id="rId3" Type="http://schemas.openxmlformats.org/officeDocument/2006/relationships/hyperlink" Target="https://www.javatpoint.com/perl-tutorial" TargetMode="External"/><Relationship Id="rId7" Type="http://schemas.openxmlformats.org/officeDocument/2006/relationships/hyperlink" Target="https://www.codesdope.com/perl-file-io/" TargetMode="External"/><Relationship Id="rId2" Type="http://schemas.openxmlformats.org/officeDocument/2006/relationships/hyperlink" Target="https://www.tutorialspoint.com/perl/" TargetMode="External"/><Relationship Id="rId1" Type="http://schemas.openxmlformats.org/officeDocument/2006/relationships/slideLayout" Target="../slideLayouts/slideLayout2.xml"/><Relationship Id="rId6" Type="http://schemas.openxmlformats.org/officeDocument/2006/relationships/hyperlink" Target="https://www.geeksforgeeks.org/introduction-to-perl/" TargetMode="External"/><Relationship Id="rId5" Type="http://schemas.openxmlformats.org/officeDocument/2006/relationships/hyperlink" Target="http://www.tizag.com/perlT/" TargetMode="External"/><Relationship Id="rId4" Type="http://schemas.openxmlformats.org/officeDocument/2006/relationships/hyperlink" Target="https://www.perltutorial.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9cb9f7adccb68c8cc2425854517b197(1).jpg"/>
          <p:cNvPicPr>
            <a:picLocks noChangeAspect="1"/>
          </p:cNvPicPr>
          <p:nvPr/>
        </p:nvPicPr>
        <p:blipFill>
          <a:blip r:embed="rId2" cstate="print"/>
          <a:stretch>
            <a:fillRect/>
          </a:stretch>
        </p:blipFill>
        <p:spPr>
          <a:xfrm>
            <a:off x="609600" y="2667000"/>
            <a:ext cx="5078247" cy="2133600"/>
          </a:xfrm>
          <a:prstGeom prst="rect">
            <a:avLst/>
          </a:prstGeom>
        </p:spPr>
      </p:pic>
      <p:sp>
        <p:nvSpPr>
          <p:cNvPr id="6" name="Rectangle 5"/>
          <p:cNvSpPr/>
          <p:nvPr/>
        </p:nvSpPr>
        <p:spPr>
          <a:xfrm>
            <a:off x="1219200" y="1447800"/>
            <a:ext cx="3505200" cy="91440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UNIT - 3</a:t>
            </a:r>
            <a:endPar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Rectangle 3"/>
          <p:cNvSpPr/>
          <p:nvPr/>
        </p:nvSpPr>
        <p:spPr>
          <a:xfrm>
            <a:off x="4343400" y="4800600"/>
            <a:ext cx="4572000" cy="923330"/>
          </a:xfrm>
          <a:prstGeom prst="rect">
            <a:avLst/>
          </a:prstGeom>
        </p:spPr>
        <p:txBody>
          <a:bodyPr>
            <a:spAutoFit/>
          </a:bodyPr>
          <a:lstStyle/>
          <a:p>
            <a:r>
              <a:rPr lang="en-US" dirty="0" smtClean="0"/>
              <a:t> by   </a:t>
            </a:r>
          </a:p>
          <a:p>
            <a:r>
              <a:rPr lang="en-US" dirty="0" err="1" smtClean="0"/>
              <a:t>Ranjani.B</a:t>
            </a:r>
            <a:r>
              <a:rPr lang="en-US" smtClean="0"/>
              <a:t>, </a:t>
            </a:r>
            <a:r>
              <a:rPr lang="en-US" dirty="0" smtClean="0"/>
              <a:t>	</a:t>
            </a:r>
            <a:r>
              <a:rPr lang="en-US" smtClean="0"/>
              <a:t>                               </a:t>
            </a:r>
            <a:endParaRPr lang="en-US" smtClean="0"/>
          </a:p>
          <a:p>
            <a:r>
              <a:rPr lang="en-US" smtClean="0"/>
              <a:t>AP/CSE</a:t>
            </a:r>
            <a:r>
              <a:rPr lang="en-US" dirty="0" smtClean="0"/>
              <a:t>, EGSPEC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00B0F0"/>
                </a:solidFill>
              </a:rPr>
              <a:t>Perl Example 1</a:t>
            </a:r>
            <a:endParaRPr lang="en-US" dirty="0">
              <a:solidFill>
                <a:srgbClr val="00B0F0"/>
              </a:solidFill>
            </a:endParaRPr>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pPr eaLnBrk="0" hangingPunct="0">
              <a:buNone/>
            </a:pPr>
            <a:r>
              <a:rPr lang="en-US" dirty="0" smtClean="0">
                <a:latin typeface="Trebuchet MS" charset="0"/>
              </a:rPr>
              <a:t>Example:</a:t>
            </a:r>
          </a:p>
          <a:p>
            <a:pPr lvl="2" eaLnBrk="0" hangingPunct="0">
              <a:buNone/>
            </a:pPr>
            <a:r>
              <a:rPr lang="en-US" sz="2900" i="1" dirty="0" smtClean="0">
                <a:solidFill>
                  <a:srgbClr val="C00000"/>
                </a:solidFill>
                <a:latin typeface="Trebuchet MS" charset="0"/>
              </a:rPr>
              <a:t>!/usr/bin/perl</a:t>
            </a:r>
          </a:p>
          <a:p>
            <a:pPr lvl="2" eaLnBrk="0" hangingPunct="0">
              <a:buNone/>
            </a:pPr>
            <a:r>
              <a:rPr lang="en-US" sz="2900" i="1" dirty="0" smtClean="0">
                <a:solidFill>
                  <a:srgbClr val="C00000"/>
                </a:solidFill>
                <a:latin typeface="Trebuchet MS" charset="0"/>
              </a:rPr>
              <a:t># Print a message</a:t>
            </a:r>
          </a:p>
          <a:p>
            <a:pPr lvl="2" eaLnBrk="0" hangingPunct="0">
              <a:buNone/>
            </a:pPr>
            <a:r>
              <a:rPr lang="en-US" sz="2900" i="1" dirty="0" smtClean="0">
                <a:solidFill>
                  <a:srgbClr val="C00000"/>
                </a:solidFill>
              </a:rPr>
              <a:t>print "Hello World! with Perl\n"; </a:t>
            </a:r>
          </a:p>
          <a:p>
            <a:pPr eaLnBrk="0" hangingPunct="0">
              <a:buNone/>
            </a:pPr>
            <a:endParaRPr lang="en-US" i="1" dirty="0" smtClean="0">
              <a:solidFill>
                <a:srgbClr val="C00000"/>
              </a:solidFill>
            </a:endParaRPr>
          </a:p>
          <a:p>
            <a:pPr lvl="1" algn="just"/>
            <a:r>
              <a:rPr lang="en-US" dirty="0" smtClean="0">
                <a:latin typeface="Trebuchet MS" charset="0"/>
              </a:rPr>
              <a:t>#!/usr/local/bin/perl</a:t>
            </a:r>
            <a:r>
              <a:rPr lang="en-US" dirty="0" smtClean="0"/>
              <a:t>, tells where to find the Perl compiler on your system.</a:t>
            </a:r>
          </a:p>
          <a:p>
            <a:pPr lvl="1" algn="just"/>
            <a:r>
              <a:rPr lang="en-US" dirty="0" smtClean="0"/>
              <a:t>Perl statements end with semicolon (;)</a:t>
            </a:r>
          </a:p>
          <a:p>
            <a:pPr lvl="1" algn="just"/>
            <a:r>
              <a:rPr lang="en-US" dirty="0" smtClean="0"/>
              <a:t>The (\n) is used to denote a new line. </a:t>
            </a:r>
          </a:p>
          <a:p>
            <a:pPr lvl="1" algn="just"/>
            <a:r>
              <a:rPr lang="en-US" dirty="0" smtClean="0"/>
              <a:t>As it is a string, it will be enclosed in double quotes (""). </a:t>
            </a:r>
          </a:p>
          <a:p>
            <a:pPr lvl="1" algn="just"/>
            <a:r>
              <a:rPr lang="en-US" dirty="0" smtClean="0"/>
              <a:t>And finally 'print' will display it on the screen.</a:t>
            </a:r>
          </a:p>
          <a:p>
            <a:pPr lvl="1" algn="just"/>
            <a:r>
              <a:rPr lang="en-US" dirty="0" smtClean="0"/>
              <a:t>Perl is case-sensitive.</a:t>
            </a:r>
          </a:p>
          <a:p>
            <a:pPr>
              <a:buNone/>
            </a:pPr>
            <a:endParaRPr lang="en-US" b="1" dirty="0" smtClean="0"/>
          </a:p>
          <a:p>
            <a:pPr>
              <a:buNone/>
            </a:pPr>
            <a:r>
              <a:rPr lang="en-US" b="1" dirty="0" smtClean="0"/>
              <a:t>Saving File:</a:t>
            </a:r>
            <a:endParaRPr lang="en-US" dirty="0" smtClean="0"/>
          </a:p>
          <a:p>
            <a:pPr lvl="1"/>
            <a:r>
              <a:rPr lang="en-US" dirty="0" smtClean="0"/>
              <a:t>Save the file with (.pl) extension.</a:t>
            </a:r>
          </a:p>
          <a:p>
            <a:pPr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534400" cy="6740307"/>
          </a:xfrm>
          <a:prstGeom prst="rect">
            <a:avLst/>
          </a:prstGeom>
        </p:spPr>
        <p:txBody>
          <a:bodyPr wrap="square">
            <a:spAutoFit/>
          </a:bodyPr>
          <a:lstStyle/>
          <a:p>
            <a:endParaRPr lang="en-US"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CGI File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#!"c:\xampp\perl\bin\perl.exe" </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use strict; </a:t>
            </a:r>
          </a:p>
          <a:p>
            <a:r>
              <a:rPr lang="en-US" sz="1600" dirty="0" smtClean="0">
                <a:latin typeface="Times New Roman" pitchFamily="18" charset="0"/>
                <a:cs typeface="Times New Roman" pitchFamily="18" charset="0"/>
              </a:rPr>
              <a:t>use CGI ':standard'; </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my $name = </a:t>
            </a:r>
            <a:r>
              <a:rPr lang="en-US" sz="1600" dirty="0" err="1" smtClean="0">
                <a:latin typeface="Times New Roman" pitchFamily="18" charset="0"/>
                <a:cs typeface="Times New Roman" pitchFamily="18" charset="0"/>
              </a:rPr>
              <a:t>param</a:t>
            </a:r>
            <a:r>
              <a:rPr lang="en-US" sz="1600" dirty="0" smtClean="0">
                <a:latin typeface="Times New Roman" pitchFamily="18" charset="0"/>
                <a:cs typeface="Times New Roman" pitchFamily="18" charset="0"/>
              </a:rPr>
              <a:t>('name'); </a:t>
            </a:r>
          </a:p>
          <a:p>
            <a:r>
              <a:rPr lang="en-US" sz="1600" dirty="0" smtClean="0">
                <a:latin typeface="Times New Roman" pitchFamily="18" charset="0"/>
                <a:cs typeface="Times New Roman" pitchFamily="18" charset="0"/>
              </a:rPr>
              <a:t>my $gender = </a:t>
            </a:r>
            <a:r>
              <a:rPr lang="en-US" sz="1600" dirty="0" err="1" smtClean="0">
                <a:latin typeface="Times New Roman" pitchFamily="18" charset="0"/>
                <a:cs typeface="Times New Roman" pitchFamily="18" charset="0"/>
              </a:rPr>
              <a:t>param</a:t>
            </a:r>
            <a:r>
              <a:rPr lang="en-US" sz="1600" dirty="0" smtClean="0">
                <a:latin typeface="Times New Roman" pitchFamily="18" charset="0"/>
                <a:cs typeface="Times New Roman" pitchFamily="18" charset="0"/>
              </a:rPr>
              <a:t>('gender'); </a:t>
            </a:r>
          </a:p>
          <a:p>
            <a:r>
              <a:rPr lang="en-US" sz="1600" dirty="0" smtClean="0">
                <a:latin typeface="Times New Roman" pitchFamily="18" charset="0"/>
                <a:cs typeface="Times New Roman" pitchFamily="18" charset="0"/>
              </a:rPr>
              <a:t>my $profession = </a:t>
            </a:r>
            <a:r>
              <a:rPr lang="en-US" sz="1600" dirty="0" err="1" smtClean="0">
                <a:latin typeface="Times New Roman" pitchFamily="18" charset="0"/>
                <a:cs typeface="Times New Roman" pitchFamily="18" charset="0"/>
              </a:rPr>
              <a:t>param</a:t>
            </a:r>
            <a:r>
              <a:rPr lang="en-US" sz="1600" dirty="0" smtClean="0">
                <a:latin typeface="Times New Roman" pitchFamily="18" charset="0"/>
                <a:cs typeface="Times New Roman" pitchFamily="18" charset="0"/>
              </a:rPr>
              <a:t>('profession'); </a:t>
            </a:r>
          </a:p>
          <a:p>
            <a:r>
              <a:rPr lang="en-US" sz="1600" dirty="0" smtClean="0">
                <a:latin typeface="Times New Roman" pitchFamily="18" charset="0"/>
                <a:cs typeface="Times New Roman" pitchFamily="18" charset="0"/>
              </a:rPr>
              <a:t>my @sports = </a:t>
            </a:r>
            <a:r>
              <a:rPr lang="en-US" sz="1600" dirty="0" err="1" smtClean="0">
                <a:latin typeface="Times New Roman" pitchFamily="18" charset="0"/>
                <a:cs typeface="Times New Roman" pitchFamily="18" charset="0"/>
              </a:rPr>
              <a:t>param</a:t>
            </a:r>
            <a:r>
              <a:rPr lang="en-US" sz="1600" dirty="0" smtClean="0">
                <a:latin typeface="Times New Roman" pitchFamily="18" charset="0"/>
                <a:cs typeface="Times New Roman" pitchFamily="18" charset="0"/>
              </a:rPr>
              <a:t>('sport'); </a:t>
            </a:r>
          </a:p>
          <a:p>
            <a:r>
              <a:rPr lang="en-US" sz="1600" dirty="0" smtClean="0">
                <a:latin typeface="Times New Roman" pitchFamily="18" charset="0"/>
                <a:cs typeface="Times New Roman" pitchFamily="18" charset="0"/>
              </a:rPr>
              <a:t> my $list; </a:t>
            </a:r>
          </a:p>
          <a:p>
            <a:r>
              <a:rPr lang="en-US" sz="1600" dirty="0" smtClean="0">
                <a:latin typeface="Times New Roman" pitchFamily="18" charset="0"/>
                <a:cs typeface="Times New Roman" pitchFamily="18" charset="0"/>
              </a:rPr>
              <a:t> if (@sports)  </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$list = join ', ', @sports; </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else </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$list = 'Null'; </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 print header, </a:t>
            </a:r>
          </a:p>
          <a:p>
            <a:r>
              <a:rPr lang="en-US" sz="1600" dirty="0" err="1" smtClean="0">
                <a:latin typeface="Times New Roman" pitchFamily="18" charset="0"/>
                <a:cs typeface="Times New Roman" pitchFamily="18" charset="0"/>
              </a:rPr>
              <a:t>start_html</a:t>
            </a:r>
            <a:r>
              <a:rPr lang="en-US" sz="1600" dirty="0" smtClean="0">
                <a:latin typeface="Times New Roman" pitchFamily="18" charset="0"/>
                <a:cs typeface="Times New Roman" pitchFamily="18" charset="0"/>
              </a:rPr>
              <a:t>(-title=&gt;$name), h1("Hello, $name"), h3 p('You have Submitted the following Data:'), h4 table(</a:t>
            </a:r>
            <a:r>
              <a:rPr lang="en-US" sz="1600" dirty="0" err="1" smtClean="0">
                <a:latin typeface="Times New Roman" pitchFamily="18" charset="0"/>
                <a:cs typeface="Times New Roman" pitchFamily="18" charset="0"/>
              </a:rPr>
              <a:t>Tr</a:t>
            </a:r>
            <a:r>
              <a:rPr lang="en-US" sz="1600" dirty="0" smtClean="0">
                <a:latin typeface="Times New Roman" pitchFamily="18" charset="0"/>
                <a:cs typeface="Times New Roman" pitchFamily="18" charset="0"/>
              </a:rPr>
              <a:t>(td('Name:'), h4 td($name)), h4 </a:t>
            </a:r>
            <a:r>
              <a:rPr lang="en-US" sz="1600" dirty="0" err="1" smtClean="0">
                <a:latin typeface="Times New Roman" pitchFamily="18" charset="0"/>
                <a:cs typeface="Times New Roman" pitchFamily="18" charset="0"/>
              </a:rPr>
              <a:t>Tr</a:t>
            </a:r>
            <a:r>
              <a:rPr lang="en-US" sz="1600" dirty="0" smtClean="0">
                <a:latin typeface="Times New Roman" pitchFamily="18" charset="0"/>
                <a:cs typeface="Times New Roman" pitchFamily="18" charset="0"/>
              </a:rPr>
              <a:t>(td('Gender:'), </a:t>
            </a:r>
          </a:p>
          <a:p>
            <a:r>
              <a:rPr lang="en-US" sz="1600" dirty="0" smtClean="0">
                <a:latin typeface="Times New Roman" pitchFamily="18" charset="0"/>
                <a:cs typeface="Times New Roman" pitchFamily="18" charset="0"/>
              </a:rPr>
              <a:t>h4 td($gender)), h4 </a:t>
            </a:r>
            <a:r>
              <a:rPr lang="en-US" sz="1600" dirty="0" err="1" smtClean="0">
                <a:latin typeface="Times New Roman" pitchFamily="18" charset="0"/>
                <a:cs typeface="Times New Roman" pitchFamily="18" charset="0"/>
              </a:rPr>
              <a:t>Tr</a:t>
            </a:r>
            <a:r>
              <a:rPr lang="en-US" sz="1600" dirty="0" smtClean="0">
                <a:latin typeface="Times New Roman" pitchFamily="18" charset="0"/>
                <a:cs typeface="Times New Roman" pitchFamily="18" charset="0"/>
              </a:rPr>
              <a:t>(td('Profession:'), h4 td($profession)), h4 </a:t>
            </a:r>
            <a:r>
              <a:rPr lang="en-US" sz="1600" dirty="0" err="1" smtClean="0">
                <a:latin typeface="Times New Roman" pitchFamily="18" charset="0"/>
                <a:cs typeface="Times New Roman" pitchFamily="18" charset="0"/>
              </a:rPr>
              <a:t>Tr</a:t>
            </a:r>
            <a:r>
              <a:rPr lang="en-US" sz="1600" dirty="0" smtClean="0">
                <a:latin typeface="Times New Roman" pitchFamily="18" charset="0"/>
                <a:cs typeface="Times New Roman" pitchFamily="18" charset="0"/>
              </a:rPr>
              <a:t>(td('Sports:'), </a:t>
            </a:r>
          </a:p>
          <a:p>
            <a:r>
              <a:rPr lang="en-US" sz="1600" dirty="0" smtClean="0">
                <a:latin typeface="Times New Roman" pitchFamily="18" charset="0"/>
                <a:cs typeface="Times New Roman" pitchFamily="18" charset="0"/>
              </a:rPr>
              <a:t>h4 td($list))), </a:t>
            </a:r>
          </a:p>
          <a:p>
            <a:r>
              <a:rPr lang="en-US" sz="1600" dirty="0" err="1" smtClean="0">
                <a:latin typeface="Times New Roman" pitchFamily="18" charset="0"/>
                <a:cs typeface="Times New Roman" pitchFamily="18" charset="0"/>
              </a:rPr>
              <a:t>end_html</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340197"/>
          </a:xfrm>
          <a:prstGeom prst="rect">
            <a:avLst/>
          </a:prstGeom>
        </p:spPr>
        <p:txBody>
          <a:bodyPr wrap="square">
            <a:spAutoFit/>
          </a:bodyPr>
          <a:lstStyle/>
          <a:p>
            <a:r>
              <a:rPr lang="en-US" sz="1400" b="1" dirty="0" smtClean="0">
                <a:latin typeface="Times New Roman" pitchFamily="18" charset="0"/>
                <a:cs typeface="Times New Roman" pitchFamily="18" charset="0"/>
              </a:rPr>
              <a:t>HTML FILE</a:t>
            </a:r>
          </a:p>
          <a:p>
            <a:endParaRPr lang="en-US" sz="1400" b="1"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&lt;html&gt;  &lt;head&gt;      &lt;title&gt;</a:t>
            </a:r>
            <a:r>
              <a:rPr lang="en-US" sz="1400" dirty="0" err="1" smtClean="0">
                <a:latin typeface="Times New Roman" pitchFamily="18" charset="0"/>
                <a:cs typeface="Times New Roman" pitchFamily="18" charset="0"/>
              </a:rPr>
              <a:t>GfG</a:t>
            </a:r>
            <a:r>
              <a:rPr lang="en-US" sz="1400" dirty="0" smtClean="0">
                <a:latin typeface="Times New Roman" pitchFamily="18" charset="0"/>
                <a:cs typeface="Times New Roman" pitchFamily="18" charset="0"/>
              </a:rPr>
              <a:t> Test Example Form&lt;/title&gt;  &lt;/head&gt; </a:t>
            </a:r>
          </a:p>
          <a:p>
            <a:r>
              <a:rPr lang="en-US" sz="1400" dirty="0" smtClean="0">
                <a:latin typeface="Times New Roman" pitchFamily="18" charset="0"/>
                <a:cs typeface="Times New Roman" pitchFamily="18" charset="0"/>
              </a:rPr>
              <a:t>&lt;body&gt; </a:t>
            </a:r>
          </a:p>
          <a:p>
            <a:r>
              <a:rPr lang="en-US" sz="1400" dirty="0" smtClean="0">
                <a:latin typeface="Times New Roman" pitchFamily="18" charset="0"/>
                <a:cs typeface="Times New Roman" pitchFamily="18" charset="0"/>
              </a:rPr>
              <a:t>    &lt;h1&gt;CGI-Example Form&lt;/h1&gt;      &lt;h3&gt;&lt;p&gt;Information Required.&lt;/p&gt;&lt;/h3&gt; </a:t>
            </a:r>
          </a:p>
          <a:p>
            <a:r>
              <a:rPr lang="en-US" sz="1400" dirty="0" smtClean="0">
                <a:latin typeface="Times New Roman" pitchFamily="18" charset="0"/>
                <a:cs typeface="Times New Roman" pitchFamily="18" charset="0"/>
              </a:rPr>
              <a:t>    &lt;form action="/</a:t>
            </a:r>
            <a:r>
              <a:rPr lang="en-US" sz="1400" dirty="0" err="1" smtClean="0">
                <a:latin typeface="Times New Roman" pitchFamily="18" charset="0"/>
                <a:cs typeface="Times New Roman" pitchFamily="18" charset="0"/>
              </a:rPr>
              <a:t>cgi</a:t>
            </a:r>
            <a:r>
              <a:rPr lang="en-US" sz="1400" dirty="0" smtClean="0">
                <a:latin typeface="Times New Roman" pitchFamily="18" charset="0"/>
                <a:cs typeface="Times New Roman" pitchFamily="18" charset="0"/>
              </a:rPr>
              <a:t>-bin/form.cgi" method="Post"&gt; </a:t>
            </a:r>
          </a:p>
          <a:p>
            <a:r>
              <a:rPr lang="en-US" sz="1400" dirty="0" smtClean="0">
                <a:latin typeface="Times New Roman" pitchFamily="18" charset="0"/>
                <a:cs typeface="Times New Roman" pitchFamily="18" charset="0"/>
              </a:rPr>
              <a:t>    &lt;table&gt;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&lt;td&gt;Name:&lt;/td&gt;          &lt;td&gt;&lt;input type="text" name="name"&gt;&lt;td&gt;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&lt;td&gt;Gender:&lt;/td&gt; </a:t>
            </a:r>
          </a:p>
          <a:p>
            <a:r>
              <a:rPr lang="en-US" sz="1400" dirty="0" smtClean="0">
                <a:latin typeface="Times New Roman" pitchFamily="18" charset="0"/>
                <a:cs typeface="Times New Roman" pitchFamily="18" charset="0"/>
              </a:rPr>
              <a:t>        &lt;td&gt;&lt;select name="gender" size="1"&gt; </a:t>
            </a:r>
          </a:p>
          <a:p>
            <a:r>
              <a:rPr lang="en-US" sz="1400" dirty="0" smtClean="0">
                <a:latin typeface="Times New Roman" pitchFamily="18" charset="0"/>
                <a:cs typeface="Times New Roman" pitchFamily="18" charset="0"/>
              </a:rPr>
              <a:t>            &lt;option&gt;Female&lt;/option&gt; </a:t>
            </a:r>
          </a:p>
          <a:p>
            <a:r>
              <a:rPr lang="en-US" sz="1400" dirty="0" smtClean="0">
                <a:latin typeface="Times New Roman" pitchFamily="18" charset="0"/>
                <a:cs typeface="Times New Roman" pitchFamily="18" charset="0"/>
              </a:rPr>
              <a:t>            &lt;option&gt;Male&lt;/option&gt; </a:t>
            </a:r>
          </a:p>
          <a:p>
            <a:r>
              <a:rPr lang="en-US" sz="1400" dirty="0" smtClean="0">
                <a:latin typeface="Times New Roman" pitchFamily="18" charset="0"/>
                <a:cs typeface="Times New Roman" pitchFamily="18" charset="0"/>
              </a:rPr>
              <a:t>            &lt;option&gt;Transgender&lt;/option&gt; </a:t>
            </a:r>
          </a:p>
          <a:p>
            <a:r>
              <a:rPr lang="en-US" sz="1400" dirty="0" smtClean="0">
                <a:latin typeface="Times New Roman" pitchFamily="18" charset="0"/>
                <a:cs typeface="Times New Roman" pitchFamily="18" charset="0"/>
              </a:rPr>
              <a:t>        &lt;/select&gt;&lt;/td&gt;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&lt;td&gt;Profession:&lt;/td&gt;   &lt;td&gt;&lt;input type="text" name="profession"&gt;&lt;td&gt;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&lt;td&gt;Sports:&lt;/td&gt; </a:t>
            </a:r>
          </a:p>
          <a:p>
            <a:r>
              <a:rPr lang="en-US" sz="1400" dirty="0" smtClean="0">
                <a:latin typeface="Times New Roman" pitchFamily="18" charset="0"/>
                <a:cs typeface="Times New Roman" pitchFamily="18" charset="0"/>
              </a:rPr>
              <a:t>            &lt;td&gt;&lt;input type="checkbox" name="sport“ value="Cricket"&gt;Cricket </a:t>
            </a:r>
          </a:p>
          <a:p>
            <a:r>
              <a:rPr lang="en-US" sz="1400" dirty="0" smtClean="0">
                <a:latin typeface="Times New Roman" pitchFamily="18" charset="0"/>
                <a:cs typeface="Times New Roman" pitchFamily="18" charset="0"/>
              </a:rPr>
              <a:t>                &lt;input type="checkbox" name="sport“ value="Hockey"&gt;Hockey </a:t>
            </a:r>
          </a:p>
          <a:p>
            <a:r>
              <a:rPr lang="en-US" sz="1400" dirty="0" smtClean="0">
                <a:latin typeface="Times New Roman" pitchFamily="18" charset="0"/>
                <a:cs typeface="Times New Roman" pitchFamily="18" charset="0"/>
              </a:rPr>
              <a:t>                &lt;input type="checkbox" name="sport“ value="</a:t>
            </a:r>
            <a:r>
              <a:rPr lang="en-US" sz="1400" dirty="0" err="1" smtClean="0">
                <a:latin typeface="Times New Roman" pitchFamily="18" charset="0"/>
                <a:cs typeface="Times New Roman" pitchFamily="18" charset="0"/>
              </a:rPr>
              <a:t>TableTennis</a:t>
            </a:r>
            <a:r>
              <a:rPr lang="en-US" sz="1400" dirty="0" smtClean="0">
                <a:latin typeface="Times New Roman" pitchFamily="18" charset="0"/>
                <a:cs typeface="Times New Roman" pitchFamily="18" charset="0"/>
              </a:rPr>
              <a:t>"&gt;</a:t>
            </a:r>
            <a:r>
              <a:rPr lang="en-US" sz="1400" dirty="0" err="1" smtClean="0">
                <a:latin typeface="Times New Roman" pitchFamily="18" charset="0"/>
                <a:cs typeface="Times New Roman" pitchFamily="18" charset="0"/>
              </a:rPr>
              <a:t>TableTennis</a:t>
            </a:r>
            <a:r>
              <a:rPr lang="en-US" sz="1400" dirty="0" smtClean="0">
                <a:latin typeface="Times New Roman" pitchFamily="18" charset="0"/>
                <a:cs typeface="Times New Roman" pitchFamily="18" charset="0"/>
              </a:rPr>
              <a:t> </a:t>
            </a:r>
          </a:p>
          <a:p>
            <a:r>
              <a:rPr lang="en-US" sz="1400" dirty="0" smtClean="0">
                <a:latin typeface="Times New Roman" pitchFamily="18" charset="0"/>
                <a:cs typeface="Times New Roman" pitchFamily="18" charset="0"/>
              </a:rPr>
              <a:t>                &lt;input type="checkbox" name="sport“ value="Football"&gt;Football&lt;/td&gt;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&lt;td </a:t>
            </a:r>
            <a:r>
              <a:rPr lang="en-US" sz="1400" dirty="0" err="1" smtClean="0">
                <a:latin typeface="Times New Roman" pitchFamily="18" charset="0"/>
                <a:cs typeface="Times New Roman" pitchFamily="18" charset="0"/>
              </a:rPr>
              <a:t>colspan</a:t>
            </a:r>
            <a:r>
              <a:rPr lang="en-US" sz="1400" dirty="0" smtClean="0">
                <a:latin typeface="Times New Roman" pitchFamily="18" charset="0"/>
                <a:cs typeface="Times New Roman" pitchFamily="18" charset="0"/>
              </a:rPr>
              <a:t>="2"&gt;&lt;input type="submit"&gt;&lt;/td&gt; </a:t>
            </a:r>
          </a:p>
          <a:p>
            <a:r>
              <a:rPr lang="en-US" sz="1400" dirty="0" smtClean="0">
                <a:latin typeface="Times New Roman" pitchFamily="18" charset="0"/>
                <a:cs typeface="Times New Roman" pitchFamily="18" charset="0"/>
              </a:rPr>
              <a:t>        &lt;/</a:t>
            </a:r>
            <a:r>
              <a:rPr lang="en-US" sz="1400" dirty="0" err="1" smtClean="0">
                <a:latin typeface="Times New Roman" pitchFamily="18" charset="0"/>
                <a:cs typeface="Times New Roman" pitchFamily="18" charset="0"/>
              </a:rPr>
              <a:t>tr</a:t>
            </a:r>
            <a:r>
              <a:rPr lang="en-US" sz="1400" dirty="0" smtClean="0">
                <a:latin typeface="Times New Roman" pitchFamily="18" charset="0"/>
                <a:cs typeface="Times New Roman" pitchFamily="18" charset="0"/>
              </a:rPr>
              <a:t>&gt; </a:t>
            </a:r>
          </a:p>
          <a:p>
            <a:r>
              <a:rPr lang="en-US" sz="1400" dirty="0" smtClean="0">
                <a:latin typeface="Times New Roman" pitchFamily="18" charset="0"/>
                <a:cs typeface="Times New Roman" pitchFamily="18" charset="0"/>
              </a:rPr>
              <a:t>    &lt;/table&gt; </a:t>
            </a:r>
          </a:p>
          <a:p>
            <a:r>
              <a:rPr lang="en-US" sz="1400" dirty="0" smtClean="0">
                <a:latin typeface="Times New Roman" pitchFamily="18" charset="0"/>
                <a:cs typeface="Times New Roman" pitchFamily="18" charset="0"/>
              </a:rPr>
              <a:t>    &lt;/form&gt; &lt;/body&gt;  &lt;/html&gt; </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33400" y="609601"/>
            <a:ext cx="80772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19138" y="795338"/>
            <a:ext cx="7705725" cy="526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81000" y="381000"/>
            <a:ext cx="8381999" cy="6019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81000" y="381000"/>
            <a:ext cx="8381999" cy="6172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2"/>
              </a:rPr>
              <a:t>https://www.tutorialspoint.com/perl/</a:t>
            </a:r>
            <a:endParaRPr lang="en-US" dirty="0" smtClean="0"/>
          </a:p>
          <a:p>
            <a:r>
              <a:rPr lang="en-US" dirty="0" smtClean="0">
                <a:hlinkClick r:id="rId3"/>
              </a:rPr>
              <a:t>https://www.javatpoint.com/perl-tutorial</a:t>
            </a:r>
            <a:endParaRPr lang="en-US" dirty="0" smtClean="0"/>
          </a:p>
          <a:p>
            <a:r>
              <a:rPr lang="en-US" dirty="0" smtClean="0">
                <a:hlinkClick r:id="rId4"/>
              </a:rPr>
              <a:t>https://www.perltutorial.org/</a:t>
            </a:r>
            <a:endParaRPr lang="en-US" dirty="0" smtClean="0"/>
          </a:p>
          <a:p>
            <a:r>
              <a:rPr lang="en-US" dirty="0" smtClean="0">
                <a:hlinkClick r:id="rId5"/>
              </a:rPr>
              <a:t>http://www.tizag.com/perlT/</a:t>
            </a:r>
            <a:endParaRPr lang="en-US" dirty="0" smtClean="0"/>
          </a:p>
          <a:p>
            <a:r>
              <a:rPr lang="en-US" dirty="0" smtClean="0">
                <a:hlinkClick r:id="rId6"/>
              </a:rPr>
              <a:t>https://www.geeksforgeeks.org/introduction-to-perl/</a:t>
            </a:r>
            <a:endParaRPr lang="en-US" dirty="0" smtClean="0"/>
          </a:p>
          <a:p>
            <a:r>
              <a:rPr lang="en-US" dirty="0" smtClean="0">
                <a:hlinkClick r:id="rId7"/>
              </a:rPr>
              <a:t>https://www.codesdope.com/perl-file-io/</a:t>
            </a:r>
            <a:endParaRPr lang="en-US" dirty="0" smtClean="0"/>
          </a:p>
          <a:p>
            <a:r>
              <a:rPr lang="en-US" smtClean="0">
                <a:hlinkClick r:id="rId8"/>
              </a:rPr>
              <a:t>http://sandbox.mc.edu/~bennet/perl/leccode/</a:t>
            </a:r>
            <a:endParaRPr lang="en-US"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00B0F0"/>
                </a:solidFill>
              </a:rPr>
              <a:t>Perl print() and say()</a:t>
            </a:r>
            <a:endParaRPr lang="en-US" dirty="0">
              <a:solidFill>
                <a:srgbClr val="00B0F0"/>
              </a:solidFill>
            </a:endParaRPr>
          </a:p>
        </p:txBody>
      </p:sp>
      <p:sp>
        <p:nvSpPr>
          <p:cNvPr id="3" name="Content Placeholder 2"/>
          <p:cNvSpPr>
            <a:spLocks noGrp="1"/>
          </p:cNvSpPr>
          <p:nvPr>
            <p:ph idx="1"/>
          </p:nvPr>
        </p:nvSpPr>
        <p:spPr>
          <a:xfrm>
            <a:off x="457200" y="1143000"/>
            <a:ext cx="8229600" cy="5257800"/>
          </a:xfrm>
        </p:spPr>
        <p:txBody>
          <a:bodyPr/>
          <a:lstStyle/>
          <a:p>
            <a:r>
              <a:rPr lang="en-US" dirty="0" smtClean="0"/>
              <a:t>The </a:t>
            </a:r>
            <a:r>
              <a:rPr lang="en-US" b="1" dirty="0" smtClean="0"/>
              <a:t>say() </a:t>
            </a:r>
            <a:r>
              <a:rPr lang="en-US" dirty="0" smtClean="0"/>
              <a:t>is not supported by the older perl versions. </a:t>
            </a:r>
          </a:p>
          <a:p>
            <a:r>
              <a:rPr lang="en-US" dirty="0" smtClean="0"/>
              <a:t>It acts like </a:t>
            </a:r>
            <a:r>
              <a:rPr lang="en-US" b="1" dirty="0" smtClean="0"/>
              <a:t>print() </a:t>
            </a:r>
            <a:r>
              <a:rPr lang="en-US" dirty="0" smtClean="0"/>
              <a:t>with only difference that it automatically adds a new line at the end without mentioning (\n).</a:t>
            </a:r>
          </a:p>
          <a:p>
            <a:pPr>
              <a:buNone/>
            </a:pPr>
            <a:endParaRPr lang="en-US" dirty="0" smtClean="0"/>
          </a:p>
          <a:p>
            <a:pPr>
              <a:buNone/>
            </a:pPr>
            <a:r>
              <a:rPr lang="en-US" dirty="0" smtClean="0"/>
              <a:t>Note: you need to mention the version in your 	 script to use the say() function.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fontScale="90000"/>
          </a:bodyPr>
          <a:lstStyle/>
          <a:p>
            <a:r>
              <a:rPr lang="en-US" dirty="0" smtClean="0">
                <a:solidFill>
                  <a:srgbClr val="00B0F0"/>
                </a:solidFill>
              </a:rPr>
              <a:t>Comments in Perl</a:t>
            </a:r>
            <a:endParaRPr lang="en-US" dirty="0">
              <a:solidFill>
                <a:srgbClr val="00B0F0"/>
              </a:solidFill>
            </a:endParaRPr>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dirty="0" smtClean="0"/>
              <a:t>Comments in any programming language are friends of developers. </a:t>
            </a:r>
          </a:p>
          <a:p>
            <a:r>
              <a:rPr lang="en-US" dirty="0" smtClean="0"/>
              <a:t>Comments can be used to make program user friendly and they are simply skipped by the interpreter without impacting the code functionality. </a:t>
            </a:r>
          </a:p>
          <a:p>
            <a:r>
              <a:rPr lang="en-US" dirty="0" smtClean="0"/>
              <a:t>For example:</a:t>
            </a:r>
          </a:p>
          <a:p>
            <a:pPr lvl="2">
              <a:buNone/>
            </a:pPr>
            <a:r>
              <a:rPr lang="en-US" b="1" dirty="0" smtClean="0"/>
              <a:t>#</a:t>
            </a:r>
            <a:r>
              <a:rPr lang="en-US" dirty="0" smtClean="0"/>
              <a:t> This is a single line comment</a:t>
            </a:r>
          </a:p>
          <a:p>
            <a:pPr lvl="2">
              <a:buNone/>
            </a:pPr>
            <a:r>
              <a:rPr lang="en-US" dirty="0" smtClean="0"/>
              <a:t>print "Hello, world\n“;</a:t>
            </a:r>
          </a:p>
          <a:p>
            <a:r>
              <a:rPr lang="en-US" dirty="0" smtClean="0"/>
              <a:t>Multi-line comments start with = and with the =cut statement. </a:t>
            </a:r>
          </a:p>
          <a:p>
            <a:pPr lvl="2">
              <a:buNone/>
            </a:pPr>
            <a:r>
              <a:rPr lang="en-US" b="1" dirty="0" smtClean="0"/>
              <a:t>=</a:t>
            </a:r>
            <a:r>
              <a:rPr lang="en-US" dirty="0" smtClean="0"/>
              <a:t>begin comment.This is another comment. And it spans multiple lines! </a:t>
            </a:r>
            <a:r>
              <a:rPr lang="en-US" b="1" dirty="0" smtClean="0"/>
              <a:t>=cut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00B0F0"/>
                </a:solidFill>
              </a:rPr>
              <a:t>Single and Double Quotes in Perl</a:t>
            </a:r>
            <a:endParaRPr lang="en-US" dirty="0">
              <a:solidFill>
                <a:srgbClr val="00B0F0"/>
              </a:solidFill>
            </a:endParaRPr>
          </a:p>
        </p:txBody>
      </p:sp>
      <p:sp>
        <p:nvSpPr>
          <p:cNvPr id="3" name="Content Placeholder 2"/>
          <p:cNvSpPr>
            <a:spLocks noGrp="1"/>
          </p:cNvSpPr>
          <p:nvPr>
            <p:ph idx="1"/>
          </p:nvPr>
        </p:nvSpPr>
        <p:spPr>
          <a:xfrm>
            <a:off x="457200" y="990600"/>
            <a:ext cx="8229600" cy="5638800"/>
          </a:xfrm>
        </p:spPr>
        <p:txBody>
          <a:bodyPr>
            <a:normAutofit/>
          </a:bodyPr>
          <a:lstStyle/>
          <a:p>
            <a:pPr lvl="2" algn="just">
              <a:buNone/>
            </a:pPr>
            <a:r>
              <a:rPr lang="en-US" dirty="0" smtClean="0"/>
              <a:t>#!/usr/bin/perl $a = 10; </a:t>
            </a:r>
          </a:p>
          <a:p>
            <a:pPr lvl="2" algn="just">
              <a:buNone/>
            </a:pPr>
            <a:r>
              <a:rPr lang="en-US" dirty="0" smtClean="0"/>
              <a:t>print "Value of a = $a\n"; </a:t>
            </a:r>
          </a:p>
          <a:p>
            <a:pPr lvl="2" algn="just">
              <a:buNone/>
            </a:pPr>
            <a:r>
              <a:rPr lang="en-US" dirty="0" smtClean="0"/>
              <a:t>print 'Value of a = $a\n';</a:t>
            </a:r>
          </a:p>
          <a:p>
            <a:pPr algn="just">
              <a:buNone/>
            </a:pPr>
            <a:r>
              <a:rPr lang="en-US" dirty="0" smtClean="0"/>
              <a:t>This will produce the following result −</a:t>
            </a:r>
          </a:p>
          <a:p>
            <a:pPr lvl="2" algn="just">
              <a:buNone/>
            </a:pPr>
            <a:r>
              <a:rPr lang="en-US" dirty="0" smtClean="0"/>
              <a:t>Value of a = 10 </a:t>
            </a:r>
          </a:p>
          <a:p>
            <a:pPr lvl="2" algn="just">
              <a:buNone/>
            </a:pPr>
            <a:r>
              <a:rPr lang="en-US" dirty="0" smtClean="0"/>
              <a:t>Value of a = </a:t>
            </a:r>
            <a:r>
              <a:rPr lang="en-US" smtClean="0"/>
              <a:t>$a\n</a:t>
            </a:r>
            <a:endParaRPr lang="en-US" dirty="0" smtClean="0"/>
          </a:p>
          <a:p>
            <a:pPr algn="just"/>
            <a:r>
              <a:rPr lang="en-US" dirty="0" smtClean="0"/>
              <a:t>Only double quotes </a:t>
            </a:r>
            <a:r>
              <a:rPr lang="en-US" b="1" dirty="0" smtClean="0"/>
              <a:t>interpolate</a:t>
            </a:r>
            <a:r>
              <a:rPr lang="en-US" dirty="0" smtClean="0"/>
              <a:t> variables and special characters such as newlines \n, whereas single quote does not interpolate any variable or special character.</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00B0F0"/>
                </a:solidFill>
              </a:rPr>
              <a:t>"Here" Documents</a:t>
            </a:r>
            <a:endParaRPr lang="en-US" dirty="0">
              <a:solidFill>
                <a:srgbClr val="00B0F0"/>
              </a:solidFill>
            </a:endParaRPr>
          </a:p>
        </p:txBody>
      </p:sp>
      <p:sp>
        <p:nvSpPr>
          <p:cNvPr id="3" name="Content Placeholder 2"/>
          <p:cNvSpPr>
            <a:spLocks noGrp="1"/>
          </p:cNvSpPr>
          <p:nvPr>
            <p:ph idx="1"/>
          </p:nvPr>
        </p:nvSpPr>
        <p:spPr>
          <a:xfrm>
            <a:off x="457200" y="838200"/>
            <a:ext cx="8229600" cy="1752600"/>
          </a:xfrm>
        </p:spPr>
        <p:txBody>
          <a:bodyPr>
            <a:normAutofit fontScale="40000" lnSpcReduction="20000"/>
          </a:bodyPr>
          <a:lstStyle/>
          <a:p>
            <a:pPr algn="just"/>
            <a:r>
              <a:rPr lang="en-US" sz="4500" dirty="0" smtClean="0"/>
              <a:t>You can store or print multiline text with a great comfort. Even you can make use of variables inside the "here" document. Below is a simple syntax, check carefully there must be no space between the &lt;&lt; and the identifier.</a:t>
            </a:r>
          </a:p>
          <a:p>
            <a:pPr algn="just"/>
            <a:r>
              <a:rPr lang="en-US" sz="4500" dirty="0" smtClean="0"/>
              <a:t>An identifier may be either a bare word or some quoted text like we used EOF below. If identifier is quoted, the type of quote you use determines the treatment of the text inside the here document, just as in regular quoting. An unquoted identifier works like double quotes.</a:t>
            </a:r>
          </a:p>
          <a:p>
            <a:pPr algn="just"/>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 y="2514600"/>
            <a:ext cx="6248400" cy="32743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124200" y="5410200"/>
            <a:ext cx="57912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00B0F0"/>
                </a:solidFill>
              </a:rPr>
              <a:t>Scalars and Their Operations</a:t>
            </a:r>
            <a:endParaRPr lang="en-US" dirty="0">
              <a:solidFill>
                <a:srgbClr val="00B0F0"/>
              </a:solidFill>
            </a:endParaRPr>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smtClean="0"/>
              <a:t>Scalar variables start with </a:t>
            </a:r>
            <a:r>
              <a:rPr lang="en-US" dirty="0" smtClean="0">
                <a:latin typeface="Trebuchet MS" charset="0"/>
              </a:rPr>
              <a:t>$</a:t>
            </a:r>
            <a:endParaRPr lang="en-US" dirty="0" smtClean="0"/>
          </a:p>
          <a:p>
            <a:r>
              <a:rPr lang="en-US" dirty="0" smtClean="0"/>
              <a:t>Scalar variables hold strings or numbers, and they are interchangeable</a:t>
            </a:r>
          </a:p>
          <a:p>
            <a:r>
              <a:rPr lang="en-US" dirty="0" smtClean="0"/>
              <a:t>When you first use (declare) a variable use the my keyword (not necessary) to indicate the variable’s scope.</a:t>
            </a:r>
          </a:p>
          <a:p>
            <a:r>
              <a:rPr lang="en-US" dirty="0" smtClean="0"/>
              <a:t>Name must begin with a letter; any number of letters, digits, or underscore characters can follow</a:t>
            </a:r>
          </a:p>
          <a:p>
            <a:r>
              <a:rPr lang="en-US" dirty="0" smtClean="0"/>
              <a:t>Names are case sensitive</a:t>
            </a:r>
          </a:p>
          <a:p>
            <a:r>
              <a:rPr lang="en-US" sz="2800" dirty="0" smtClean="0"/>
              <a:t>Examples:</a:t>
            </a:r>
          </a:p>
          <a:p>
            <a:pPr lvl="1"/>
            <a:r>
              <a:rPr lang="en-US" sz="2400" dirty="0" smtClean="0">
                <a:latin typeface="Trebuchet MS" charset="0"/>
              </a:rPr>
              <a:t>my $priority = 9;</a:t>
            </a:r>
          </a:p>
          <a:p>
            <a:pPr lvl="1"/>
            <a:r>
              <a:rPr lang="en-US" sz="2400" dirty="0" smtClean="0">
                <a:latin typeface="Trebuchet MS" charset="0"/>
              </a:rPr>
              <a:t>my $priority = “A”;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Scalars and Their Operations</a:t>
            </a:r>
            <a:br>
              <a:rPr lang="en-US" b="1" dirty="0" smtClean="0">
                <a:solidFill>
                  <a:srgbClr val="00B0F0"/>
                </a:solidFill>
              </a:rPr>
            </a:br>
            <a:r>
              <a:rPr lang="en-US" b="1" dirty="0" smtClean="0">
                <a:solidFill>
                  <a:srgbClr val="00B0F0"/>
                </a:solidFill>
              </a:rPr>
              <a:t>(continued)</a:t>
            </a:r>
            <a:endParaRPr lang="en-US" dirty="0">
              <a:solidFill>
                <a:srgbClr val="00B0F0"/>
              </a:solidFill>
            </a:endParaRPr>
          </a:p>
        </p:txBody>
      </p:sp>
      <p:sp>
        <p:nvSpPr>
          <p:cNvPr id="3" name="Content Placeholder 2"/>
          <p:cNvSpPr>
            <a:spLocks noGrp="1"/>
          </p:cNvSpPr>
          <p:nvPr>
            <p:ph idx="1"/>
          </p:nvPr>
        </p:nvSpPr>
        <p:spPr>
          <a:xfrm>
            <a:off x="457200" y="1600201"/>
            <a:ext cx="8229600" cy="1295400"/>
          </a:xfrm>
        </p:spPr>
        <p:txBody>
          <a:bodyPr>
            <a:normAutofit/>
          </a:bodyPr>
          <a:lstStyle/>
          <a:p>
            <a:r>
              <a:rPr lang="en-US" b="1" i="1" dirty="0" smtClean="0"/>
              <a:t>Numeric Operators</a:t>
            </a:r>
          </a:p>
          <a:p>
            <a:pPr>
              <a:buNone/>
            </a:pPr>
            <a:r>
              <a:rPr lang="en-US" b="1" dirty="0" smtClean="0"/>
              <a:t>	- Like those of C, Java, etc.</a:t>
            </a:r>
          </a:p>
        </p:txBody>
      </p:sp>
      <p:pic>
        <p:nvPicPr>
          <p:cNvPr id="1027" name="Picture 3"/>
          <p:cNvPicPr>
            <a:picLocks noChangeAspect="1" noChangeArrowheads="1"/>
          </p:cNvPicPr>
          <p:nvPr/>
        </p:nvPicPr>
        <p:blipFill>
          <a:blip r:embed="rId2" cstate="print"/>
          <a:srcRect/>
          <a:stretch>
            <a:fillRect/>
          </a:stretch>
        </p:blipFill>
        <p:spPr bwMode="auto">
          <a:xfrm>
            <a:off x="1295400" y="2971800"/>
            <a:ext cx="5791200" cy="263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solidFill>
                  <a:srgbClr val="00B0F0"/>
                </a:solidFill>
              </a:rPr>
              <a:t>Scalars and Their Operations</a:t>
            </a:r>
            <a:br>
              <a:rPr lang="en-US" b="1" dirty="0" smtClean="0">
                <a:solidFill>
                  <a:srgbClr val="00B0F0"/>
                </a:solidFill>
              </a:rPr>
            </a:br>
            <a:r>
              <a:rPr lang="en-US" b="1" dirty="0" smtClean="0">
                <a:solidFill>
                  <a:srgbClr val="00B0F0"/>
                </a:solidFill>
              </a:rPr>
              <a:t>(continued)</a:t>
            </a:r>
            <a:endParaRPr lang="en-US" dirty="0">
              <a:solidFill>
                <a:srgbClr val="00B0F0"/>
              </a:solidFill>
            </a:endParaRPr>
          </a:p>
        </p:txBody>
      </p:sp>
      <p:sp>
        <p:nvSpPr>
          <p:cNvPr id="3" name="Content Placeholder 2"/>
          <p:cNvSpPr>
            <a:spLocks noGrp="1"/>
          </p:cNvSpPr>
          <p:nvPr>
            <p:ph idx="1"/>
          </p:nvPr>
        </p:nvSpPr>
        <p:spPr>
          <a:xfrm>
            <a:off x="304800" y="1371600"/>
            <a:ext cx="8610600" cy="5257800"/>
          </a:xfrm>
        </p:spPr>
        <p:txBody>
          <a:bodyPr>
            <a:normAutofit fontScale="92500"/>
          </a:bodyPr>
          <a:lstStyle/>
          <a:p>
            <a:r>
              <a:rPr lang="en-US" b="1" i="1" dirty="0" smtClean="0"/>
              <a:t>String Operators</a:t>
            </a:r>
          </a:p>
          <a:p>
            <a:pPr>
              <a:buNone/>
            </a:pPr>
            <a:r>
              <a:rPr lang="en-US" b="1" dirty="0" smtClean="0"/>
              <a:t>	- Concatenation - denoted by a period</a:t>
            </a:r>
          </a:p>
          <a:p>
            <a:pPr lvl="2"/>
            <a:r>
              <a:rPr lang="en-US" b="1" dirty="0" smtClean="0"/>
              <a:t>e.g., If the value of $dessert is "apple", the value of </a:t>
            </a:r>
          </a:p>
          <a:p>
            <a:pPr lvl="2">
              <a:buNone/>
            </a:pPr>
            <a:r>
              <a:rPr lang="en-US" b="1" dirty="0" smtClean="0"/>
              <a:t>            $dessert . " pie" is "apple pie"</a:t>
            </a:r>
          </a:p>
          <a:p>
            <a:pPr>
              <a:buNone/>
            </a:pPr>
            <a:r>
              <a:rPr lang="en-US" b="1" dirty="0" smtClean="0"/>
              <a:t>	- </a:t>
            </a:r>
            <a:r>
              <a:rPr lang="en-US" b="1" i="1" dirty="0" smtClean="0"/>
              <a:t>Repetition - denoted by x</a:t>
            </a:r>
          </a:p>
          <a:p>
            <a:pPr lvl="2"/>
            <a:r>
              <a:rPr lang="en-US" b="1" dirty="0" smtClean="0"/>
              <a:t>e.g., If the value of $greeting is "hello ", the value of </a:t>
            </a:r>
          </a:p>
          <a:p>
            <a:pPr lvl="2">
              <a:buNone/>
            </a:pPr>
            <a:r>
              <a:rPr lang="en-US" b="1" dirty="0" smtClean="0"/>
              <a:t>            $greeting x 3 is "hello hello hello “</a:t>
            </a:r>
          </a:p>
          <a:p>
            <a:r>
              <a:rPr lang="en-US" b="1" dirty="0" smtClean="0"/>
              <a:t>String Functions</a:t>
            </a:r>
          </a:p>
          <a:p>
            <a:pPr>
              <a:buNone/>
            </a:pPr>
            <a:r>
              <a:rPr lang="en-US" b="1" dirty="0" smtClean="0"/>
              <a:t>	- Functions and operators are closely related in Perl</a:t>
            </a:r>
          </a:p>
          <a:p>
            <a:pPr lvl="2"/>
            <a:r>
              <a:rPr lang="en-US" b="1" dirty="0" smtClean="0"/>
              <a:t> e.g., if cube is a predefined function, it can be called with either cube(x) or cube x</a:t>
            </a:r>
            <a:endParaRPr lang="en-US" dirty="0" smtClean="0"/>
          </a:p>
          <a:p>
            <a:pPr lvl="2"/>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Scalars and Their Operations</a:t>
            </a:r>
            <a:br>
              <a:rPr lang="en-US" b="1" dirty="0" smtClean="0">
                <a:solidFill>
                  <a:srgbClr val="00B0F0"/>
                </a:solidFill>
              </a:rPr>
            </a:br>
            <a:r>
              <a:rPr lang="en-US" b="1" dirty="0" smtClean="0">
                <a:solidFill>
                  <a:srgbClr val="00B0F0"/>
                </a:solidFill>
              </a:rPr>
              <a:t>(continued)</a:t>
            </a:r>
            <a:endParaRPr lang="en-US" dirty="0">
              <a:solidFill>
                <a:srgbClr val="00B0F0"/>
              </a:solidFill>
            </a:endParaRPr>
          </a:p>
        </p:txBody>
      </p:sp>
      <p:pic>
        <p:nvPicPr>
          <p:cNvPr id="2050" name="Picture 2"/>
          <p:cNvPicPr>
            <a:picLocks noChangeAspect="1" noChangeArrowheads="1"/>
          </p:cNvPicPr>
          <p:nvPr/>
        </p:nvPicPr>
        <p:blipFill>
          <a:blip r:embed="rId2" cstate="print"/>
          <a:srcRect/>
          <a:stretch>
            <a:fillRect/>
          </a:stretch>
        </p:blipFill>
        <p:spPr bwMode="auto">
          <a:xfrm>
            <a:off x="457200" y="1447800"/>
            <a:ext cx="8458199"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Arithmetic in Perl</a:t>
            </a:r>
            <a:endParaRPr lang="en-US" dirty="0">
              <a:solidFill>
                <a:srgbClr val="00B0F0"/>
              </a:solidFill>
            </a:endParaRPr>
          </a:p>
        </p:txBody>
      </p:sp>
      <p:pic>
        <p:nvPicPr>
          <p:cNvPr id="3074" name="Picture 2"/>
          <p:cNvPicPr>
            <a:picLocks noChangeAspect="1" noChangeArrowheads="1"/>
          </p:cNvPicPr>
          <p:nvPr/>
        </p:nvPicPr>
        <p:blipFill>
          <a:blip r:embed="rId2" cstate="print"/>
          <a:srcRect/>
          <a:stretch>
            <a:fillRect/>
          </a:stretch>
        </p:blipFill>
        <p:spPr bwMode="auto">
          <a:xfrm>
            <a:off x="609600" y="1367526"/>
            <a:ext cx="8077200" cy="4957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lgn="just">
              <a:buNone/>
            </a:pPr>
            <a:r>
              <a:rPr lang="en-US" dirty="0" smtClean="0"/>
              <a:t>Origin and Use of Perl- Scalars and their Operations – Assignment Statements and Simple Input and Output – Control Statements- Fundamentals of Arrays – Hashes References- Functions- Pattern Matching – File Input and Output – Simple programs in Perl -Using Perl for CGI Programming.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1"/>
            <a:ext cx="7162800" cy="3505199"/>
          </a:xfrm>
        </p:spPr>
        <p:txBody>
          <a:bodyPr>
            <a:normAutofit fontScale="62500" lnSpcReduction="20000"/>
          </a:bodyPr>
          <a:lstStyle/>
          <a:p>
            <a:pPr fontAlgn="base">
              <a:buNone/>
            </a:pPr>
            <a:r>
              <a:rPr lang="en-US" dirty="0" smtClean="0"/>
              <a:t># </a:t>
            </a:r>
            <a:r>
              <a:rPr lang="en-US" b="1" dirty="0" smtClean="0"/>
              <a:t>Perl Program to illustrate the Arithmetic Operators </a:t>
            </a:r>
          </a:p>
          <a:p>
            <a:pPr fontAlgn="base">
              <a:buNone/>
            </a:pPr>
            <a:r>
              <a:rPr lang="en-US" dirty="0" smtClean="0"/>
              <a:t># Operands </a:t>
            </a:r>
          </a:p>
          <a:p>
            <a:pPr fontAlgn="base">
              <a:buNone/>
            </a:pPr>
            <a:r>
              <a:rPr lang="en-US" dirty="0" smtClean="0"/>
              <a:t>$a = 10; </a:t>
            </a:r>
          </a:p>
          <a:p>
            <a:pPr fontAlgn="base">
              <a:buNone/>
            </a:pPr>
            <a:r>
              <a:rPr lang="en-US" dirty="0" smtClean="0"/>
              <a:t>$b = 4; </a:t>
            </a:r>
          </a:p>
          <a:p>
            <a:pPr fontAlgn="base">
              <a:buNone/>
            </a:pPr>
            <a:r>
              <a:rPr lang="en-US" dirty="0" smtClean="0"/>
              <a:t># using arithmetic operators  </a:t>
            </a:r>
          </a:p>
          <a:p>
            <a:pPr fontAlgn="base">
              <a:buNone/>
            </a:pPr>
            <a:r>
              <a:rPr lang="en-US" dirty="0" smtClean="0"/>
              <a:t>print "Addition is: ", $a + $b, "\n"; </a:t>
            </a:r>
          </a:p>
          <a:p>
            <a:pPr fontAlgn="base">
              <a:buNone/>
            </a:pPr>
            <a:r>
              <a:rPr lang="en-US" dirty="0" smtClean="0"/>
              <a:t>print "Subtraction is: ", $a - $b, "\n" ; </a:t>
            </a:r>
          </a:p>
          <a:p>
            <a:pPr fontAlgn="base">
              <a:buNone/>
            </a:pPr>
            <a:r>
              <a:rPr lang="en-US" dirty="0" smtClean="0"/>
              <a:t>print "Multiplication is: ", $a * $b, "\n"; </a:t>
            </a:r>
          </a:p>
          <a:p>
            <a:pPr fontAlgn="base">
              <a:buNone/>
            </a:pPr>
            <a:r>
              <a:rPr lang="en-US" dirty="0" smtClean="0"/>
              <a:t>print "Division is: ", $a / $b, "\n"; </a:t>
            </a:r>
          </a:p>
          <a:p>
            <a:pPr fontAlgn="base">
              <a:buNone/>
            </a:pPr>
            <a:r>
              <a:rPr lang="en-US" dirty="0" smtClean="0"/>
              <a:t>print "Modulus is: ", $a % $b, "\n"; </a:t>
            </a:r>
          </a:p>
          <a:p>
            <a:pPr fontAlgn="base">
              <a:buNone/>
            </a:pPr>
            <a:r>
              <a:rPr lang="en-US" dirty="0" smtClean="0"/>
              <a:t>print "Exponent is: ", $a ** $b, "\n"; </a:t>
            </a:r>
          </a:p>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743200" y="3733800"/>
            <a:ext cx="61722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String and assignment operators</a:t>
            </a:r>
            <a:endParaRPr lang="en-US" dirty="0">
              <a:solidFill>
                <a:srgbClr val="00B0F0"/>
              </a:solidFill>
            </a:endParaRPr>
          </a:p>
        </p:txBody>
      </p:sp>
      <p:sp>
        <p:nvSpPr>
          <p:cNvPr id="3" name="Content Placeholder 2"/>
          <p:cNvSpPr>
            <a:spLocks noGrp="1"/>
          </p:cNvSpPr>
          <p:nvPr>
            <p:ph idx="1"/>
          </p:nvPr>
        </p:nvSpPr>
        <p:spPr>
          <a:xfrm>
            <a:off x="457200" y="5029200"/>
            <a:ext cx="8229600" cy="1371600"/>
          </a:xfrm>
        </p:spPr>
        <p:txBody>
          <a:bodyPr>
            <a:normAutofit fontScale="92500" lnSpcReduction="20000"/>
          </a:bodyPr>
          <a:lstStyle/>
          <a:p>
            <a:r>
              <a:rPr lang="en-US" dirty="0" smtClean="0"/>
              <a:t>You sometimes may need to group terms</a:t>
            </a:r>
          </a:p>
          <a:p>
            <a:pPr lvl="1"/>
            <a:r>
              <a:rPr lang="en-US" dirty="0" smtClean="0"/>
              <a:t>Use parentheses ()</a:t>
            </a:r>
          </a:p>
          <a:p>
            <a:pPr lvl="1"/>
            <a:r>
              <a:rPr lang="en-US" dirty="0" smtClean="0"/>
              <a:t>(5-6)*2  is not 5-(6*2)</a:t>
            </a:r>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050851" y="1524000"/>
            <a:ext cx="717875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B0F0"/>
                </a:solidFill>
              </a:rPr>
              <a:t>Assignment Operators</a:t>
            </a:r>
            <a:endParaRPr lang="en-US" dirty="0">
              <a:solidFill>
                <a:srgbClr val="00B0F0"/>
              </a:solidFill>
            </a:endParaRPr>
          </a:p>
        </p:txBody>
      </p:sp>
      <p:sp>
        <p:nvSpPr>
          <p:cNvPr id="3" name="Content Placeholder 2"/>
          <p:cNvSpPr>
            <a:spLocks noGrp="1"/>
          </p:cNvSpPr>
          <p:nvPr>
            <p:ph idx="1"/>
          </p:nvPr>
        </p:nvSpPr>
        <p:spPr>
          <a:xfrm>
            <a:off x="304800" y="1219200"/>
            <a:ext cx="8534400" cy="5410200"/>
          </a:xfrm>
        </p:spPr>
        <p:txBody>
          <a:bodyPr>
            <a:normAutofit fontScale="92500" lnSpcReduction="10000"/>
          </a:bodyPr>
          <a:lstStyle/>
          <a:p>
            <a:pPr fontAlgn="base"/>
            <a:r>
              <a:rPr lang="en-US" sz="2400" dirty="0" smtClean="0"/>
              <a:t>Assignment operators are used to assigning a value to a variable. The left side operand of the assignment operator is a variable and right side operand of the assignment operator is a value.</a:t>
            </a:r>
          </a:p>
          <a:p>
            <a:pPr fontAlgn="base"/>
            <a:endParaRPr lang="en-US" sz="2400" dirty="0" smtClean="0"/>
          </a:p>
          <a:p>
            <a:pPr fontAlgn="base"/>
            <a:r>
              <a:rPr lang="en-US" sz="2400" dirty="0" smtClean="0"/>
              <a:t>Different types of assignment operators are shown below:</a:t>
            </a:r>
          </a:p>
          <a:p>
            <a:pPr lvl="2" fontAlgn="base"/>
            <a:r>
              <a:rPr lang="en-US" b="1" dirty="0" smtClean="0"/>
              <a:t>“=”(Simple Assignment)</a:t>
            </a:r>
            <a:r>
              <a:rPr lang="en-US" dirty="0" smtClean="0"/>
              <a:t> : This is the simplest assignment operator. This operator is used to assign the value on the right to the variable on the left.  Example :$a = 10; $b = 20; </a:t>
            </a:r>
          </a:p>
          <a:p>
            <a:pPr lvl="2" fontAlgn="base"/>
            <a:endParaRPr lang="en-US" dirty="0" smtClean="0"/>
          </a:p>
          <a:p>
            <a:pPr lvl="2" fontAlgn="base"/>
            <a:r>
              <a:rPr lang="en-US" b="1" dirty="0" smtClean="0"/>
              <a:t>“+=”(Add Assignment)</a:t>
            </a:r>
            <a:r>
              <a:rPr lang="en-US" dirty="0" smtClean="0"/>
              <a:t> : This operator is combination of ‘+’ and ‘=’ operators. This operator first adds the current value of the variable on left to the value on the right and then assigns the result to the variable on the left.</a:t>
            </a:r>
            <a:br>
              <a:rPr lang="en-US" dirty="0" smtClean="0"/>
            </a:br>
            <a:r>
              <a:rPr lang="en-US" dirty="0" smtClean="0"/>
              <a:t>Example :($a += $b) can be written as ($a = $a + $b) If initially value stored in a is 5. Then ($a += 6) = 11.</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B0F0"/>
                </a:solidFill>
              </a:rPr>
              <a:t>Assignment Operators (continued)</a:t>
            </a:r>
            <a:endParaRPr lang="en-US" dirty="0">
              <a:solidFill>
                <a:srgbClr val="00B0F0"/>
              </a:solidFill>
            </a:endParaRPr>
          </a:p>
        </p:txBody>
      </p:sp>
      <p:sp>
        <p:nvSpPr>
          <p:cNvPr id="3" name="Content Placeholder 2"/>
          <p:cNvSpPr>
            <a:spLocks noGrp="1"/>
          </p:cNvSpPr>
          <p:nvPr>
            <p:ph idx="1"/>
          </p:nvPr>
        </p:nvSpPr>
        <p:spPr>
          <a:xfrm>
            <a:off x="457200" y="1371600"/>
            <a:ext cx="8229600" cy="5181600"/>
          </a:xfrm>
        </p:spPr>
        <p:txBody>
          <a:bodyPr>
            <a:normAutofit/>
          </a:bodyPr>
          <a:lstStyle/>
          <a:p>
            <a:pPr fontAlgn="base"/>
            <a:r>
              <a:rPr lang="en-US" sz="2000" b="1" dirty="0" smtClean="0"/>
              <a:t>“-=”(Subtract Assignment)</a:t>
            </a:r>
            <a:r>
              <a:rPr lang="en-US" sz="2000" dirty="0" smtClean="0"/>
              <a:t> : This operator is combination of ‘-‘ and ‘=’ operators. This operator first subtracts the current value of the variable on left from the value on the right and then assigns the result to the variable on the left.</a:t>
            </a:r>
            <a:br>
              <a:rPr lang="en-US" sz="2000" dirty="0" smtClean="0"/>
            </a:br>
            <a:r>
              <a:rPr lang="en-US" sz="2000" dirty="0" smtClean="0"/>
              <a:t>Example :($a -= $b) can be written as ($a = $a - $b) If initially value stored in a is 8. Then ($a -= 6) = 2.</a:t>
            </a:r>
          </a:p>
          <a:p>
            <a:pPr fontAlgn="base"/>
            <a:endParaRPr lang="en-US" sz="2000" dirty="0" smtClean="0"/>
          </a:p>
          <a:p>
            <a:pPr fontAlgn="base"/>
            <a:r>
              <a:rPr lang="en-US" sz="2000" b="1" dirty="0" smtClean="0"/>
              <a:t>“*=”(Multiply Assignment)</a:t>
            </a:r>
            <a:r>
              <a:rPr lang="en-US" sz="2000" dirty="0" smtClean="0"/>
              <a:t> : This operator is combination of ‘*’ and ‘=’ operators. This operator first multiplies the current value of the variable on left to the value on the right and then assigns the result to the variable on the left.</a:t>
            </a:r>
            <a:br>
              <a:rPr lang="en-US" sz="2000" dirty="0" smtClean="0"/>
            </a:br>
            <a:r>
              <a:rPr lang="en-US" sz="2000" dirty="0" smtClean="0"/>
              <a:t>Example :</a:t>
            </a:r>
            <a:br>
              <a:rPr lang="en-US" sz="2000" dirty="0" smtClean="0"/>
            </a:br>
            <a:r>
              <a:rPr lang="en-US" sz="2000" dirty="0" smtClean="0"/>
              <a:t>($a *= $b) can be written as ($a = $a * $b) If initially value stored in a is 5. Then ($a *= 6) = 30.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00B0F0"/>
                </a:solidFill>
              </a:rPr>
              <a:t>Assignment Operators (continued)</a:t>
            </a:r>
            <a:endParaRPr lang="en-US" dirty="0">
              <a:solidFill>
                <a:srgbClr val="00B0F0"/>
              </a:solidFill>
            </a:endParaRPr>
          </a:p>
        </p:txBody>
      </p:sp>
      <p:sp>
        <p:nvSpPr>
          <p:cNvPr id="3" name="Content Placeholder 2"/>
          <p:cNvSpPr>
            <a:spLocks noGrp="1"/>
          </p:cNvSpPr>
          <p:nvPr>
            <p:ph idx="1"/>
          </p:nvPr>
        </p:nvSpPr>
        <p:spPr>
          <a:xfrm>
            <a:off x="457200" y="1447800"/>
            <a:ext cx="8229600" cy="5029200"/>
          </a:xfrm>
        </p:spPr>
        <p:txBody>
          <a:bodyPr>
            <a:normAutofit/>
          </a:bodyPr>
          <a:lstStyle/>
          <a:p>
            <a:pPr fontAlgn="base"/>
            <a:r>
              <a:rPr lang="en-US" sz="1800" b="1" dirty="0" smtClean="0"/>
              <a:t>“/=”(Division Assignment)</a:t>
            </a:r>
            <a:r>
              <a:rPr lang="en-US" sz="1800" dirty="0" smtClean="0"/>
              <a:t> : This operator is combination of ‘/’ and ‘=’ operators. This operator first divides the current value of the variable on left by the value on the right and then assigns the result to the variable on the left.</a:t>
            </a:r>
            <a:br>
              <a:rPr lang="en-US" sz="1800" dirty="0" smtClean="0"/>
            </a:br>
            <a:r>
              <a:rPr lang="en-US" sz="1800" dirty="0" smtClean="0"/>
              <a:t>Example :($a /= $b) can be written as ($a = $a / $b) If initially value stored in a is 6. Then ($a /= 2) = 3.</a:t>
            </a:r>
          </a:p>
          <a:p>
            <a:pPr fontAlgn="base"/>
            <a:endParaRPr lang="en-US" sz="1800" b="1" dirty="0" smtClean="0"/>
          </a:p>
          <a:p>
            <a:pPr fontAlgn="base"/>
            <a:r>
              <a:rPr lang="en-US" sz="1800" b="1" dirty="0" smtClean="0"/>
              <a:t>“%=”(Modulus Assignment)</a:t>
            </a:r>
            <a:r>
              <a:rPr lang="en-US" sz="1800" dirty="0" smtClean="0"/>
              <a:t> : This operator is combination of ‘%’ and ‘=’ operators. This operator first modulo the current value of the variable on left by the value on the right and then assigns the result to the variable on the left.</a:t>
            </a:r>
            <a:br>
              <a:rPr lang="en-US" sz="1800" dirty="0" smtClean="0"/>
            </a:br>
            <a:r>
              <a:rPr lang="en-US" sz="1800" dirty="0" smtClean="0"/>
              <a:t>Example :($a %= $b) can be written as ($a = $a % $b) If initially value stored in a is 6. Then ($a %= 2) = 0.</a:t>
            </a:r>
          </a:p>
          <a:p>
            <a:pPr fontAlgn="base"/>
            <a:endParaRPr lang="en-US" sz="1800" dirty="0" smtClean="0"/>
          </a:p>
          <a:p>
            <a:pPr fontAlgn="base"/>
            <a:r>
              <a:rPr lang="en-US" sz="1800" b="1" dirty="0" smtClean="0"/>
              <a:t>“**=”(Exponent Assignment)</a:t>
            </a:r>
            <a:r>
              <a:rPr lang="en-US" sz="1800" dirty="0" smtClean="0"/>
              <a:t> : This operator is combination of ‘**’ and ‘=’ operators. This operator first exponent the current value of the variable on left by the value on the right and then assigns the result to the variable on the left.</a:t>
            </a:r>
            <a:br>
              <a:rPr lang="en-US" sz="1800" dirty="0" smtClean="0"/>
            </a:br>
            <a:r>
              <a:rPr lang="en-US" sz="1800" dirty="0" smtClean="0"/>
              <a:t>Example :($a **= $b) can be written as ($a = $a ** $b) If initially value stored in a is 6. Then ($a **= 2) = 36.</a:t>
            </a:r>
          </a:p>
          <a:p>
            <a:endParaRPr lang="en-US" sz="1800" dirty="0" smtClean="0"/>
          </a:p>
          <a:p>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2" cstate="print"/>
          <a:srcRect/>
          <a:stretch>
            <a:fillRect/>
          </a:stretch>
        </p:blipFill>
        <p:spPr bwMode="auto">
          <a:xfrm>
            <a:off x="304800" y="0"/>
            <a:ext cx="7315200" cy="68580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p:cNvPicPr>
            <a:picLocks noChangeAspect="1" noChangeArrowheads="1"/>
          </p:cNvPicPr>
          <p:nvPr/>
        </p:nvPicPr>
        <p:blipFill>
          <a:blip r:embed="rId2" cstate="print"/>
          <a:srcRect/>
          <a:stretch>
            <a:fillRect/>
          </a:stretch>
        </p:blipFill>
        <p:spPr bwMode="auto">
          <a:xfrm>
            <a:off x="304801" y="762000"/>
            <a:ext cx="7443788" cy="4648199"/>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B0F0"/>
                </a:solidFill>
              </a:rPr>
              <a:t>Control Statements</a:t>
            </a:r>
            <a:endParaRPr lang="en-US" dirty="0">
              <a:solidFill>
                <a:srgbClr val="00B0F0"/>
              </a:solidFill>
            </a:endParaRPr>
          </a:p>
        </p:txBody>
      </p:sp>
      <p:sp>
        <p:nvSpPr>
          <p:cNvPr id="3" name="Content Placeholder 2"/>
          <p:cNvSpPr>
            <a:spLocks noGrp="1"/>
          </p:cNvSpPr>
          <p:nvPr>
            <p:ph idx="1"/>
          </p:nvPr>
        </p:nvSpPr>
        <p:spPr>
          <a:xfrm>
            <a:off x="228600" y="1066800"/>
            <a:ext cx="8686800" cy="5638800"/>
          </a:xfrm>
        </p:spPr>
        <p:txBody>
          <a:bodyPr>
            <a:noAutofit/>
          </a:bodyPr>
          <a:lstStyle/>
          <a:p>
            <a:pPr algn="just"/>
            <a:r>
              <a:rPr lang="en-US" sz="2400" dirty="0" smtClean="0"/>
              <a:t>Perl is an </a:t>
            </a:r>
            <a:r>
              <a:rPr lang="en-US" sz="2400" b="1" i="1" dirty="0" smtClean="0"/>
              <a:t>iterative language</a:t>
            </a:r>
            <a:r>
              <a:rPr lang="en-US" sz="2400" dirty="0" smtClean="0"/>
              <a:t> in which control flows from the first statement in the program to the last statement unless something interrupts. Some of the things that can interrupt this linear flow are conditional branches and loop structures.</a:t>
            </a:r>
          </a:p>
          <a:p>
            <a:pPr>
              <a:buNone/>
            </a:pPr>
            <a:r>
              <a:rPr lang="en-US" sz="2400" b="1" i="1" dirty="0" smtClean="0"/>
              <a:t>statement block</a:t>
            </a:r>
            <a:endParaRPr lang="en-US" sz="2400" b="1" dirty="0" smtClean="0"/>
          </a:p>
          <a:p>
            <a:pPr algn="just"/>
            <a:r>
              <a:rPr lang="en-US" sz="2400" dirty="0" smtClean="0"/>
              <a:t>Statement blocks provide a mechanism for grouping statements that are to be executed as a result some expression being evaluated. They are used in all of the control structures discussed below. Statement blocks are designated by pairs of curly braces.</a:t>
            </a:r>
          </a:p>
          <a:p>
            <a:pPr marL="342900" lvl="1" indent="-342900">
              <a:buNone/>
            </a:pPr>
            <a:r>
              <a:rPr lang="en-US" dirty="0" smtClean="0">
                <a:solidFill>
                  <a:schemeClr val="accent6">
                    <a:lumMod val="75000"/>
                  </a:schemeClr>
                </a:solidFill>
                <a:latin typeface="Times New Roman" pitchFamily="18" charset="0"/>
                <a:cs typeface="Times New Roman" pitchFamily="18" charset="0"/>
              </a:rPr>
              <a:t>Syntax:</a:t>
            </a:r>
            <a:r>
              <a:rPr lang="en-US" sz="2400" dirty="0" smtClean="0"/>
              <a:t>	</a:t>
            </a:r>
            <a:r>
              <a:rPr lang="en-US" sz="2400" dirty="0" smtClean="0">
                <a:solidFill>
                  <a:srgbClr val="C00000"/>
                </a:solidFill>
              </a:rPr>
              <a:t>{ </a:t>
            </a:r>
          </a:p>
          <a:p>
            <a:pPr>
              <a:buNone/>
            </a:pPr>
            <a:r>
              <a:rPr lang="en-US" sz="2400" dirty="0" smtClean="0">
                <a:solidFill>
                  <a:srgbClr val="C00000"/>
                </a:solidFill>
              </a:rPr>
              <a:t>			    stmt_1; </a:t>
            </a:r>
          </a:p>
          <a:p>
            <a:pPr>
              <a:buNone/>
            </a:pPr>
            <a:r>
              <a:rPr lang="en-US" sz="2400" dirty="0" smtClean="0">
                <a:solidFill>
                  <a:srgbClr val="C00000"/>
                </a:solidFill>
              </a:rPr>
              <a:t>			    stmt_2; </a:t>
            </a:r>
          </a:p>
          <a:p>
            <a:pPr>
              <a:buNone/>
            </a:pPr>
            <a:r>
              <a:rPr lang="en-US" sz="2400" dirty="0" smtClean="0">
                <a:solidFill>
                  <a:srgbClr val="C00000"/>
                </a:solidFill>
              </a:rPr>
              <a:t>			    stmt_3; </a:t>
            </a:r>
          </a:p>
          <a:p>
            <a:pPr>
              <a:buNone/>
            </a:pPr>
            <a:r>
              <a:rPr lang="en-US" sz="2400" dirty="0" smtClean="0">
                <a:solidFill>
                  <a:srgbClr val="C00000"/>
                </a:solidFill>
              </a:rPr>
              <a:t>		             }</a:t>
            </a:r>
            <a:endParaRPr lang="en-US" sz="2400"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914400"/>
            <a:ext cx="3581400" cy="292387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if statement</a:t>
            </a:r>
          </a:p>
          <a:p>
            <a:pPr lvl="0" eaLnBrk="0" fontAlgn="base" hangingPunct="0">
              <a:spcBef>
                <a:spcPct val="0"/>
              </a:spcBef>
              <a:spcAft>
                <a:spcPct val="0"/>
              </a:spcAft>
            </a:pPr>
            <a:r>
              <a:rPr lang="en-US" dirty="0" smtClean="0">
                <a:solidFill>
                  <a:schemeClr val="accent6">
                    <a:lumMod val="75000"/>
                  </a:schemeClr>
                </a:solidFill>
              </a:rPr>
              <a:t>Form: </a:t>
            </a:r>
            <a:r>
              <a:rPr lang="en-US" dirty="0" smtClean="0"/>
              <a:t>if (EXPR) BLOCK</a:t>
            </a:r>
            <a:endParaRPr kumimoji="0" lang="en-US" b="1" i="0" u="none" strike="noStrike" cap="none" normalizeH="0" baseline="0" dirty="0" smtClean="0">
              <a:ln>
                <a:noFill/>
              </a:ln>
              <a:effectLst/>
              <a:latin typeface="Times New Roman" pitchFamily="18" charset="0"/>
              <a:cs typeface="Times New Roman" pitchFamily="18" charset="0"/>
            </a:endParaRPr>
          </a:p>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if (expression)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true_stmt_1;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true_stmt_2;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true_stmt_3;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2362200" y="1748909"/>
            <a:ext cx="3276600" cy="510909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if/else statement</a:t>
            </a:r>
          </a:p>
          <a:p>
            <a:pPr lvl="0" eaLnBrk="0" fontAlgn="base" hangingPunct="0">
              <a:spcBef>
                <a:spcPct val="0"/>
              </a:spcBef>
              <a:spcAft>
                <a:spcPct val="0"/>
              </a:spcAft>
            </a:pPr>
            <a:r>
              <a:rPr lang="en-US" dirty="0" smtClean="0">
                <a:solidFill>
                  <a:schemeClr val="accent6">
                    <a:lumMod val="75000"/>
                  </a:schemeClr>
                </a:solidFill>
              </a:rPr>
              <a:t>Form: </a:t>
            </a:r>
            <a:r>
              <a:rPr lang="en-US" dirty="0" smtClean="0"/>
              <a:t>if (EXPR) BLOCK else BLOCK</a:t>
            </a:r>
            <a:endParaRPr kumimoji="0" lang="en-US" b="1" i="0" u="none" strike="noStrike" cap="none" normalizeH="0" baseline="0" dirty="0" smtClean="0">
              <a:ln>
                <a:noFill/>
              </a:ln>
              <a:solidFill>
                <a:srgbClr val="000000"/>
              </a:solidFill>
              <a:effectLst/>
              <a:latin typeface="Times New Roman" pitchFamily="18" charset="0"/>
              <a:cs typeface="Times New Roman" pitchFamily="18" charset="0"/>
            </a:endParaRPr>
          </a:p>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if (expression)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true_stmt_1;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true_stmt_2;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true_stmt_3;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else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false_stmt_1;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false_stmt_2;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false_stmt_3;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5" name="Rectangle 5"/>
          <p:cNvSpPr>
            <a:spLocks noChangeArrowheads="1"/>
          </p:cNvSpPr>
          <p:nvPr/>
        </p:nvSpPr>
        <p:spPr bwMode="auto">
          <a:xfrm>
            <a:off x="5257800" y="687078"/>
            <a:ext cx="358140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if/elseif/else statement</a:t>
            </a: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p>
            <a:pPr lvl="1" indent="-457200" eaLnBrk="0" fontAlgn="base" hangingPunct="0">
              <a:spcBef>
                <a:spcPct val="0"/>
              </a:spcBef>
              <a:spcAft>
                <a:spcPct val="0"/>
              </a:spcAft>
            </a:pPr>
            <a:r>
              <a:rPr lang="en-US" sz="1600" dirty="0" smtClean="0">
                <a:solidFill>
                  <a:schemeClr val="accent6">
                    <a:lumMod val="75000"/>
                  </a:schemeClr>
                </a:solidFill>
              </a:rPr>
              <a:t>Form:</a:t>
            </a:r>
          </a:p>
          <a:p>
            <a:pPr lvl="1" indent="-457200" eaLnBrk="0" fontAlgn="base" hangingPunct="0">
              <a:spcBef>
                <a:spcPct val="0"/>
              </a:spcBef>
              <a:spcAft>
                <a:spcPct val="0"/>
              </a:spcAft>
            </a:pPr>
            <a:r>
              <a:rPr lang="en-US" sz="1600" dirty="0" smtClean="0">
                <a:solidFill>
                  <a:schemeClr val="accent6">
                    <a:lumMod val="75000"/>
                  </a:schemeClr>
                </a:solidFill>
              </a:rPr>
              <a:t> </a:t>
            </a:r>
            <a:r>
              <a:rPr lang="en-US" sz="1600" dirty="0" smtClean="0"/>
              <a:t>if (EXPR) BLOCK elseif (EXPR) BLOCK . . . else BLOCK</a:t>
            </a:r>
            <a:endParaRPr kumimoji="0" lang="en-US" sz="1600" b="0" i="0" u="none" strike="noStrike" cap="none" normalizeH="0" baseline="0" dirty="0" smtClean="0">
              <a:ln>
                <a:noFill/>
              </a:ln>
              <a:effectLst/>
              <a:latin typeface="Times New Roman" pitchFamily="18" charset="0"/>
              <a:cs typeface="Times New Roman" pitchFamily="18" charset="0"/>
            </a:endParaRPr>
          </a:p>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if (expression_A)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A_true_stmt_1;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A_true_stmt_2;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elseif (expression_B)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B_true_stmt_1;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B_true_stmt_2;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else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false_stmt_1;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false_stmt_2;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304800" y="304800"/>
            <a:ext cx="6125459" cy="646331"/>
          </a:xfrm>
          <a:prstGeom prst="rect">
            <a:avLst/>
          </a:prstGeom>
        </p:spPr>
        <p:txBody>
          <a:bodyPr wrap="none">
            <a:spAutoFit/>
          </a:bodyPr>
          <a:lstStyle/>
          <a:p>
            <a:r>
              <a:rPr lang="en-US" sz="3600" dirty="0" smtClean="0">
                <a:solidFill>
                  <a:srgbClr val="00B0F0"/>
                </a:solidFill>
                <a:latin typeface="+mj-lt"/>
              </a:rPr>
              <a:t>Control Statements (Continued)</a:t>
            </a:r>
            <a:endParaRPr lang="en-US" sz="3600" dirty="0">
              <a:solidFill>
                <a:srgbClr val="00B0F0"/>
              </a:solidFill>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381000" y="323706"/>
            <a:ext cx="8534400" cy="63709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b="1" i="1" dirty="0" smtClean="0">
              <a:solidFill>
                <a:srgbClr val="00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rgbClr val="000000"/>
              </a:solidFill>
              <a:effectLst/>
              <a:latin typeface="Times New Roman" pitchFamily="18" charset="0"/>
              <a:cs typeface="Times New Roman" pitchFamily="18" charset="0"/>
            </a:endParaRPr>
          </a:p>
          <a:p>
            <a:pPr lvl="0" eaLnBrk="0" fontAlgn="base" hangingPunct="0">
              <a:spcBef>
                <a:spcPct val="0"/>
              </a:spcBef>
              <a:spcAft>
                <a:spcPct val="0"/>
              </a:spcAf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while statement - </a:t>
            </a:r>
            <a:r>
              <a:rPr lang="en-US" sz="2000" dirty="0" smtClean="0"/>
              <a:t>Repeats a statement or group of statements while a given condition is true. It tests the condition before executing the loop body.</a:t>
            </a:r>
            <a:endParaRPr kumimoji="0" lang="en-US" sz="2000" b="1" i="1"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Form: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LABEL: while (EXPR) BLOCK</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The LABEL in this and the following control structures is optional. In addition to description, it also provides function in the quasi-goto statements: last, next, and redo. Perl conventional practice calls for labels to be expressed in uppercase to avoid confusion with variables or key words.</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lvl="1" indent="-457200" eaLnBrk="0" fontAlgn="base" hangingPunct="0">
              <a:spcBef>
                <a:spcPct val="0"/>
              </a:spcBef>
              <a:spcAft>
                <a:spcPct val="0"/>
              </a:spcAft>
            </a:pPr>
            <a:r>
              <a:rPr lang="en-US" sz="2000" dirty="0" smtClean="0">
                <a:solidFill>
                  <a:schemeClr val="accent6">
                    <a:lumMod val="75000"/>
                  </a:schemeClr>
                </a:solidFill>
                <a:latin typeface="Times New Roman" pitchFamily="18" charset="0"/>
                <a:cs typeface="Times New Roman" pitchFamily="18" charset="0"/>
              </a:rPr>
              <a:t>Syntax:</a:t>
            </a:r>
            <a:endParaRPr lang="en-US" sz="2000" dirty="0" smtClean="0">
              <a:solidFill>
                <a:schemeClr val="accent6">
                  <a:lumMod val="75000"/>
                </a:schemeClr>
              </a:solidFill>
              <a:latin typeface="Arial Unicode MS" pitchFamily="34" charset="-128"/>
              <a:cs typeface="Times New Roman" pitchFamily="18" charset="0"/>
            </a:endParaRPr>
          </a:p>
          <a:p>
            <a:pPr lvl="3"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ALABEL: while (expression)</a:t>
            </a:r>
            <a:r>
              <a:rPr lang="en-US" dirty="0" smtClean="0">
                <a:solidFill>
                  <a:srgbClr val="C00000"/>
                </a:solidFill>
                <a:latin typeface="Arial Unicode MS" pitchFamily="34" charset="-128"/>
                <a:cs typeface="Times New Roman" pitchFamily="18" charset="0"/>
              </a:rPr>
              <a:t> </a:t>
            </a:r>
          </a:p>
          <a:p>
            <a:pPr lvl="3" indent="-457200" eaLnBrk="0" fontAlgn="base" hangingPunct="0">
              <a:spcBef>
                <a:spcPct val="0"/>
              </a:spcBef>
              <a:spcAft>
                <a:spcPct val="0"/>
              </a:spcAft>
            </a:pPr>
            <a:r>
              <a:rPr lang="en-US" dirty="0" smtClean="0">
                <a:solidFill>
                  <a:srgbClr val="C00000"/>
                </a:solidFill>
                <a:latin typeface="Arial Unicode MS" pitchFamily="34" charset="-128"/>
                <a:cs typeface="Times New Roman" pitchFamily="18" charset="0"/>
              </a:rPr>
              <a:t>		   {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lvl="3" indent="-457200" eaLnBrk="0" fontAlgn="base" hangingPunct="0">
              <a:spcBef>
                <a:spcPct val="0"/>
              </a:spcBef>
              <a:spcAft>
                <a:spcPct val="0"/>
              </a:spcAf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lvl="3" indent="-457200" eaLnBrk="0" fontAlgn="base" hangingPunct="0">
              <a:spcBef>
                <a:spcPct val="0"/>
              </a:spcBef>
              <a:spcAft>
                <a:spcPct val="0"/>
              </a:spcAf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lvl="3" indent="-457200" eaLnBrk="0" fontAlgn="base" hangingPunct="0">
              <a:spcBef>
                <a:spcPct val="0"/>
              </a:spcBef>
              <a:spcAft>
                <a:spcPct val="0"/>
              </a:spcAf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stmt_3; </a:t>
            </a:r>
          </a:p>
          <a:p>
            <a:pPr lvl="3" indent="-457200" eaLnBrk="0" fontAlgn="base" hangingPunct="0">
              <a:spcBef>
                <a:spcPct val="0"/>
              </a:spcBef>
              <a:spcAft>
                <a:spcPct val="0"/>
              </a:spcAf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57200" y="381000"/>
            <a:ext cx="5483489" cy="584775"/>
          </a:xfrm>
          <a:prstGeom prst="rect">
            <a:avLst/>
          </a:prstGeom>
        </p:spPr>
        <p:txBody>
          <a:bodyPr wrap="none">
            <a:spAutoFit/>
          </a:bodyPr>
          <a:lstStyle/>
          <a:p>
            <a:r>
              <a:rPr lang="en-US" sz="3200" dirty="0" smtClean="0">
                <a:solidFill>
                  <a:srgbClr val="00B0F0"/>
                </a:solidFill>
                <a:latin typeface="+mj-lt"/>
              </a:rPr>
              <a:t>Control Statements (Continued)</a:t>
            </a:r>
            <a:endParaRPr lang="en-US" sz="3200" dirty="0">
              <a:solidFill>
                <a:srgbClr val="00B0F0"/>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F0"/>
                </a:solidFill>
              </a:rPr>
              <a:t>Perl Introduction</a:t>
            </a:r>
            <a:br>
              <a:rPr lang="en-US" b="1" dirty="0">
                <a:solidFill>
                  <a:srgbClr val="00B0F0"/>
                </a:solidFill>
              </a:rPr>
            </a:br>
            <a:endParaRPr lang="en-US" b="1" dirty="0">
              <a:solidFill>
                <a:srgbClr val="00B0F0"/>
              </a:solidFill>
            </a:endParaRPr>
          </a:p>
        </p:txBody>
      </p:sp>
      <p:sp>
        <p:nvSpPr>
          <p:cNvPr id="3" name="Content Placeholder 2"/>
          <p:cNvSpPr>
            <a:spLocks noGrp="1"/>
          </p:cNvSpPr>
          <p:nvPr>
            <p:ph idx="1"/>
          </p:nvPr>
        </p:nvSpPr>
        <p:spPr>
          <a:xfrm>
            <a:off x="457200" y="914400"/>
            <a:ext cx="8382000" cy="5638800"/>
          </a:xfrm>
        </p:spPr>
        <p:txBody>
          <a:bodyPr>
            <a:noAutofit/>
          </a:bodyPr>
          <a:lstStyle/>
          <a:p>
            <a:pPr algn="just"/>
            <a:r>
              <a:rPr lang="en-US" sz="2000" dirty="0">
                <a:cs typeface="Courier New" pitchFamily="49" charset="0"/>
              </a:rPr>
              <a:t>Perl is a </a:t>
            </a:r>
            <a:r>
              <a:rPr lang="en-US" sz="2000" b="1" dirty="0">
                <a:cs typeface="Courier New" pitchFamily="49" charset="0"/>
              </a:rPr>
              <a:t>programming language </a:t>
            </a:r>
            <a:r>
              <a:rPr lang="en-US" sz="2000" dirty="0">
                <a:cs typeface="Courier New" pitchFamily="49" charset="0"/>
              </a:rPr>
              <a:t>which was originally developed for script manipulation. But now Perl is used for a variety of purpose including web development, GUI development, system administration and many more. It is a stable, cross platform programming language.</a:t>
            </a:r>
          </a:p>
          <a:p>
            <a:pPr algn="just"/>
            <a:r>
              <a:rPr lang="en-US" sz="2000" dirty="0">
                <a:cs typeface="Courier New" pitchFamily="49" charset="0"/>
              </a:rPr>
              <a:t>For web development, </a:t>
            </a:r>
            <a:r>
              <a:rPr lang="en-US" sz="2000" b="1" dirty="0">
                <a:cs typeface="Courier New" pitchFamily="49" charset="0"/>
              </a:rPr>
              <a:t>Perl CGI </a:t>
            </a:r>
            <a:r>
              <a:rPr lang="en-US" sz="2000" dirty="0">
                <a:cs typeface="Courier New" pitchFamily="49" charset="0"/>
              </a:rPr>
              <a:t>is used. CGI is the gateway which interacts with the web browser and Perl in a system.</a:t>
            </a:r>
          </a:p>
          <a:p>
            <a:pPr algn="just"/>
            <a:r>
              <a:rPr lang="en-US" sz="2000" dirty="0">
                <a:cs typeface="Courier New" pitchFamily="49" charset="0"/>
              </a:rPr>
              <a:t>Its typical use is extracting information from a text file and printing out report for converting a text file into another form. This is because it got its name after the expression, "</a:t>
            </a:r>
            <a:r>
              <a:rPr lang="en-US" sz="2000" b="1" dirty="0">
                <a:cs typeface="Courier New" pitchFamily="49" charset="0"/>
              </a:rPr>
              <a:t>P</a:t>
            </a:r>
            <a:r>
              <a:rPr lang="en-US" sz="2000" dirty="0">
                <a:cs typeface="Courier New" pitchFamily="49" charset="0"/>
              </a:rPr>
              <a:t>ractical </a:t>
            </a:r>
            <a:r>
              <a:rPr lang="en-US" sz="2000" b="1" dirty="0">
                <a:cs typeface="Courier New" pitchFamily="49" charset="0"/>
              </a:rPr>
              <a:t>E</a:t>
            </a:r>
            <a:r>
              <a:rPr lang="en-US" sz="2000" dirty="0">
                <a:cs typeface="Courier New" pitchFamily="49" charset="0"/>
              </a:rPr>
              <a:t>xtraction and </a:t>
            </a:r>
            <a:r>
              <a:rPr lang="en-US" sz="2000" b="1" dirty="0">
                <a:cs typeface="Courier New" pitchFamily="49" charset="0"/>
              </a:rPr>
              <a:t>R</a:t>
            </a:r>
            <a:r>
              <a:rPr lang="en-US" sz="2000" dirty="0">
                <a:cs typeface="Courier New" pitchFamily="49" charset="0"/>
              </a:rPr>
              <a:t>eport </a:t>
            </a:r>
            <a:r>
              <a:rPr lang="en-US" sz="2000" b="1" dirty="0">
                <a:cs typeface="Courier New" pitchFamily="49" charset="0"/>
              </a:rPr>
              <a:t>L</a:t>
            </a:r>
            <a:r>
              <a:rPr lang="en-US" sz="2000" dirty="0">
                <a:cs typeface="Courier New" pitchFamily="49" charset="0"/>
              </a:rPr>
              <a:t>anguage".</a:t>
            </a:r>
          </a:p>
          <a:p>
            <a:pPr algn="just"/>
            <a:r>
              <a:rPr lang="en-US" sz="2000" dirty="0">
                <a:cs typeface="Courier New" pitchFamily="49" charset="0"/>
              </a:rPr>
              <a:t>Programs written in Perl are called </a:t>
            </a:r>
            <a:r>
              <a:rPr lang="en-US" sz="2000" b="1" dirty="0">
                <a:cs typeface="Courier New" pitchFamily="49" charset="0"/>
              </a:rPr>
              <a:t>Perl scripts</a:t>
            </a:r>
            <a:r>
              <a:rPr lang="en-US" sz="2000" dirty="0">
                <a:cs typeface="Courier New" pitchFamily="49" charset="0"/>
              </a:rPr>
              <a:t>, whereas system programs to execute Perl scripts are called </a:t>
            </a:r>
            <a:r>
              <a:rPr lang="en-US" sz="2000" b="1" dirty="0">
                <a:cs typeface="Courier New" pitchFamily="49" charset="0"/>
              </a:rPr>
              <a:t>Perl program</a:t>
            </a:r>
            <a:r>
              <a:rPr lang="en-US" sz="2000" dirty="0">
                <a:cs typeface="Courier New" pitchFamily="49" charset="0"/>
              </a:rPr>
              <a:t>.</a:t>
            </a:r>
          </a:p>
          <a:p>
            <a:pPr algn="just"/>
            <a:r>
              <a:rPr lang="en-US" sz="2000" dirty="0">
                <a:cs typeface="Courier New" pitchFamily="49" charset="0"/>
              </a:rPr>
              <a:t>Perl is </a:t>
            </a:r>
            <a:r>
              <a:rPr lang="en-US" sz="2000" b="1" dirty="0">
                <a:cs typeface="Courier New" pitchFamily="49" charset="0"/>
              </a:rPr>
              <a:t>an interpreted language</a:t>
            </a:r>
            <a:r>
              <a:rPr lang="en-US" sz="2000" dirty="0">
                <a:cs typeface="Courier New" pitchFamily="49" charset="0"/>
              </a:rPr>
              <a:t>. When a Perl program run, it is first compiled into a byte code, then it is converted into machine instructions. So writing something in Perl instead of C saves your time.</a:t>
            </a:r>
          </a:p>
          <a:p>
            <a:pPr algn="just">
              <a:buNone/>
            </a:pPr>
            <a:endParaRPr lang="en-US" sz="2000" dirty="0" smtClean="0">
              <a:cs typeface="Courier New" pitchFamily="49" charset="0"/>
            </a:endParaRPr>
          </a:p>
          <a:p>
            <a:pPr algn="just">
              <a:buNone/>
            </a:pPr>
            <a:r>
              <a:rPr lang="en-US" sz="2000" dirty="0" smtClean="0">
                <a:cs typeface="Courier New" pitchFamily="49" charset="0"/>
              </a:rPr>
              <a:t>		Website to install PERL : “</a:t>
            </a:r>
            <a:r>
              <a:rPr lang="en-US" sz="2000" b="1" dirty="0" smtClean="0">
                <a:cs typeface="Courier New" pitchFamily="49" charset="0"/>
              </a:rPr>
              <a:t>http://padre.perlide.org/</a:t>
            </a:r>
            <a:r>
              <a:rPr lang="en-US" sz="2000" dirty="0" smtClean="0">
                <a:cs typeface="Courier New" pitchFamily="49" charset="0"/>
              </a:rPr>
              <a:t>”</a:t>
            </a:r>
            <a:endParaRPr lang="en-US" sz="2000" dirty="0">
              <a:cs typeface="Courier New" pitchFamily="49" charset="0"/>
            </a:endParaRPr>
          </a:p>
          <a:p>
            <a:pPr algn="just"/>
            <a:endParaRPr lang="en-US" sz="2000" dirty="0">
              <a:cs typeface="Courier New" pitchFamily="49"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28600" y="457200"/>
            <a:ext cx="861060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last operator  - </a:t>
            </a:r>
            <a:r>
              <a:rPr lang="en-US" sz="2000" dirty="0" smtClean="0"/>
              <a:t>Terminates the loop statement and transfers execution to the statement immediately following the loop.</a:t>
            </a:r>
          </a:p>
          <a:p>
            <a:pPr lvl="0" eaLnBrk="0" fontAlgn="base" hangingPunct="0">
              <a:spcBef>
                <a:spcPct val="0"/>
              </a:spcBef>
              <a:spcAft>
                <a:spcPct val="0"/>
              </a:spcAft>
            </a:pP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p>
            <a:pPr lvl="2" indent="-457200" algn="just"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The </a:t>
            </a:r>
            <a:r>
              <a:rPr kumimoji="0" lang="en-US" b="0" i="0" u="none" strike="noStrike" cap="none" normalizeH="0" baseline="0" dirty="0" smtClean="0">
                <a:ln>
                  <a:noFill/>
                </a:ln>
                <a:solidFill>
                  <a:srgbClr val="000000"/>
                </a:solidFill>
                <a:effectLst/>
                <a:latin typeface="Arial Unicode MS" pitchFamily="34" charset="-128"/>
                <a:cs typeface="Times New Roman" pitchFamily="18" charset="0"/>
              </a:rPr>
              <a:t>last</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operator, as well as the </a:t>
            </a:r>
            <a:r>
              <a:rPr kumimoji="0" lang="en-US" b="0" i="0" u="none" strike="noStrike" cap="none" normalizeH="0" baseline="0" dirty="0" smtClean="0">
                <a:ln>
                  <a:noFill/>
                </a:ln>
                <a:solidFill>
                  <a:srgbClr val="000000"/>
                </a:solidFill>
                <a:effectLst/>
                <a:latin typeface="Arial Unicode MS" pitchFamily="34" charset="-128"/>
                <a:cs typeface="Times New Roman" pitchFamily="18" charset="0"/>
              </a:rPr>
              <a:t>next</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and </a:t>
            </a:r>
            <a:r>
              <a:rPr kumimoji="0" lang="en-US" b="0" i="0" u="none" strike="noStrike" cap="none" normalizeH="0" baseline="0" dirty="0" smtClean="0">
                <a:ln>
                  <a:noFill/>
                </a:ln>
                <a:solidFill>
                  <a:srgbClr val="000000"/>
                </a:solidFill>
                <a:effectLst/>
                <a:latin typeface="Arial Unicode MS" pitchFamily="34" charset="-128"/>
                <a:cs typeface="Times New Roman" pitchFamily="18" charset="0"/>
              </a:rPr>
              <a:t>redo</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operators that follow, apply only to loop control structures. They cause execution to jump from where they occur to some other position, defined with respect to the block structure of the encompassing control structure. Thus, they function as limited forms of </a:t>
            </a:r>
            <a:r>
              <a:rPr kumimoji="0" lang="en-US" b="0" i="1" u="none" strike="noStrike" cap="none" normalizeH="0" baseline="0" dirty="0" smtClean="0">
                <a:ln>
                  <a:noFill/>
                </a:ln>
                <a:solidFill>
                  <a:srgbClr val="000000"/>
                </a:solidFill>
                <a:effectLst/>
                <a:latin typeface="Times New Roman" pitchFamily="18" charset="0"/>
                <a:cs typeface="Times New Roman" pitchFamily="18" charset="0"/>
              </a:rPr>
              <a:t>goto</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statements.</a:t>
            </a:r>
          </a:p>
          <a:p>
            <a:pPr lvl="2" indent="-457200" algn="just"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	Last causes control to jump from where it occurs to the first statement following the enclosing block.</a:t>
            </a:r>
          </a:p>
          <a:p>
            <a:pPr lvl="2" indent="-457200" algn="just" eaLnBrk="0" fontAlgn="base" hangingPunct="0">
              <a:spcBef>
                <a:spcPct val="0"/>
              </a:spcBef>
              <a:spcAft>
                <a:spcPct val="0"/>
              </a:spcAft>
            </a:pPr>
            <a:endParaRPr kumimoji="0" lang="en-US" b="0" i="0" u="none" strike="noStrike" cap="none" normalizeH="0" baseline="0" dirty="0" smtClean="0">
              <a:ln>
                <a:noFill/>
              </a:ln>
              <a:solidFill>
                <a:srgbClr val="000000"/>
              </a:solidFill>
              <a:effectLst/>
              <a:latin typeface="Times New Roman" pitchFamily="18" charset="0"/>
              <a:cs typeface="Times New Roman" pitchFamily="18" charset="0"/>
            </a:endParaRPr>
          </a:p>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ALABEL: while (expression)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last;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stmt_3;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 last jumps to here</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381000" y="762000"/>
            <a:ext cx="81534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If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last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occurs within nested control structures, the jump can be made to the end of an outer loop by adding a label to that loop and specifying the label in the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last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statement.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lang="en-US" sz="2000" dirty="0" smtClean="0">
                <a:solidFill>
                  <a:schemeClr val="accent6">
                    <a:lumMod val="75000"/>
                  </a:schemeClr>
                </a:solidFill>
                <a:latin typeface="Times New Roman" pitchFamily="18" charset="0"/>
                <a:cs typeface="Times New Roman" pitchFamily="18" charset="0"/>
              </a:rPr>
              <a:t>Syntax:</a:t>
            </a:r>
            <a:endParaRPr kumimoji="0" lang="en-US" sz="2000" b="0" i="0" u="none" strike="noStrike" cap="none" normalizeH="0" baseline="0" dirty="0" smtClean="0">
              <a:ln>
                <a:noFill/>
              </a:ln>
              <a:solidFill>
                <a:schemeClr val="accent6">
                  <a:lumMod val="75000"/>
                </a:schemeClr>
              </a:solidFill>
              <a:effectLst/>
              <a:latin typeface="Arial Unicode MS" pitchFamily="34" charset="-128"/>
              <a:cs typeface="Arial" pitchFamily="34" charset="0"/>
            </a:endParaRP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ALABEL: while (expression)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stmt_1;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stmt_2;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BLABEL: while (expression)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stmt_a;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stmt_b;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last ALABEL;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stmt_c;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stmt_3; </a:t>
            </a:r>
          </a:p>
          <a:p>
            <a:pPr lvl="1"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Arial" pitchFamily="34" charset="0"/>
              </a:rPr>
              <a:t>	} # last jumps to here</a:t>
            </a:r>
            <a:r>
              <a:rPr kumimoji="0" lang="en-US" sz="2000" b="0" i="0" u="none" strike="noStrike" cap="none" normalizeH="0" baseline="0" dirty="0" smtClean="0">
                <a:ln>
                  <a:noFill/>
                </a:ln>
                <a:solidFill>
                  <a:srgbClr val="C00000"/>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533400" y="109836"/>
            <a:ext cx="8153400"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next operator - </a:t>
            </a:r>
            <a:r>
              <a:rPr lang="en-US" sz="2000" dirty="0" smtClean="0"/>
              <a:t>Causes the loop to skip the remainder of its body and immediately retest its condition prior to reiterating.</a:t>
            </a:r>
          </a:p>
          <a:p>
            <a:pPr lvl="0" eaLnBrk="0" fontAlgn="base" hangingPunct="0">
              <a:spcBef>
                <a:spcPct val="0"/>
              </a:spcBef>
              <a:spcAft>
                <a:spcPct val="0"/>
              </a:spcAft>
            </a:pP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1" indent="-45720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The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next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operator is similar to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last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except that execution jumps to the end of the block, but remains </a:t>
            </a:r>
            <a:r>
              <a:rPr kumimoji="0" lang="en-US" sz="2000" b="0" i="1" u="none" strike="noStrike" cap="none" normalizeH="0" baseline="0" dirty="0" smtClean="0">
                <a:ln>
                  <a:noFill/>
                </a:ln>
                <a:solidFill>
                  <a:srgbClr val="000000"/>
                </a:solidFill>
                <a:effectLst/>
                <a:latin typeface="Times New Roman" pitchFamily="18" charset="0"/>
                <a:cs typeface="Times New Roman" pitchFamily="18" charset="0"/>
              </a:rPr>
              <a:t>inside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the block, rather than exiting the block. Thus, iteration continues normally.</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lvl="1" indent="-457200" eaLnBrk="0" fontAlgn="base" hangingPunct="0">
              <a:spcBef>
                <a:spcPct val="0"/>
              </a:spcBef>
              <a:spcAft>
                <a:spcPct val="0"/>
              </a:spcAft>
            </a:pPr>
            <a:r>
              <a:rPr lang="en-US" sz="2000" dirty="0" smtClean="0">
                <a:solidFill>
                  <a:schemeClr val="accent6">
                    <a:lumMod val="75000"/>
                  </a:schemeClr>
                </a:solidFill>
                <a:latin typeface="Times New Roman" pitchFamily="18" charset="0"/>
                <a:cs typeface="Times New Roman" pitchFamily="18" charset="0"/>
              </a:rPr>
              <a:t>Syntax:</a:t>
            </a:r>
            <a:endParaRPr lang="en-US" sz="2000" dirty="0" smtClean="0">
              <a:solidFill>
                <a:schemeClr val="accent6">
                  <a:lumMod val="75000"/>
                </a:schemeClr>
              </a:solidFill>
              <a:latin typeface="Arial Unicode MS" pitchFamily="34" charset="-128"/>
              <a:cs typeface="Times New Roman" pitchFamily="18" charset="0"/>
            </a:endParaRPr>
          </a:p>
          <a:p>
            <a:pPr lvl="2"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ALABEL: while (expression) </a:t>
            </a:r>
          </a:p>
          <a:p>
            <a:pPr lvl="2"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  {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next;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stmt_3;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 next jumps to here </a:t>
            </a:r>
          </a:p>
          <a:p>
            <a:pPr lvl="2"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  } </a:t>
            </a:r>
          </a:p>
          <a:p>
            <a:pPr lvl="2" indent="-457200" eaLnBrk="0" fontAlgn="base" hangingPunct="0">
              <a:spcBef>
                <a:spcPct val="0"/>
              </a:spcBef>
              <a:spcAft>
                <a:spcPct val="0"/>
              </a:spcAft>
            </a:pPr>
            <a:endPar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As with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last, next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can be used with a label to jump to an outer designated loop.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381000" y="610136"/>
            <a:ext cx="8305800" cy="62478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redo operator - </a:t>
            </a:r>
            <a:r>
              <a:rPr lang="en-US" sz="2000" dirty="0" smtClean="0"/>
              <a:t>The redo command restarts the loop block without evaluating the conditional again. The continue block, if any, is not executed.</a:t>
            </a:r>
          </a:p>
          <a:p>
            <a:pPr lvl="0" eaLnBrk="0" fontAlgn="base" hangingPunct="0">
              <a:spcBef>
                <a:spcPct val="0"/>
              </a:spcBef>
              <a:spcAft>
                <a:spcPct val="0"/>
              </a:spcAft>
            </a:pP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The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redo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operator is similar to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next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except that execution jumps to the top of the block without re-evaluating the control expression.</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lvl="1" indent="-457200" eaLnBrk="0" fontAlgn="base" hangingPunct="0">
              <a:spcBef>
                <a:spcPct val="0"/>
              </a:spcBef>
              <a:spcAft>
                <a:spcPct val="0"/>
              </a:spcAft>
            </a:pPr>
            <a:r>
              <a:rPr lang="en-US" sz="2000" dirty="0" smtClean="0">
                <a:solidFill>
                  <a:schemeClr val="accent6">
                    <a:lumMod val="75000"/>
                  </a:schemeClr>
                </a:solidFill>
                <a:latin typeface="Times New Roman" pitchFamily="18" charset="0"/>
                <a:cs typeface="Times New Roman" pitchFamily="18" charset="0"/>
              </a:rPr>
              <a:t>Syntax:</a:t>
            </a:r>
            <a:endParaRPr lang="en-US" sz="2000" dirty="0" smtClean="0">
              <a:solidFill>
                <a:schemeClr val="accent6">
                  <a:lumMod val="75000"/>
                </a:schemeClr>
              </a:solidFill>
              <a:latin typeface="Arial Unicode MS" pitchFamily="34" charset="-128"/>
              <a:cs typeface="Times New Roman" pitchFamily="18" charset="0"/>
            </a:endParaRPr>
          </a:p>
          <a:p>
            <a:pPr lvl="2"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ALABEL: while (expression)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 </a:t>
            </a:r>
          </a:p>
          <a:p>
            <a:pPr lvl="4"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 redo jumps to here </a:t>
            </a:r>
          </a:p>
          <a:p>
            <a:pPr lvl="4"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lvl="4"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lvl="4"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redo; </a:t>
            </a:r>
          </a:p>
          <a:p>
            <a:pPr lvl="4"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stmt_3; </a:t>
            </a:r>
          </a:p>
          <a:p>
            <a:pPr lvl="3" indent="-457200" eaLnBrk="0" fontAlgn="base" hangingPunct="0">
              <a:spcBef>
                <a:spcPct val="0"/>
              </a:spcBef>
              <a:spcAft>
                <a:spcPct val="0"/>
              </a:spcAft>
            </a:pPr>
            <a:r>
              <a:rPr kumimoji="0" lang="en-US" sz="2000" b="0" i="0" u="none" strike="noStrike" cap="none" normalizeH="0" baseline="0" dirty="0" smtClean="0">
                <a:ln>
                  <a:noFill/>
                </a:ln>
                <a:solidFill>
                  <a:srgbClr val="C00000"/>
                </a:solidFill>
                <a:effectLst/>
                <a:latin typeface="Arial Unicode MS" pitchFamily="34" charset="-128"/>
                <a:cs typeface="Times New Roman" pitchFamily="18" charset="0"/>
              </a:rPr>
              <a:t>} </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As with </a:t>
            </a:r>
            <a:r>
              <a:rPr kumimoji="0" lang="en-US" sz="2000" b="0" i="0" u="none" strike="noStrike" cap="none" normalizeH="0" baseline="0" dirty="0" smtClean="0">
                <a:ln>
                  <a:noFill/>
                </a:ln>
                <a:solidFill>
                  <a:srgbClr val="000000"/>
                </a:solidFill>
                <a:effectLst/>
                <a:latin typeface="Arial Unicode MS" pitchFamily="34" charset="-128"/>
                <a:cs typeface="Times New Roman" pitchFamily="18" charset="0"/>
              </a:rPr>
              <a:t>last, next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can be used with a label to jump to an outer designated loop.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28600" y="685800"/>
            <a:ext cx="8305800" cy="317009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until statement - </a:t>
            </a:r>
            <a:r>
              <a:rPr lang="en-US" dirty="0" smtClean="0"/>
              <a:t>Repeats a statement or group of statements until a given condition becomes true. It tests the condition before executing the loop body.</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Form: </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LABEL: until (EXPR) BLOCK</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Syntax:</a:t>
            </a:r>
            <a:endParaRPr kumimoji="0" lang="en-US" b="0" i="0" u="none" strike="noStrike" cap="none" normalizeH="0" baseline="0" dirty="0" smtClean="0">
              <a:ln>
                <a:noFill/>
              </a:ln>
              <a:solidFill>
                <a:schemeClr val="accent6">
                  <a:lumMod val="75000"/>
                </a:schemeClr>
              </a:solidFill>
              <a:effectLst/>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ALABEL: until (expression)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  # while not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600" y="152400"/>
            <a:ext cx="5483489" cy="584775"/>
          </a:xfrm>
          <a:prstGeom prst="rect">
            <a:avLst/>
          </a:prstGeom>
        </p:spPr>
        <p:txBody>
          <a:bodyPr wrap="none">
            <a:spAutoFit/>
          </a:bodyPr>
          <a:lstStyle/>
          <a:p>
            <a:r>
              <a:rPr lang="en-US" sz="3200" dirty="0" smtClean="0">
                <a:solidFill>
                  <a:srgbClr val="00B0F0"/>
                </a:solidFill>
                <a:latin typeface="+mj-lt"/>
              </a:rPr>
              <a:t>Control Statements (Continued)</a:t>
            </a:r>
            <a:endParaRPr lang="en-US" sz="3200" dirty="0">
              <a:solidFill>
                <a:srgbClr val="00B0F0"/>
              </a:solidFill>
              <a:latin typeface="+mj-lt"/>
            </a:endParaRPr>
          </a:p>
        </p:txBody>
      </p:sp>
      <p:sp>
        <p:nvSpPr>
          <p:cNvPr id="13314" name="Rectangle 2"/>
          <p:cNvSpPr>
            <a:spLocks noChangeArrowheads="1"/>
          </p:cNvSpPr>
          <p:nvPr/>
        </p:nvSpPr>
        <p:spPr bwMode="auto">
          <a:xfrm>
            <a:off x="381000" y="3720373"/>
            <a:ext cx="8153400" cy="313932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1" u="none" strike="noStrike" cap="none" normalizeH="0" baseline="0" dirty="0" smtClean="0">
                <a:ln>
                  <a:noFill/>
                </a:ln>
                <a:solidFill>
                  <a:srgbClr val="000000"/>
                </a:solidFill>
                <a:effectLst/>
                <a:latin typeface="Times New Roman" pitchFamily="18" charset="0"/>
                <a:cs typeface="Times New Roman" pitchFamily="18" charset="0"/>
              </a:rPr>
              <a:t>for statement - </a:t>
            </a:r>
            <a:r>
              <a:rPr lang="en-US" dirty="0" smtClean="0"/>
              <a:t>Executes a sequence of statements multiple times and abbreviates the code that manages the loop variable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Form: </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LABEL: for (EXPR; EXPR; EXPR) BLOCK</a:t>
            </a:r>
          </a:p>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a:p>
            <a:pPr lvl="1"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ALABEL: for (initial exp; test exp; increment exp) </a:t>
            </a:r>
            <a:r>
              <a:rPr lang="en-US" dirty="0" smtClean="0">
                <a:solidFill>
                  <a:srgbClr val="C00000"/>
                </a:solidFill>
                <a:latin typeface="Arial Unicode MS" pitchFamily="34" charset="-128"/>
                <a:cs typeface="Times New Roman" pitchFamily="18" charset="0"/>
              </a:rPr>
              <a:t># e.g., ($i=1; $i&lt;5; $i++) </a:t>
            </a:r>
            <a:endParaRPr kumimoji="0" lang="en-US" b="0" i="0" u="none" strike="noStrike" cap="none" normalizeH="0" baseline="0" dirty="0" smtClean="0">
              <a:ln>
                <a:noFill/>
              </a:ln>
              <a:solidFill>
                <a:srgbClr val="C00000"/>
              </a:solidFill>
              <a:effectLst/>
              <a:latin typeface="Arial Unicode MS" pitchFamily="34" charset="-128"/>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marL="457200" marR="0" lvl="1" indent="-457200" algn="l" defTabSz="914400" rtl="0" eaLnBrk="0" fontAlgn="base" latinLnBrk="0" hangingPunct="0">
              <a:lnSpc>
                <a:spcPct val="100000"/>
              </a:lnSpc>
              <a:spcBef>
                <a:spcPct val="0"/>
              </a:spcBef>
              <a:spcAft>
                <a:spcPct val="0"/>
              </a:spcAft>
              <a:buClrTx/>
              <a:buSzTx/>
              <a:buFontTx/>
              <a:buNone/>
              <a:tabLst/>
            </a:pPr>
            <a:r>
              <a:rPr lang="en-US" dirty="0" smtClean="0">
                <a:solidFill>
                  <a:srgbClr val="C00000"/>
                </a:solidFill>
                <a:latin typeface="Arial Unicode MS" pitchFamily="34" charset="-128"/>
                <a:cs typeface="Times New Roman" pitchFamily="18" charset="0"/>
              </a:rPr>
              <a:t>			</a:t>
            </a: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28600" y="143351"/>
            <a:ext cx="8610600" cy="344709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1" i="1" u="none" strike="noStrike" cap="none" normalizeH="0" baseline="0" dirty="0" smtClean="0">
                <a:ln>
                  <a:noFill/>
                </a:ln>
                <a:solidFill>
                  <a:srgbClr val="000000"/>
                </a:solidFill>
                <a:effectLst/>
                <a:latin typeface="Times New Roman" pitchFamily="18" charset="0"/>
                <a:cs typeface="Times New Roman" pitchFamily="18" charset="0"/>
              </a:rPr>
              <a:t>foreach statement </a:t>
            </a:r>
            <a:r>
              <a:rPr kumimoji="0" lang="en-US" b="0" i="1" u="none" strike="noStrike" cap="none" normalizeH="0" baseline="0" dirty="0" smtClean="0">
                <a:ln>
                  <a:noFill/>
                </a:ln>
                <a:solidFill>
                  <a:srgbClr val="000000"/>
                </a:solidFill>
                <a:effectLst/>
                <a:latin typeface="Times New Roman" pitchFamily="18" charset="0"/>
                <a:cs typeface="Times New Roman" pitchFamily="18" charset="0"/>
              </a:rPr>
              <a:t>- </a:t>
            </a:r>
            <a:r>
              <a:rPr lang="en-US" dirty="0" smtClean="0"/>
              <a:t>The foreach loop iterates over a normal list value and sets the variable VAR to be each element of the list in turn.</a:t>
            </a:r>
            <a:endParaRPr kumimoji="0" lang="en-US" b="0" i="0" u="none" strike="noStrike" cap="none" normalizeH="0" baseline="0" dirty="0" smtClean="0">
              <a:ln>
                <a:noFill/>
              </a:ln>
              <a:solidFill>
                <a:srgbClr val="000000"/>
              </a:solidFill>
              <a:effectLst/>
              <a:latin typeface="Times New Roman" pitchFamily="18" charset="0"/>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Form: </a:t>
            </a:r>
            <a:r>
              <a:rPr kumimoji="0" lang="en-US" b="0" i="0" u="none" strike="noStrike" cap="none" normalizeH="0" baseline="0" dirty="0" smtClean="0">
                <a:ln>
                  <a:noFill/>
                </a:ln>
                <a:solidFill>
                  <a:srgbClr val="000000"/>
                </a:solidFill>
                <a:effectLst/>
                <a:latin typeface="Times New Roman" pitchFamily="18" charset="0"/>
                <a:cs typeface="Times New Roman" pitchFamily="18" charset="0"/>
              </a:rPr>
              <a:t>LABEL: foreach VAR (EXPR) BLOCK</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Syntax:</a:t>
            </a:r>
            <a:endParaRPr kumimoji="0" lang="en-US" b="0" i="0" u="none" strike="noStrike" cap="none" normalizeH="0" baseline="0" dirty="0" smtClean="0">
              <a:ln>
                <a:noFill/>
              </a:ln>
              <a:solidFill>
                <a:schemeClr val="accent6">
                  <a:lumMod val="75000"/>
                </a:schemeClr>
              </a:solidFill>
              <a:effectLst/>
              <a:latin typeface="Arial Unicode MS" pitchFamily="34" charset="-128"/>
              <a:cs typeface="Times New Roman" pitchFamily="18" charset="0"/>
            </a:endParaRPr>
          </a:p>
          <a:p>
            <a:pPr lvl="2"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ALABEL: foreach $i (@aList) </a:t>
            </a:r>
          </a:p>
          <a:p>
            <a:pPr lvl="2"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 </a:t>
            </a:r>
          </a:p>
          <a:p>
            <a:pPr lvl="2"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stmt_1; </a:t>
            </a:r>
          </a:p>
          <a:p>
            <a:pPr lvl="2"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stmt_2; </a:t>
            </a:r>
          </a:p>
          <a:p>
            <a:pPr lvl="2"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stmt_3; </a:t>
            </a:r>
          </a:p>
          <a:p>
            <a:pPr lvl="2" indent="-457200" eaLnBrk="0" fontAlgn="base" hangingPunct="0">
              <a:spcBef>
                <a:spcPct val="0"/>
              </a:spcBef>
              <a:spcAft>
                <a:spcPct val="0"/>
              </a:spcAft>
            </a:pPr>
            <a:r>
              <a:rPr kumimoji="0" lang="en-US" b="0" i="0" u="none" strike="noStrike" cap="none" normalizeH="0" baseline="0" dirty="0" smtClean="0">
                <a:ln>
                  <a:noFill/>
                </a:ln>
                <a:solidFill>
                  <a:srgbClr val="C00000"/>
                </a:solidFill>
                <a:effectLst/>
                <a:latin typeface="Arial Unicode MS" pitchFamily="34" charset="-128"/>
                <a:cs typeface="Times New Roman" pitchFamily="18" charset="0"/>
              </a:rPr>
              <a:t>}</a:t>
            </a: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304800" y="3840480"/>
          <a:ext cx="5873744" cy="3017520"/>
        </p:xfrm>
        <a:graphic>
          <a:graphicData uri="http://schemas.openxmlformats.org/drawingml/2006/table">
            <a:tbl>
              <a:tblPr/>
              <a:tblGrid>
                <a:gridCol w="5873744"/>
              </a:tblGrid>
              <a:tr h="0">
                <a:tc>
                  <a:txBody>
                    <a:bodyPr/>
                    <a:lstStyle/>
                    <a:p>
                      <a:pPr algn="l" rtl="0" fontAlgn="base"/>
                      <a:r>
                        <a:rPr lang="en-US" b="0" i="0" dirty="0">
                          <a:latin typeface="Consolas"/>
                        </a:rPr>
                        <a:t># Perl program to illustrate </a:t>
                      </a:r>
                    </a:p>
                    <a:p>
                      <a:pPr algn="l" rtl="0" fontAlgn="base"/>
                      <a:r>
                        <a:rPr lang="en-US" b="0" i="0" dirty="0">
                          <a:latin typeface="Consolas"/>
                        </a:rPr>
                        <a:t># the foreach loop </a:t>
                      </a:r>
                    </a:p>
                    <a:p>
                      <a:pPr algn="l" rtl="0" fontAlgn="base"/>
                      <a:r>
                        <a:rPr lang="en-US" b="0" i="0" dirty="0">
                          <a:latin typeface="Consolas"/>
                        </a:rPr>
                        <a:t>  </a:t>
                      </a:r>
                    </a:p>
                    <a:p>
                      <a:pPr algn="l" rtl="0" fontAlgn="base"/>
                      <a:r>
                        <a:rPr lang="en-US" b="0" i="0" dirty="0">
                          <a:latin typeface="Consolas"/>
                        </a:rPr>
                        <a:t># Array </a:t>
                      </a:r>
                    </a:p>
                    <a:p>
                      <a:pPr algn="l" rtl="0" fontAlgn="base"/>
                      <a:r>
                        <a:rPr lang="en-US" b="0" i="0" dirty="0">
                          <a:latin typeface="Consolas"/>
                        </a:rPr>
                        <a:t>@data = </a:t>
                      </a:r>
                      <a:r>
                        <a:rPr lang="en-US" b="0" i="0" dirty="0" smtClean="0">
                          <a:latin typeface="Consolas"/>
                        </a:rPr>
                        <a:t>(‘HI’, ‘HELLO’, ‘WELCOME’); </a:t>
                      </a:r>
                      <a:endParaRPr lang="en-US" b="0" i="0" dirty="0">
                        <a:latin typeface="Consolas"/>
                      </a:endParaRPr>
                    </a:p>
                    <a:p>
                      <a:pPr algn="l" rtl="0" fontAlgn="base"/>
                      <a:r>
                        <a:rPr lang="en-US" b="0" i="0" dirty="0">
                          <a:latin typeface="Consolas"/>
                        </a:rPr>
                        <a:t>  </a:t>
                      </a:r>
                    </a:p>
                    <a:p>
                      <a:pPr algn="l" rtl="0" fontAlgn="base"/>
                      <a:r>
                        <a:rPr lang="en-US" b="0" i="0" dirty="0">
                          <a:latin typeface="Consolas"/>
                        </a:rPr>
                        <a:t># foreach loop </a:t>
                      </a:r>
                    </a:p>
                    <a:p>
                      <a:pPr algn="l" rtl="0" fontAlgn="base"/>
                      <a:r>
                        <a:rPr lang="en-US" b="0" i="0" dirty="0">
                          <a:latin typeface="Consolas"/>
                        </a:rPr>
                        <a:t>foreach $word (@data) </a:t>
                      </a:r>
                    </a:p>
                    <a:p>
                      <a:pPr algn="l" rtl="0" fontAlgn="base"/>
                      <a:r>
                        <a:rPr lang="en-US" b="0" i="0" dirty="0">
                          <a:latin typeface="Consolas"/>
                        </a:rPr>
                        <a:t>{ </a:t>
                      </a:r>
                    </a:p>
                    <a:p>
                      <a:pPr algn="l" rtl="0" fontAlgn="base"/>
                      <a:r>
                        <a:rPr lang="en-US" b="0" i="0" dirty="0">
                          <a:latin typeface="Consolas"/>
                        </a:rPr>
                        <a:t>    print $word</a:t>
                      </a:r>
                    </a:p>
                    <a:p>
                      <a:pPr algn="l" rtl="0" fontAlgn="base"/>
                      <a:r>
                        <a:rPr lang="en-US" b="0" i="0" dirty="0">
                          <a:latin typeface="Consolas"/>
                        </a:rPr>
                        <a:t>} </a:t>
                      </a:r>
                    </a:p>
                  </a:txBody>
                  <a:tcPr marL="0" marR="0" marT="0" marB="0" anchor="ctr">
                    <a:lnL>
                      <a:noFill/>
                    </a:lnL>
                    <a:lnR>
                      <a:noFill/>
                    </a:lnR>
                    <a:lnT>
                      <a:noFill/>
                    </a:lnT>
                    <a:lnB>
                      <a:noFill/>
                    </a:lnB>
                  </a:tcPr>
                </a:tc>
              </a:tr>
            </a:tbl>
          </a:graphicData>
        </a:graphic>
      </p:graphicFrame>
      <p:sp>
        <p:nvSpPr>
          <p:cNvPr id="15361" name="Rectangle 1"/>
          <p:cNvSpPr>
            <a:spLocks noChangeArrowheads="1"/>
          </p:cNvSpPr>
          <p:nvPr/>
        </p:nvSpPr>
        <p:spPr bwMode="auto">
          <a:xfrm>
            <a:off x="152400" y="3276600"/>
            <a:ext cx="2133600" cy="55399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Roboto"/>
                <a:cs typeface="Arial" pitchFamily="34" charset="0"/>
              </a:rPr>
              <a:t>Example: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3" name="Picture 3"/>
          <p:cNvPicPr>
            <a:picLocks noChangeAspect="1" noChangeArrowheads="1"/>
          </p:cNvPicPr>
          <p:nvPr/>
        </p:nvPicPr>
        <p:blipFill>
          <a:blip r:embed="rId2" cstate="print"/>
          <a:srcRect/>
          <a:stretch>
            <a:fillRect/>
          </a:stretch>
        </p:blipFill>
        <p:spPr bwMode="auto">
          <a:xfrm>
            <a:off x="5791200" y="5334000"/>
            <a:ext cx="2276475"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133600"/>
            <a:ext cx="4572000" cy="4524315"/>
          </a:xfrm>
          <a:prstGeom prst="rect">
            <a:avLst/>
          </a:prstGeom>
        </p:spPr>
        <p:txBody>
          <a:bodyPr wrap="square">
            <a:spAutoFit/>
          </a:bodyPr>
          <a:lstStyle/>
          <a:p>
            <a:r>
              <a:rPr lang="en-US" dirty="0" smtClean="0"/>
              <a:t>given (expression) </a:t>
            </a:r>
          </a:p>
          <a:p>
            <a:r>
              <a:rPr lang="en-US" dirty="0" smtClean="0"/>
              <a:t>{ </a:t>
            </a:r>
          </a:p>
          <a:p>
            <a:r>
              <a:rPr lang="en-US" dirty="0" smtClean="0"/>
              <a:t>  when (condition) </a:t>
            </a:r>
          </a:p>
          <a:p>
            <a:r>
              <a:rPr lang="en-US" dirty="0" smtClean="0"/>
              <a:t> 	{ </a:t>
            </a:r>
          </a:p>
          <a:p>
            <a:r>
              <a:rPr lang="en-US" dirty="0" smtClean="0"/>
              <a:t>	statement(s); </a:t>
            </a:r>
          </a:p>
          <a:p>
            <a:r>
              <a:rPr lang="en-US" dirty="0" smtClean="0"/>
              <a:t>	} </a:t>
            </a:r>
          </a:p>
          <a:p>
            <a:r>
              <a:rPr lang="en-US" dirty="0" smtClean="0"/>
              <a:t>  when (condition) </a:t>
            </a:r>
          </a:p>
          <a:p>
            <a:r>
              <a:rPr lang="en-US" dirty="0" smtClean="0"/>
              <a:t>	{ </a:t>
            </a:r>
          </a:p>
          <a:p>
            <a:r>
              <a:rPr lang="en-US" dirty="0" smtClean="0"/>
              <a:t>	statement(s); </a:t>
            </a:r>
          </a:p>
          <a:p>
            <a:r>
              <a:rPr lang="en-US" dirty="0" smtClean="0"/>
              <a:t>	} </a:t>
            </a:r>
          </a:p>
          <a:p>
            <a:r>
              <a:rPr lang="en-US" dirty="0" smtClean="0"/>
              <a:t>	. . . </a:t>
            </a:r>
          </a:p>
          <a:p>
            <a:r>
              <a:rPr lang="en-US" dirty="0" smtClean="0"/>
              <a:t>  default </a:t>
            </a:r>
          </a:p>
          <a:p>
            <a:r>
              <a:rPr lang="en-US" dirty="0" smtClean="0"/>
              <a:t>	{ </a:t>
            </a:r>
          </a:p>
          <a:p>
            <a:r>
              <a:rPr lang="en-US" dirty="0" smtClean="0"/>
              <a:t>	statement(s); </a:t>
            </a:r>
          </a:p>
          <a:p>
            <a:r>
              <a:rPr lang="en-US" dirty="0" smtClean="0"/>
              <a:t>	} </a:t>
            </a:r>
          </a:p>
          <a:p>
            <a:r>
              <a:rPr lang="en-US" dirty="0" smtClean="0"/>
              <a:t>}  </a:t>
            </a:r>
            <a:endParaRPr lang="en-US" dirty="0"/>
          </a:p>
        </p:txBody>
      </p:sp>
      <p:sp>
        <p:nvSpPr>
          <p:cNvPr id="5" name="Rectangle 4"/>
          <p:cNvSpPr/>
          <p:nvPr/>
        </p:nvSpPr>
        <p:spPr>
          <a:xfrm>
            <a:off x="381000" y="304800"/>
            <a:ext cx="2053639" cy="400110"/>
          </a:xfrm>
          <a:prstGeom prst="rect">
            <a:avLst/>
          </a:prstGeom>
        </p:spPr>
        <p:txBody>
          <a:bodyPr wrap="none">
            <a:spAutoFit/>
          </a:bodyPr>
          <a:lstStyle/>
          <a:p>
            <a:r>
              <a:rPr lang="en-US" sz="2000" b="1" dirty="0" smtClean="0"/>
              <a:t>Switch Statement</a:t>
            </a:r>
            <a:endParaRPr lang="en-US" sz="2000" b="1" dirty="0"/>
          </a:p>
        </p:txBody>
      </p:sp>
      <p:sp>
        <p:nvSpPr>
          <p:cNvPr id="6" name="Rectangle 5"/>
          <p:cNvSpPr/>
          <p:nvPr/>
        </p:nvSpPr>
        <p:spPr>
          <a:xfrm>
            <a:off x="457200" y="685800"/>
            <a:ext cx="8382000" cy="1015663"/>
          </a:xfrm>
          <a:prstGeom prst="rect">
            <a:avLst/>
          </a:prstGeom>
        </p:spPr>
        <p:txBody>
          <a:bodyPr wrap="square">
            <a:spAutoFit/>
          </a:bodyPr>
          <a:lstStyle/>
          <a:p>
            <a:pPr algn="just"/>
            <a:r>
              <a:rPr lang="en-US" dirty="0" smtClean="0"/>
              <a:t> </a:t>
            </a:r>
            <a:r>
              <a:rPr lang="en-US" sz="2000" dirty="0" smtClean="0"/>
              <a:t>It  is used to execute the code from multiple conditions. There is no case or switch statement in perl. Instead we use 'when' in place of case and 'given' in place of switch.</a:t>
            </a:r>
            <a:endParaRPr lang="en-US" sz="2000" dirty="0"/>
          </a:p>
        </p:txBody>
      </p:sp>
      <p:sp>
        <p:nvSpPr>
          <p:cNvPr id="7" name="Rectangle 6"/>
          <p:cNvSpPr/>
          <p:nvPr/>
        </p:nvSpPr>
        <p:spPr>
          <a:xfrm>
            <a:off x="533400" y="2057400"/>
            <a:ext cx="889987" cy="369332"/>
          </a:xfrm>
          <a:prstGeom prst="rect">
            <a:avLst/>
          </a:prstGeom>
        </p:spPr>
        <p:txBody>
          <a:bodyPr wrap="none">
            <a:spAutoFit/>
          </a:bodyPr>
          <a:lstStyle/>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1809470" cy="400110"/>
          </a:xfrm>
          <a:prstGeom prst="rect">
            <a:avLst/>
          </a:prstGeom>
        </p:spPr>
        <p:txBody>
          <a:bodyPr wrap="none">
            <a:spAutoFit/>
          </a:bodyPr>
          <a:lstStyle/>
          <a:p>
            <a:pPr fontAlgn="base"/>
            <a:r>
              <a:rPr lang="en-US" sz="2000" b="1" dirty="0" smtClean="0"/>
              <a:t>goto statement</a:t>
            </a:r>
            <a:endParaRPr lang="en-US" sz="2000" b="1" dirty="0"/>
          </a:p>
        </p:txBody>
      </p:sp>
      <p:sp>
        <p:nvSpPr>
          <p:cNvPr id="13313" name="Rectangle 1"/>
          <p:cNvSpPr>
            <a:spLocks noChangeArrowheads="1"/>
          </p:cNvSpPr>
          <p:nvPr/>
        </p:nvSpPr>
        <p:spPr bwMode="auto">
          <a:xfrm>
            <a:off x="533400" y="613202"/>
            <a:ext cx="8305800" cy="83099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strike="noStrike" cap="none" normalizeH="0" baseline="0" dirty="0" smtClean="0">
                <a:ln>
                  <a:noFill/>
                </a:ln>
                <a:effectLst/>
                <a:latin typeface="Roboto"/>
                <a:cs typeface="Arial" pitchFamily="34" charset="0"/>
              </a:rPr>
              <a:t>The </a:t>
            </a:r>
            <a:r>
              <a:rPr lang="en-US" dirty="0" smtClean="0">
                <a:cs typeface="Consolas" pitchFamily="49" charset="0"/>
              </a:rPr>
              <a:t>goto</a:t>
            </a:r>
            <a:r>
              <a:rPr kumimoji="0" lang="en-US" b="0" i="0" strike="noStrike" cap="none" normalizeH="0" baseline="0" dirty="0" smtClean="0">
                <a:ln>
                  <a:noFill/>
                </a:ln>
                <a:effectLst/>
                <a:cs typeface="Arial" pitchFamily="34" charset="0"/>
              </a:rPr>
              <a:t> </a:t>
            </a:r>
            <a:r>
              <a:rPr kumimoji="0" lang="en-US" b="0" i="0" strike="noStrike" cap="none" normalizeH="0" baseline="0" dirty="0" smtClean="0">
                <a:ln>
                  <a:noFill/>
                </a:ln>
                <a:effectLst/>
                <a:latin typeface="Roboto"/>
                <a:cs typeface="Arial" pitchFamily="34" charset="0"/>
              </a:rPr>
              <a:t>statement in perl is a jump statement which is sometimes also referred to as unconditional jump statement. The </a:t>
            </a:r>
            <a:r>
              <a:rPr lang="en-US" dirty="0" smtClean="0">
                <a:latin typeface="Consolas" pitchFamily="49" charset="0"/>
                <a:cs typeface="Consolas" pitchFamily="49" charset="0"/>
              </a:rPr>
              <a:t>goto</a:t>
            </a:r>
            <a:r>
              <a:rPr kumimoji="0" lang="en-US" b="0" i="0" strike="noStrike" cap="none" normalizeH="0" baseline="0" dirty="0" smtClean="0">
                <a:ln>
                  <a:noFill/>
                </a:ln>
                <a:effectLst/>
                <a:latin typeface="Roboto"/>
                <a:cs typeface="Arial" pitchFamily="34" charset="0"/>
              </a:rPr>
              <a:t> statement can be used to jump from anywhere to anywhere within a function.</a:t>
            </a:r>
            <a:r>
              <a:rPr kumimoji="0" lang="en-US" b="0" i="0" strike="noStrike" cap="none" normalizeH="0" baseline="0" dirty="0" smtClean="0">
                <a:ln>
                  <a:noFill/>
                </a:ln>
                <a:effectLst/>
                <a:latin typeface="Arial" pitchFamily="34" charset="0"/>
                <a:cs typeface="Arial" pitchFamily="34" charset="0"/>
              </a:rPr>
              <a:t> </a:t>
            </a:r>
          </a:p>
        </p:txBody>
      </p:sp>
      <p:sp>
        <p:nvSpPr>
          <p:cNvPr id="13314" name="Rectangle 2"/>
          <p:cNvSpPr>
            <a:spLocks noChangeArrowheads="1"/>
          </p:cNvSpPr>
          <p:nvPr/>
        </p:nvSpPr>
        <p:spPr bwMode="auto">
          <a:xfrm>
            <a:off x="1219200" y="1524000"/>
            <a:ext cx="3733800" cy="1751733"/>
          </a:xfrm>
          <a:prstGeom prst="rect">
            <a:avLst/>
          </a:prstGeom>
          <a:solidFill>
            <a:srgbClr val="E0E0E0"/>
          </a:solidFill>
          <a:ln w="9525">
            <a:noFill/>
            <a:miter lim="800000"/>
            <a:headEnd/>
            <a:tailEnd/>
          </a:ln>
          <a:effectLst/>
        </p:spPr>
        <p:txBody>
          <a:bodyPr vert="horz" wrap="squar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LABEL: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Statement 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Statement 2;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 . . .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Statement 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goto LABEL;</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7" name="Rectangle 6"/>
          <p:cNvSpPr/>
          <p:nvPr/>
        </p:nvSpPr>
        <p:spPr>
          <a:xfrm>
            <a:off x="228600" y="1524000"/>
            <a:ext cx="889987" cy="369332"/>
          </a:xfrm>
          <a:prstGeom prst="rect">
            <a:avLst/>
          </a:prstGeom>
        </p:spPr>
        <p:txBody>
          <a:bodyPr wrap="none">
            <a:spAutoFit/>
          </a:bodyPr>
          <a:lstStyle/>
          <a:p>
            <a:pPr lvl="1" indent="-457200" eaLnBrk="0" fontAlgn="base" hangingPunct="0">
              <a:spcBef>
                <a:spcPct val="0"/>
              </a:spcBef>
              <a:spcAft>
                <a:spcPct val="0"/>
              </a:spcAft>
            </a:pPr>
            <a:r>
              <a:rPr lang="en-US" dirty="0" smtClean="0">
                <a:solidFill>
                  <a:schemeClr val="accent6">
                    <a:lumMod val="75000"/>
                  </a:schemeClr>
                </a:solidFill>
                <a:latin typeface="Times New Roman" pitchFamily="18" charset="0"/>
                <a:cs typeface="Times New Roman" pitchFamily="18" charset="0"/>
              </a:rPr>
              <a:t>Syntax:</a:t>
            </a:r>
            <a:endParaRPr lang="en-US" dirty="0" smtClean="0">
              <a:solidFill>
                <a:schemeClr val="accent6">
                  <a:lumMod val="75000"/>
                </a:schemeClr>
              </a:solidFill>
              <a:latin typeface="Arial Unicode MS" pitchFamily="34" charset="-128"/>
              <a:cs typeface="Times New Roman" pitchFamily="18" charset="0"/>
            </a:endParaRPr>
          </a:p>
        </p:txBody>
      </p:sp>
      <p:pic>
        <p:nvPicPr>
          <p:cNvPr id="13316" name="Picture 4" descr="goto"/>
          <p:cNvPicPr>
            <a:picLocks noChangeAspect="1" noChangeArrowheads="1"/>
          </p:cNvPicPr>
          <p:nvPr/>
        </p:nvPicPr>
        <p:blipFill>
          <a:blip r:embed="rId2" cstate="print"/>
          <a:srcRect/>
          <a:stretch>
            <a:fillRect/>
          </a:stretch>
        </p:blipFill>
        <p:spPr bwMode="auto">
          <a:xfrm>
            <a:off x="5638800" y="1143000"/>
            <a:ext cx="3105150" cy="4495800"/>
          </a:xfrm>
          <a:prstGeom prst="rect">
            <a:avLst/>
          </a:prstGeom>
          <a:noFill/>
        </p:spPr>
      </p:pic>
      <p:sp>
        <p:nvSpPr>
          <p:cNvPr id="13317" name="Rectangle 5"/>
          <p:cNvSpPr>
            <a:spLocks noChangeArrowheads="1"/>
          </p:cNvSpPr>
          <p:nvPr/>
        </p:nvSpPr>
        <p:spPr bwMode="auto">
          <a:xfrm>
            <a:off x="228600" y="3278780"/>
            <a:ext cx="5334000" cy="360098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onsolas" pitchFamily="49" charset="0"/>
                <a:cs typeface="Consolas" pitchFamily="49" charset="0"/>
              </a:rPr>
              <a:t>goto</a:t>
            </a:r>
            <a:r>
              <a:rPr kumimoji="0" lang="en-US" b="0" i="0" u="none" strike="noStrike" cap="none" normalizeH="0" baseline="0" dirty="0" smtClean="0">
                <a:ln>
                  <a:noFill/>
                </a:ln>
                <a:solidFill>
                  <a:schemeClr val="tx1"/>
                </a:solidFill>
                <a:effectLst/>
                <a:latin typeface="Roboto"/>
                <a:cs typeface="Arial" pitchFamily="34" charset="0"/>
              </a:rPr>
              <a:t> statement in Perl is of three forms- Label, Expression, and Subroutine.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AutoNum type="arabicPeriod"/>
            </a:pPr>
            <a:r>
              <a:rPr kumimoji="0" lang="en-US" b="1" i="0" u="none" strike="noStrike" cap="none" normalizeH="0" baseline="0" dirty="0" smtClean="0">
                <a:ln>
                  <a:noFill/>
                </a:ln>
                <a:solidFill>
                  <a:schemeClr val="tx1"/>
                </a:solidFill>
                <a:effectLst/>
                <a:latin typeface="Roboto"/>
                <a:cs typeface="Arial" pitchFamily="34" charset="0"/>
              </a:rPr>
              <a:t>Label:</a:t>
            </a:r>
            <a:r>
              <a:rPr kumimoji="0" lang="en-US" b="0" i="0" u="none" strike="noStrike" cap="none" normalizeH="0" baseline="0" dirty="0" smtClean="0">
                <a:ln>
                  <a:noFill/>
                </a:ln>
                <a:solidFill>
                  <a:schemeClr val="tx1"/>
                </a:solidFill>
                <a:effectLst/>
                <a:latin typeface="Roboto"/>
                <a:cs typeface="Arial" pitchFamily="34" charset="0"/>
              </a:rPr>
              <a:t> It will simply jump to the statement marked with the LABEL, and will continue the execution from that statement.</a:t>
            </a:r>
          </a:p>
          <a:p>
            <a:pPr lvl="1" eaLnBrk="0" fontAlgn="base" hangingPunct="0">
              <a:spcBef>
                <a:spcPct val="0"/>
              </a:spcBef>
              <a:spcAft>
                <a:spcPct val="0"/>
              </a:spcAft>
              <a:buFontTx/>
              <a:buAutoNum type="arabicPeriod"/>
            </a:pPr>
            <a:r>
              <a:rPr kumimoji="0" lang="en-US" b="1" i="0" u="none" strike="noStrike" cap="none" normalizeH="0" baseline="0" dirty="0" smtClean="0">
                <a:ln>
                  <a:noFill/>
                </a:ln>
                <a:solidFill>
                  <a:schemeClr val="tx1"/>
                </a:solidFill>
                <a:effectLst/>
                <a:latin typeface="Roboto"/>
                <a:cs typeface="Arial" pitchFamily="34" charset="0"/>
              </a:rPr>
              <a:t>Expression:</a:t>
            </a:r>
            <a:r>
              <a:rPr kumimoji="0" lang="en-US" b="0" i="0" u="none" strike="noStrike" cap="none" normalizeH="0" baseline="0" dirty="0" smtClean="0">
                <a:ln>
                  <a:noFill/>
                </a:ln>
                <a:solidFill>
                  <a:schemeClr val="tx1"/>
                </a:solidFill>
                <a:effectLst/>
                <a:latin typeface="Roboto"/>
                <a:cs typeface="Arial" pitchFamily="34" charset="0"/>
              </a:rPr>
              <a:t> In this form, there will be an expression that will return a Label name after evaluation and goto will make it jump to the labeled statement.</a:t>
            </a:r>
          </a:p>
          <a:p>
            <a:pPr lvl="1" eaLnBrk="0" fontAlgn="base" hangingPunct="0">
              <a:spcBef>
                <a:spcPct val="0"/>
              </a:spcBef>
              <a:spcAft>
                <a:spcPct val="0"/>
              </a:spcAft>
              <a:buFontTx/>
              <a:buAutoNum type="arabicPeriod"/>
            </a:pPr>
            <a:r>
              <a:rPr kumimoji="0" lang="en-US" b="1" i="0" u="none" strike="noStrike" cap="none" normalizeH="0" baseline="0" dirty="0" smtClean="0">
                <a:ln>
                  <a:noFill/>
                </a:ln>
                <a:solidFill>
                  <a:schemeClr val="tx1"/>
                </a:solidFill>
                <a:effectLst/>
                <a:latin typeface="Roboto"/>
                <a:cs typeface="Arial" pitchFamily="34" charset="0"/>
              </a:rPr>
              <a:t>Subroutine:</a:t>
            </a:r>
            <a:r>
              <a:rPr kumimoji="0" lang="en-US" b="0" i="0" u="none" strike="noStrike" cap="none" normalizeH="0" baseline="0" dirty="0" smtClean="0">
                <a:ln>
                  <a:noFill/>
                </a:ln>
                <a:solidFill>
                  <a:schemeClr val="tx1"/>
                </a:solidFill>
                <a:effectLst/>
                <a:latin typeface="Roboto"/>
                <a:cs typeface="Arial" pitchFamily="34" charset="0"/>
              </a:rPr>
              <a:t> goto will transfer the compiler to the subroutine of the given name from the currently running subroutine.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219200"/>
          <a:ext cx="4834357" cy="5212080"/>
        </p:xfrm>
        <a:graphic>
          <a:graphicData uri="http://schemas.openxmlformats.org/drawingml/2006/table">
            <a:tbl>
              <a:tblPr/>
              <a:tblGrid>
                <a:gridCol w="4834357"/>
              </a:tblGrid>
              <a:tr h="4495800">
                <a:tc>
                  <a:txBody>
                    <a:bodyPr/>
                    <a:lstStyle/>
                    <a:p>
                      <a:pPr algn="l" rtl="0" fontAlgn="base"/>
                      <a:r>
                        <a:rPr lang="en-US" sz="1800" b="0" i="0" dirty="0">
                          <a:latin typeface="Consolas"/>
                        </a:rPr>
                        <a:t># Perl program to print numbers  </a:t>
                      </a:r>
                    </a:p>
                    <a:p>
                      <a:pPr algn="l" rtl="0" fontAlgn="base"/>
                      <a:r>
                        <a:rPr lang="en-US" sz="1800" b="0" i="0" dirty="0">
                          <a:latin typeface="Consolas"/>
                        </a:rPr>
                        <a:t># from 1 to 10 using goto statement  </a:t>
                      </a:r>
                    </a:p>
                    <a:p>
                      <a:pPr algn="l" rtl="0" fontAlgn="base"/>
                      <a:r>
                        <a:rPr lang="en-US" sz="1800" b="0" i="0" dirty="0">
                          <a:latin typeface="Consolas"/>
                        </a:rPr>
                        <a:t>  </a:t>
                      </a:r>
                    </a:p>
                    <a:p>
                      <a:pPr algn="l" rtl="0" fontAlgn="base"/>
                      <a:r>
                        <a:rPr lang="en-US" sz="1800" b="0" i="0" dirty="0">
                          <a:latin typeface="Consolas"/>
                        </a:rPr>
                        <a:t># function to print numbers from 1 to 10  </a:t>
                      </a:r>
                    </a:p>
                    <a:p>
                      <a:pPr algn="l" rtl="0" fontAlgn="base"/>
                      <a:r>
                        <a:rPr lang="en-US" sz="1800" b="0" i="0" dirty="0">
                          <a:latin typeface="Consolas"/>
                        </a:rPr>
                        <a:t>sub printNumbers()  </a:t>
                      </a:r>
                    </a:p>
                    <a:p>
                      <a:pPr algn="l" rtl="0" fontAlgn="base"/>
                      <a:r>
                        <a:rPr lang="en-US" sz="1800" b="0" i="0" dirty="0">
                          <a:latin typeface="Consolas"/>
                        </a:rPr>
                        <a:t>{  </a:t>
                      </a:r>
                    </a:p>
                    <a:p>
                      <a:pPr algn="l" rtl="0" fontAlgn="base"/>
                      <a:r>
                        <a:rPr lang="en-US" sz="1800" b="0" i="0" dirty="0">
                          <a:latin typeface="Consolas"/>
                        </a:rPr>
                        <a:t>    my $n = 1;  </a:t>
                      </a:r>
                    </a:p>
                    <a:p>
                      <a:pPr algn="l" rtl="0" fontAlgn="base"/>
                      <a:r>
                        <a:rPr lang="en-US" sz="1800" b="0" i="0" dirty="0">
                          <a:latin typeface="Consolas"/>
                        </a:rPr>
                        <a:t>label:  </a:t>
                      </a:r>
                    </a:p>
                    <a:p>
                      <a:pPr algn="l" rtl="0" fontAlgn="base"/>
                      <a:r>
                        <a:rPr lang="en-US" sz="1800" b="0" i="0" dirty="0">
                          <a:latin typeface="Consolas"/>
                        </a:rPr>
                        <a:t>    print "$n ";  </a:t>
                      </a:r>
                    </a:p>
                    <a:p>
                      <a:pPr algn="l" rtl="0" fontAlgn="base"/>
                      <a:r>
                        <a:rPr lang="en-US" sz="1800" b="0" i="0" dirty="0">
                          <a:latin typeface="Consolas"/>
                        </a:rPr>
                        <a:t>    $n++;  </a:t>
                      </a:r>
                    </a:p>
                    <a:p>
                      <a:pPr algn="l" rtl="0" fontAlgn="base"/>
                      <a:r>
                        <a:rPr lang="en-US" sz="1800" b="0" i="0" dirty="0">
                          <a:latin typeface="Consolas"/>
                        </a:rPr>
                        <a:t>    if ($n &lt;= 10)  </a:t>
                      </a:r>
                    </a:p>
                    <a:p>
                      <a:pPr algn="l" rtl="0" fontAlgn="base"/>
                      <a:r>
                        <a:rPr lang="en-US" sz="1800" b="0" i="0" dirty="0">
                          <a:latin typeface="Consolas"/>
                        </a:rPr>
                        <a:t>    { </a:t>
                      </a:r>
                    </a:p>
                    <a:p>
                      <a:pPr algn="l" rtl="0" fontAlgn="base"/>
                      <a:r>
                        <a:rPr lang="en-US" sz="1800" b="0" i="0" dirty="0">
                          <a:latin typeface="Consolas"/>
                        </a:rPr>
                        <a:t>        goto label; </a:t>
                      </a:r>
                    </a:p>
                    <a:p>
                      <a:pPr algn="l" rtl="0" fontAlgn="base"/>
                      <a:r>
                        <a:rPr lang="en-US" sz="1800" b="0" i="0" dirty="0">
                          <a:latin typeface="Consolas"/>
                        </a:rPr>
                        <a:t>    } </a:t>
                      </a:r>
                    </a:p>
                    <a:p>
                      <a:pPr algn="l" rtl="0" fontAlgn="base"/>
                      <a:r>
                        <a:rPr lang="en-US" sz="1800" b="0" i="0" dirty="0">
                          <a:latin typeface="Consolas"/>
                        </a:rPr>
                        <a:t>}  </a:t>
                      </a:r>
                    </a:p>
                    <a:p>
                      <a:pPr algn="l" rtl="0" fontAlgn="base"/>
                      <a:r>
                        <a:rPr lang="en-US" sz="1800" b="0" i="0" dirty="0">
                          <a:latin typeface="Consolas"/>
                        </a:rPr>
                        <a:t>    </a:t>
                      </a:r>
                    </a:p>
                    <a:p>
                      <a:pPr algn="l" rtl="0" fontAlgn="base"/>
                      <a:r>
                        <a:rPr lang="en-US" sz="1800" b="0" i="0" dirty="0">
                          <a:latin typeface="Consolas"/>
                        </a:rPr>
                        <a:t># Driver Code </a:t>
                      </a:r>
                    </a:p>
                    <a:p>
                      <a:pPr algn="l" rtl="0" fontAlgn="base"/>
                      <a:r>
                        <a:rPr lang="en-US" sz="1800" b="0" i="0" dirty="0">
                          <a:latin typeface="Consolas"/>
                        </a:rPr>
                        <a:t>printNumbers();</a:t>
                      </a:r>
                    </a:p>
                  </a:txBody>
                  <a:tcPr marL="0" marR="0" marT="0" marB="0" anchor="ctr">
                    <a:lnL>
                      <a:noFill/>
                    </a:lnL>
                    <a:lnR>
                      <a:noFill/>
                    </a:lnR>
                    <a:lnT>
                      <a:noFill/>
                    </a:lnT>
                    <a:lnB>
                      <a:noFill/>
                    </a:lnB>
                  </a:tcPr>
                </a:tc>
              </a:tr>
            </a:tbl>
          </a:graphicData>
        </a:graphic>
      </p:graphicFrame>
      <p:sp>
        <p:nvSpPr>
          <p:cNvPr id="12289" name="Rectangle 1"/>
          <p:cNvSpPr>
            <a:spLocks noChangeArrowheads="1"/>
          </p:cNvSpPr>
          <p:nvPr/>
        </p:nvSpPr>
        <p:spPr bwMode="auto">
          <a:xfrm>
            <a:off x="457200" y="228600"/>
            <a:ext cx="7467600" cy="89255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Roboto"/>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Roboto"/>
                <a:cs typeface="Arial" pitchFamily="34" charset="0"/>
              </a:rPr>
              <a:t>Example for goto statement: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 name="Rectangle 2"/>
          <p:cNvSpPr>
            <a:spLocks noChangeArrowheads="1"/>
          </p:cNvSpPr>
          <p:nvPr/>
        </p:nvSpPr>
        <p:spPr bwMode="auto">
          <a:xfrm>
            <a:off x="5334000" y="4890701"/>
            <a:ext cx="3581400" cy="920737"/>
          </a:xfrm>
          <a:prstGeom prst="rect">
            <a:avLst/>
          </a:prstGeom>
          <a:solidFill>
            <a:srgbClr val="E0E0E0"/>
          </a:solidFill>
          <a:ln w="9525">
            <a:noFill/>
            <a:miter lim="800000"/>
            <a:headEnd/>
            <a:tailEnd/>
          </a:ln>
          <a:effectLst/>
        </p:spPr>
        <p:txBody>
          <a:bodyPr vert="horz" wrap="squar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Roboto"/>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Roboto"/>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nsolas" pitchFamily="49" charset="0"/>
                <a:cs typeface="Consolas" pitchFamily="49" charset="0"/>
              </a:rPr>
              <a:t>1 2 3 4 5 6 7 8 9 10</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381000" y="381000"/>
            <a:ext cx="5867400" cy="400110"/>
          </a:xfrm>
          <a:prstGeom prst="rect">
            <a:avLst/>
          </a:prstGeom>
        </p:spPr>
        <p:txBody>
          <a:bodyPr wrap="square">
            <a:spAutoFit/>
          </a:bodyPr>
          <a:lstStyle/>
          <a:p>
            <a:pPr lvl="0" fontAlgn="base">
              <a:spcBef>
                <a:spcPct val="0"/>
              </a:spcBef>
              <a:spcAft>
                <a:spcPct val="0"/>
              </a:spcAft>
            </a:pPr>
            <a:r>
              <a:rPr lang="en-US" sz="2000" b="1" dirty="0" smtClean="0">
                <a:latin typeface="Roboto"/>
                <a:cs typeface="Arial" pitchFamily="34" charset="0"/>
              </a:rPr>
              <a:t>Example for goto statement using Expression:</a:t>
            </a:r>
            <a:endParaRPr lang="en-US" sz="2000" dirty="0" smtClean="0">
              <a:latin typeface="Arial" pitchFamily="34" charset="0"/>
              <a:cs typeface="Arial" pitchFamily="34" charset="0"/>
            </a:endParaRPr>
          </a:p>
        </p:txBody>
      </p:sp>
      <p:sp>
        <p:nvSpPr>
          <p:cNvPr id="11265" name="Rectangle 1"/>
          <p:cNvSpPr>
            <a:spLocks noChangeArrowheads="1"/>
          </p:cNvSpPr>
          <p:nvPr/>
        </p:nvSpPr>
        <p:spPr bwMode="auto">
          <a:xfrm>
            <a:off x="304800" y="762000"/>
            <a:ext cx="8610600" cy="110799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lvl="1" algn="just" fontAlgn="base">
              <a:spcBef>
                <a:spcPct val="0"/>
              </a:spcBef>
              <a:spcAft>
                <a:spcPct val="0"/>
              </a:spcAft>
            </a:pPr>
            <a:r>
              <a:rPr kumimoji="0" lang="en-US" b="0" i="0" u="none" strike="noStrike" cap="none" normalizeH="0" baseline="0" dirty="0" smtClean="0">
                <a:ln>
                  <a:noFill/>
                </a:ln>
                <a:solidFill>
                  <a:schemeClr val="tx1"/>
                </a:solidFill>
                <a:effectLst/>
                <a:latin typeface="Roboto"/>
                <a:cs typeface="Arial" pitchFamily="34" charset="0"/>
              </a:rPr>
              <a:t>An expression can also be used to give a call to a specific label and pass the execution control to that label. This expression when passed to the </a:t>
            </a:r>
            <a:r>
              <a:rPr kumimoji="0" lang="en-US" b="1" i="0" u="none" strike="noStrike" cap="none" normalizeH="0" baseline="0" dirty="0" smtClean="0">
                <a:ln>
                  <a:noFill/>
                </a:ln>
                <a:solidFill>
                  <a:schemeClr val="tx1"/>
                </a:solidFill>
                <a:effectLst/>
                <a:latin typeface="Consolas" pitchFamily="49" charset="0"/>
                <a:cs typeface="Consolas" pitchFamily="49" charset="0"/>
              </a:rPr>
              <a:t>goto </a:t>
            </a:r>
            <a:r>
              <a:rPr kumimoji="0" lang="en-US" b="0" i="0" u="none" strike="noStrike" cap="none" normalizeH="0" baseline="0" dirty="0" smtClean="0">
                <a:ln>
                  <a:noFill/>
                </a:ln>
                <a:solidFill>
                  <a:schemeClr val="tx1"/>
                </a:solidFill>
                <a:effectLst/>
                <a:latin typeface="Roboto"/>
                <a:cs typeface="Arial" pitchFamily="34" charset="0"/>
              </a:rPr>
              <a:t>statement, evaluates to generate a label name, and further execution is continued from that statement defined by that label name.</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8" name="Table 7"/>
          <p:cNvGraphicFramePr>
            <a:graphicFrameLocks noGrp="1"/>
          </p:cNvGraphicFramePr>
          <p:nvPr/>
        </p:nvGraphicFramePr>
        <p:xfrm>
          <a:off x="1600200" y="1905000"/>
          <a:ext cx="6629400" cy="4632960"/>
        </p:xfrm>
        <a:graphic>
          <a:graphicData uri="http://schemas.openxmlformats.org/drawingml/2006/table">
            <a:tbl>
              <a:tblPr/>
              <a:tblGrid>
                <a:gridCol w="6629400"/>
              </a:tblGrid>
              <a:tr h="3505200">
                <a:tc>
                  <a:txBody>
                    <a:bodyPr/>
                    <a:lstStyle/>
                    <a:p>
                      <a:pPr algn="l" rtl="0" fontAlgn="base"/>
                      <a:r>
                        <a:rPr lang="en-US" sz="1600" b="0" i="0" dirty="0" smtClean="0">
                          <a:latin typeface="Consolas"/>
                        </a:rPr>
                        <a:t> </a:t>
                      </a:r>
                      <a:r>
                        <a:rPr lang="en-US" sz="1600" b="0" i="0" dirty="0">
                          <a:latin typeface="Consolas"/>
                        </a:rPr>
                        <a:t> </a:t>
                      </a:r>
                    </a:p>
                    <a:p>
                      <a:pPr algn="l" rtl="0" fontAlgn="base"/>
                      <a:r>
                        <a:rPr lang="en-US" sz="1600" b="1" i="0" dirty="0" smtClean="0">
                          <a:latin typeface="Consolas"/>
                        </a:rPr>
                        <a:t># Defining two strings which contain</a:t>
                      </a:r>
                      <a:r>
                        <a:rPr lang="en-US" sz="1600" b="1" i="0" baseline="0" dirty="0" smtClean="0">
                          <a:latin typeface="Consolas"/>
                        </a:rPr>
                        <a:t> </a:t>
                      </a:r>
                      <a:r>
                        <a:rPr lang="en-US" sz="1600" b="1" i="0" dirty="0" smtClean="0">
                          <a:latin typeface="Consolas"/>
                        </a:rPr>
                        <a:t>label name in parts </a:t>
                      </a:r>
                    </a:p>
                    <a:p>
                      <a:pPr algn="l" rtl="0" fontAlgn="base"/>
                      <a:r>
                        <a:rPr lang="en-US" sz="1600" b="0" i="0" dirty="0" smtClean="0">
                          <a:latin typeface="Consolas"/>
                        </a:rPr>
                        <a:t>$</a:t>
                      </a:r>
                      <a:r>
                        <a:rPr lang="en-US" sz="1600" b="0" i="0" dirty="0">
                          <a:latin typeface="Consolas"/>
                        </a:rPr>
                        <a:t>a = "lab"; </a:t>
                      </a:r>
                    </a:p>
                    <a:p>
                      <a:pPr algn="l" rtl="0" fontAlgn="base"/>
                      <a:r>
                        <a:rPr lang="en-US" sz="1600" b="0" i="0" dirty="0">
                          <a:latin typeface="Consolas"/>
                        </a:rPr>
                        <a:t>$b = "el"; </a:t>
                      </a:r>
                    </a:p>
                    <a:p>
                      <a:pPr algn="l" rtl="0" fontAlgn="base"/>
                      <a:r>
                        <a:rPr lang="en-US" sz="1600" b="1" i="0" dirty="0" smtClean="0">
                          <a:latin typeface="Consolas"/>
                        </a:rPr>
                        <a:t># </a:t>
                      </a:r>
                      <a:r>
                        <a:rPr lang="en-US" sz="1600" b="1" i="0" dirty="0">
                          <a:latin typeface="Consolas"/>
                        </a:rPr>
                        <a:t>function to print numbers from 1 to 10 </a:t>
                      </a:r>
                      <a:r>
                        <a:rPr lang="en-US" sz="1600" b="0" i="0" dirty="0">
                          <a:latin typeface="Consolas"/>
                        </a:rPr>
                        <a:t> </a:t>
                      </a:r>
                    </a:p>
                    <a:p>
                      <a:pPr algn="l" rtl="0" fontAlgn="base"/>
                      <a:r>
                        <a:rPr lang="en-US" sz="1600" b="0" i="0" dirty="0">
                          <a:latin typeface="Consolas"/>
                        </a:rPr>
                        <a:t>sub printNumbers()  </a:t>
                      </a:r>
                    </a:p>
                    <a:p>
                      <a:pPr algn="l" rtl="0" fontAlgn="base"/>
                      <a:r>
                        <a:rPr lang="en-US" sz="1600" b="0" i="0" dirty="0">
                          <a:latin typeface="Consolas"/>
                        </a:rPr>
                        <a:t>{  </a:t>
                      </a:r>
                    </a:p>
                    <a:p>
                      <a:pPr algn="l" rtl="0" fontAlgn="base"/>
                      <a:r>
                        <a:rPr lang="en-US" sz="1600" b="0" i="0" dirty="0">
                          <a:latin typeface="Consolas"/>
                        </a:rPr>
                        <a:t>    my $n = 1;  </a:t>
                      </a:r>
                    </a:p>
                    <a:p>
                      <a:pPr algn="l" rtl="0" fontAlgn="base"/>
                      <a:r>
                        <a:rPr lang="en-US" sz="1600" b="0" i="0" dirty="0">
                          <a:latin typeface="Consolas"/>
                        </a:rPr>
                        <a:t>label:  </a:t>
                      </a:r>
                    </a:p>
                    <a:p>
                      <a:pPr algn="l" rtl="0" fontAlgn="base"/>
                      <a:r>
                        <a:rPr lang="en-US" sz="1600" b="0" i="0" dirty="0">
                          <a:latin typeface="Consolas"/>
                        </a:rPr>
                        <a:t>    print "$n ";  </a:t>
                      </a:r>
                    </a:p>
                    <a:p>
                      <a:pPr algn="l" rtl="0" fontAlgn="base"/>
                      <a:r>
                        <a:rPr lang="en-US" sz="1600" b="0" i="0" dirty="0">
                          <a:latin typeface="Consolas"/>
                        </a:rPr>
                        <a:t>    $n++;  </a:t>
                      </a:r>
                    </a:p>
                    <a:p>
                      <a:pPr algn="l" rtl="0" fontAlgn="base"/>
                      <a:r>
                        <a:rPr lang="en-US" sz="1600" b="0" i="0" dirty="0">
                          <a:latin typeface="Consolas"/>
                        </a:rPr>
                        <a:t>    if ($n &lt;= 10)  </a:t>
                      </a:r>
                    </a:p>
                    <a:p>
                      <a:pPr algn="l" rtl="0" fontAlgn="base"/>
                      <a:r>
                        <a:rPr lang="en-US" sz="1600" b="0" i="0" dirty="0">
                          <a:latin typeface="Consolas"/>
                        </a:rPr>
                        <a:t>    { </a:t>
                      </a:r>
                    </a:p>
                    <a:p>
                      <a:pPr algn="l" rtl="0" fontAlgn="base"/>
                      <a:r>
                        <a:rPr lang="en-US" sz="1600" b="0" i="0" dirty="0">
                          <a:latin typeface="Consolas"/>
                        </a:rPr>
                        <a:t>        # Passing Expression to label name </a:t>
                      </a:r>
                    </a:p>
                    <a:p>
                      <a:pPr algn="l" rtl="0" fontAlgn="base"/>
                      <a:r>
                        <a:rPr lang="en-US" sz="1600" b="0" i="0" dirty="0">
                          <a:latin typeface="Consolas"/>
                        </a:rPr>
                        <a:t>        goto $a.$b; </a:t>
                      </a:r>
                    </a:p>
                    <a:p>
                      <a:pPr algn="l" rtl="0" fontAlgn="base"/>
                      <a:r>
                        <a:rPr lang="en-US" sz="1600" b="0" i="0" dirty="0">
                          <a:latin typeface="Consolas"/>
                        </a:rPr>
                        <a:t>    } </a:t>
                      </a:r>
                    </a:p>
                    <a:p>
                      <a:pPr algn="l" rtl="0" fontAlgn="base"/>
                      <a:r>
                        <a:rPr lang="en-US" sz="1600" b="0" i="0" dirty="0">
                          <a:latin typeface="Consolas"/>
                        </a:rPr>
                        <a:t>}  </a:t>
                      </a:r>
                    </a:p>
                    <a:p>
                      <a:pPr algn="l" rtl="0" fontAlgn="base"/>
                      <a:r>
                        <a:rPr lang="en-US" sz="1600" b="1" i="0" dirty="0" smtClean="0">
                          <a:latin typeface="Consolas"/>
                        </a:rPr>
                        <a:t># </a:t>
                      </a:r>
                      <a:r>
                        <a:rPr lang="en-US" sz="1600" b="1" i="0" dirty="0">
                          <a:latin typeface="Consolas"/>
                        </a:rPr>
                        <a:t>Driver Code </a:t>
                      </a:r>
                    </a:p>
                    <a:p>
                      <a:pPr algn="l" rtl="0" fontAlgn="base"/>
                      <a:r>
                        <a:rPr lang="en-US" sz="1600" b="0" i="0" dirty="0">
                          <a:latin typeface="Consolas"/>
                        </a:rPr>
                        <a:t>printNumbers(); </a:t>
                      </a:r>
                    </a:p>
                  </a:txBody>
                  <a:tcPr marL="0" marR="0" marT="0" marB="0" anchor="ctr">
                    <a:lnL>
                      <a:noFill/>
                    </a:lnL>
                    <a:lnR>
                      <a:noFill/>
                    </a:lnR>
                    <a:lnT>
                      <a:noFill/>
                    </a:lnT>
                    <a:lnB>
                      <a:noFill/>
                    </a:lnB>
                  </a:tcPr>
                </a:tc>
              </a:tr>
            </a:tbl>
          </a:graphicData>
        </a:graphic>
      </p:graphicFrame>
      <p:sp>
        <p:nvSpPr>
          <p:cNvPr id="11267" name="Rectangle 3"/>
          <p:cNvSpPr>
            <a:spLocks noChangeArrowheads="1"/>
          </p:cNvSpPr>
          <p:nvPr/>
        </p:nvSpPr>
        <p:spPr bwMode="auto">
          <a:xfrm>
            <a:off x="228600" y="1981200"/>
            <a:ext cx="1066800" cy="55399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Roboto"/>
                <a:cs typeface="Arial" pitchFamily="34" charset="0"/>
              </a:rPr>
              <a:t>Example: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solidFill>
                  <a:srgbClr val="00B0F0"/>
                </a:solidFill>
              </a:rPr>
              <a:t>Perl </a:t>
            </a:r>
            <a:r>
              <a:rPr lang="en-US" dirty="0" smtClean="0">
                <a:solidFill>
                  <a:srgbClr val="00B0F0"/>
                </a:solidFill>
              </a:rPr>
              <a:t>History</a:t>
            </a:r>
            <a:endParaRPr lang="en-US" dirty="0">
              <a:solidFill>
                <a:srgbClr val="00B0F0"/>
              </a:solidFill>
            </a:endParaRPr>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lgn="just"/>
            <a:r>
              <a:rPr lang="en-US" dirty="0"/>
              <a:t>Perl was developed by </a:t>
            </a:r>
            <a:r>
              <a:rPr lang="en-US" b="1" dirty="0"/>
              <a:t>Larry Wall in 1987 </a:t>
            </a:r>
            <a:r>
              <a:rPr lang="en-US" dirty="0"/>
              <a:t>as a scripting language to make report processing easier.</a:t>
            </a:r>
          </a:p>
          <a:p>
            <a:pPr algn="just"/>
            <a:r>
              <a:rPr lang="en-US" dirty="0"/>
              <a:t>It was first released with version 1.0 on December 18, 1987.</a:t>
            </a:r>
          </a:p>
          <a:p>
            <a:pPr algn="just"/>
            <a:r>
              <a:rPr lang="en-US" dirty="0"/>
              <a:t>Perl 2, released in 1988 adding a much better regular expression engine.</a:t>
            </a:r>
          </a:p>
          <a:p>
            <a:pPr algn="just"/>
            <a:r>
              <a:rPr lang="en-US" dirty="0"/>
              <a:t>Perl 3, released in 1989 adding support for binary data streams.</a:t>
            </a:r>
          </a:p>
          <a:p>
            <a:pPr algn="just"/>
            <a:r>
              <a:rPr lang="en-US" dirty="0"/>
              <a:t>Perl 4, released in 1991 with a better documentation than earlier.</a:t>
            </a:r>
          </a:p>
          <a:p>
            <a:pPr algn="just"/>
            <a:r>
              <a:rPr lang="en-US" dirty="0"/>
              <a:t>Perl 5, released on October 17, 1994. It added many new features to its last version like objects, variables, references and modules.</a:t>
            </a:r>
          </a:p>
          <a:p>
            <a:pPr algn="just"/>
            <a:r>
              <a:rPr lang="en-US" dirty="0"/>
              <a:t>The latest version 5.24 is released on May 9, 2016.</a:t>
            </a:r>
          </a:p>
          <a:p>
            <a:pPr algn="just"/>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228600" y="304800"/>
            <a:ext cx="6096000" cy="369332"/>
          </a:xfrm>
          <a:prstGeom prst="rect">
            <a:avLst/>
          </a:prstGeom>
        </p:spPr>
        <p:txBody>
          <a:bodyPr wrap="square">
            <a:spAutoFit/>
          </a:bodyPr>
          <a:lstStyle/>
          <a:p>
            <a:pPr lvl="0" fontAlgn="base">
              <a:spcBef>
                <a:spcPct val="0"/>
              </a:spcBef>
              <a:spcAft>
                <a:spcPct val="0"/>
              </a:spcAft>
            </a:pPr>
            <a:r>
              <a:rPr lang="en-US" b="1" dirty="0" smtClean="0">
                <a:latin typeface="Roboto"/>
                <a:cs typeface="Arial" pitchFamily="34" charset="0"/>
              </a:rPr>
              <a:t>Example for goto statement using subroutine:</a:t>
            </a:r>
            <a:endParaRPr lang="en-US" dirty="0" smtClean="0">
              <a:latin typeface="Arial" pitchFamily="34" charset="0"/>
              <a:cs typeface="Arial" pitchFamily="34" charset="0"/>
            </a:endParaRPr>
          </a:p>
        </p:txBody>
      </p:sp>
      <p:sp>
        <p:nvSpPr>
          <p:cNvPr id="10241" name="Rectangle 1"/>
          <p:cNvSpPr>
            <a:spLocks noChangeArrowheads="1"/>
          </p:cNvSpPr>
          <p:nvPr/>
        </p:nvSpPr>
        <p:spPr bwMode="auto">
          <a:xfrm>
            <a:off x="228600" y="685800"/>
            <a:ext cx="8686800" cy="138499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lvl="1" algn="just" fontAlgn="base">
              <a:spcBef>
                <a:spcPct val="0"/>
              </a:spcBef>
              <a:spcAft>
                <a:spcPct val="0"/>
              </a:spcAft>
            </a:pPr>
            <a:r>
              <a:rPr kumimoji="0" lang="en-US" b="0" i="0" u="none" strike="noStrike" cap="none" normalizeH="0" baseline="0" dirty="0" smtClean="0">
                <a:ln>
                  <a:noFill/>
                </a:ln>
                <a:solidFill>
                  <a:schemeClr val="tx1"/>
                </a:solidFill>
                <a:effectLst/>
                <a:latin typeface="Roboto"/>
                <a:cs typeface="Arial" pitchFamily="34" charset="0"/>
              </a:rPr>
              <a:t>A subroutine can also be called with the use of the </a:t>
            </a:r>
            <a:r>
              <a:rPr kumimoji="0" lang="en-US" b="1" i="0" u="none" strike="noStrike" cap="none" normalizeH="0" baseline="0" dirty="0" smtClean="0">
                <a:ln>
                  <a:noFill/>
                </a:ln>
                <a:solidFill>
                  <a:schemeClr val="tx1"/>
                </a:solidFill>
                <a:effectLst/>
                <a:latin typeface="Consolas" pitchFamily="49" charset="0"/>
                <a:cs typeface="Consolas" pitchFamily="49" charset="0"/>
              </a:rPr>
              <a:t>goto </a:t>
            </a:r>
            <a:r>
              <a:rPr kumimoji="0" lang="en-US" b="0" i="0" u="none" strike="noStrike" cap="none" normalizeH="0" baseline="0" dirty="0" smtClean="0">
                <a:ln>
                  <a:noFill/>
                </a:ln>
                <a:solidFill>
                  <a:schemeClr val="tx1"/>
                </a:solidFill>
                <a:effectLst/>
                <a:latin typeface="Roboto"/>
                <a:cs typeface="Arial" pitchFamily="34" charset="0"/>
              </a:rPr>
              <a:t>statement. This subroutine is called from within another subroutine or individually based on its use. It holds the work that is to be performed next to the calling statement. This method can be used to call a function recursively to print a series or a range of characters.</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6" name="Table 5"/>
          <p:cNvGraphicFramePr>
            <a:graphicFrameLocks noGrp="1"/>
          </p:cNvGraphicFramePr>
          <p:nvPr/>
        </p:nvGraphicFramePr>
        <p:xfrm>
          <a:off x="1981200" y="2209800"/>
          <a:ext cx="6400800" cy="4389120"/>
        </p:xfrm>
        <a:graphic>
          <a:graphicData uri="http://schemas.openxmlformats.org/drawingml/2006/table">
            <a:tbl>
              <a:tblPr/>
              <a:tblGrid>
                <a:gridCol w="6400800"/>
              </a:tblGrid>
              <a:tr h="4064000">
                <a:tc>
                  <a:txBody>
                    <a:bodyPr/>
                    <a:lstStyle/>
                    <a:p>
                      <a:pPr algn="l" rtl="0" fontAlgn="base"/>
                      <a:r>
                        <a:rPr lang="en-US" sz="1800" b="1" i="0" dirty="0">
                          <a:latin typeface="+mn-lt"/>
                        </a:rPr>
                        <a:t># Perl program to print numbers </a:t>
                      </a:r>
                      <a:r>
                        <a:rPr lang="en-US" sz="1800" b="1" i="0" dirty="0" smtClean="0">
                          <a:latin typeface="+mn-lt"/>
                        </a:rPr>
                        <a:t>from </a:t>
                      </a:r>
                      <a:r>
                        <a:rPr lang="en-US" sz="1800" b="1" i="0" dirty="0">
                          <a:latin typeface="+mn-lt"/>
                        </a:rPr>
                        <a:t>1 to 10 using goto statement  </a:t>
                      </a:r>
                    </a:p>
                    <a:p>
                      <a:pPr algn="l" rtl="0" fontAlgn="base"/>
                      <a:r>
                        <a:rPr lang="en-US" sz="1800" b="1" i="0" dirty="0">
                          <a:latin typeface="+mn-lt"/>
                        </a:rPr>
                        <a:t> </a:t>
                      </a:r>
                      <a:r>
                        <a:rPr lang="en-US" sz="1800" b="1" i="0" dirty="0" smtClean="0">
                          <a:latin typeface="+mn-lt"/>
                        </a:rPr>
                        <a:t># </a:t>
                      </a:r>
                      <a:r>
                        <a:rPr lang="en-US" sz="1800" b="1" i="0" dirty="0">
                          <a:latin typeface="+mn-lt"/>
                        </a:rPr>
                        <a:t>function to print numbers from 1 to 10  </a:t>
                      </a:r>
                    </a:p>
                    <a:p>
                      <a:pPr algn="l" rtl="0" fontAlgn="base"/>
                      <a:r>
                        <a:rPr lang="en-US" sz="1800" b="0" i="0" dirty="0">
                          <a:latin typeface="+mn-lt"/>
                        </a:rPr>
                        <a:t>sub label </a:t>
                      </a:r>
                    </a:p>
                    <a:p>
                      <a:pPr algn="l" rtl="0" fontAlgn="base"/>
                      <a:r>
                        <a:rPr lang="en-US" sz="1800" b="0" i="0" dirty="0">
                          <a:latin typeface="+mn-lt"/>
                        </a:rPr>
                        <a:t>{ </a:t>
                      </a:r>
                    </a:p>
                    <a:p>
                      <a:pPr algn="l" rtl="0" fontAlgn="base"/>
                      <a:r>
                        <a:rPr lang="en-US" sz="1800" b="0" i="0" dirty="0">
                          <a:latin typeface="+mn-lt"/>
                        </a:rPr>
                        <a:t>    print "$n "; </a:t>
                      </a:r>
                    </a:p>
                    <a:p>
                      <a:pPr algn="l" rtl="0" fontAlgn="base"/>
                      <a:r>
                        <a:rPr lang="en-US" sz="1800" b="0" i="0" dirty="0">
                          <a:latin typeface="+mn-lt"/>
                        </a:rPr>
                        <a:t>    $n++; </a:t>
                      </a:r>
                    </a:p>
                    <a:p>
                      <a:pPr algn="l" rtl="0" fontAlgn="base"/>
                      <a:r>
                        <a:rPr lang="en-US" sz="1800" b="0" i="0" dirty="0">
                          <a:latin typeface="+mn-lt"/>
                        </a:rPr>
                        <a:t>      </a:t>
                      </a:r>
                    </a:p>
                    <a:p>
                      <a:pPr algn="l" rtl="0" fontAlgn="base"/>
                      <a:r>
                        <a:rPr lang="en-US" sz="1800" b="0" i="0" dirty="0">
                          <a:latin typeface="+mn-lt"/>
                        </a:rPr>
                        <a:t>    if($n &lt;= 10) </a:t>
                      </a:r>
                    </a:p>
                    <a:p>
                      <a:pPr algn="l" rtl="0" fontAlgn="base"/>
                      <a:r>
                        <a:rPr lang="en-US" sz="1800" b="0" i="0" dirty="0">
                          <a:latin typeface="+mn-lt"/>
                        </a:rPr>
                        <a:t>    { </a:t>
                      </a:r>
                    </a:p>
                    <a:p>
                      <a:pPr algn="l" rtl="0" fontAlgn="base"/>
                      <a:r>
                        <a:rPr lang="en-US" sz="1800" b="0" i="0" dirty="0">
                          <a:latin typeface="+mn-lt"/>
                        </a:rPr>
                        <a:t>        goto &amp;label; </a:t>
                      </a:r>
                    </a:p>
                    <a:p>
                      <a:pPr algn="l" rtl="0" fontAlgn="base"/>
                      <a:r>
                        <a:rPr lang="en-US" sz="1800" b="0" i="0" dirty="0">
                          <a:latin typeface="+mn-lt"/>
                        </a:rPr>
                        <a:t>    } </a:t>
                      </a:r>
                    </a:p>
                    <a:p>
                      <a:pPr algn="l" rtl="0" fontAlgn="base"/>
                      <a:r>
                        <a:rPr lang="en-US" sz="1800" b="0" i="0" dirty="0">
                          <a:latin typeface="+mn-lt"/>
                        </a:rPr>
                        <a:t>} </a:t>
                      </a:r>
                    </a:p>
                    <a:p>
                      <a:pPr algn="l" rtl="0" fontAlgn="base"/>
                      <a:r>
                        <a:rPr lang="en-US" sz="1800" b="0" i="0" dirty="0">
                          <a:latin typeface="+mn-lt"/>
                        </a:rPr>
                        <a:t>  </a:t>
                      </a:r>
                    </a:p>
                    <a:p>
                      <a:pPr algn="l" rtl="0" fontAlgn="base"/>
                      <a:r>
                        <a:rPr lang="en-US" sz="1800" b="1" i="0" dirty="0">
                          <a:latin typeface="+mn-lt"/>
                        </a:rPr>
                        <a:t># Driver Code </a:t>
                      </a:r>
                    </a:p>
                    <a:p>
                      <a:pPr algn="l" rtl="0" fontAlgn="base"/>
                      <a:r>
                        <a:rPr lang="en-US" sz="1800" b="0" i="0" dirty="0">
                          <a:latin typeface="+mn-lt"/>
                        </a:rPr>
                        <a:t>my $n = 1; </a:t>
                      </a:r>
                    </a:p>
                    <a:p>
                      <a:pPr algn="l" rtl="0" fontAlgn="base"/>
                      <a:r>
                        <a:rPr lang="en-US" sz="1800" b="0" i="0" dirty="0">
                          <a:latin typeface="+mn-lt"/>
                        </a:rPr>
                        <a:t>label(); </a:t>
                      </a:r>
                      <a:r>
                        <a:rPr lang="en-US" sz="1500" b="0" i="0" dirty="0">
                          <a:latin typeface="Consolas"/>
                        </a:rPr>
                        <a:t> </a:t>
                      </a:r>
                    </a:p>
                  </a:txBody>
                  <a:tcPr marL="0" marR="0" marT="0" marB="0" anchor="ctr">
                    <a:lnL>
                      <a:noFill/>
                    </a:lnL>
                    <a:lnR>
                      <a:noFill/>
                    </a:lnR>
                    <a:lnT>
                      <a:noFill/>
                    </a:lnT>
                    <a:lnB>
                      <a:noFill/>
                    </a:lnB>
                  </a:tcPr>
                </a:tc>
              </a:tr>
            </a:tbl>
          </a:graphicData>
        </a:graphic>
      </p:graphicFrame>
      <p:sp>
        <p:nvSpPr>
          <p:cNvPr id="10242" name="Rectangle 2"/>
          <p:cNvSpPr>
            <a:spLocks noChangeArrowheads="1"/>
          </p:cNvSpPr>
          <p:nvPr/>
        </p:nvSpPr>
        <p:spPr bwMode="auto">
          <a:xfrm>
            <a:off x="304800" y="2133600"/>
            <a:ext cx="1524000" cy="55399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Roboto"/>
                <a:cs typeface="Arial" pitchFamily="34" charset="0"/>
              </a:rPr>
              <a:t>Example: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305800" cy="1200329"/>
          </a:xfrm>
          <a:prstGeom prst="rect">
            <a:avLst/>
          </a:prstGeom>
        </p:spPr>
        <p:txBody>
          <a:bodyPr wrap="square">
            <a:spAutoFit/>
          </a:bodyPr>
          <a:lstStyle/>
          <a:p>
            <a:pPr algn="just"/>
            <a:r>
              <a:rPr lang="en-US" dirty="0" smtClean="0"/>
              <a:t>A </a:t>
            </a:r>
            <a:r>
              <a:rPr lang="en-US" b="1" dirty="0" smtClean="0"/>
              <a:t>continue</a:t>
            </a:r>
            <a:r>
              <a:rPr lang="en-US" dirty="0" smtClean="0"/>
              <a:t> BLOCK, is always executed just before the conditional is about to be evaluated again. A continue statement can be used with </a:t>
            </a:r>
            <a:r>
              <a:rPr lang="en-US" i="1" dirty="0" smtClean="0"/>
              <a:t>while</a:t>
            </a:r>
            <a:r>
              <a:rPr lang="en-US" dirty="0" smtClean="0"/>
              <a:t> and </a:t>
            </a:r>
            <a:r>
              <a:rPr lang="en-US" i="1" dirty="0" smtClean="0"/>
              <a:t>foreach</a:t>
            </a:r>
            <a:r>
              <a:rPr lang="en-US" dirty="0" smtClean="0"/>
              <a:t> loops. A continue statement can also be used alone along with a BLOCK of code in which case it will be assumed as a flow control statement rather than a function.</a:t>
            </a:r>
            <a:endParaRPr lang="en-US" dirty="0"/>
          </a:p>
        </p:txBody>
      </p:sp>
      <p:sp>
        <p:nvSpPr>
          <p:cNvPr id="5" name="Rectangle 4"/>
          <p:cNvSpPr/>
          <p:nvPr/>
        </p:nvSpPr>
        <p:spPr>
          <a:xfrm>
            <a:off x="304800" y="304800"/>
            <a:ext cx="2316724" cy="400110"/>
          </a:xfrm>
          <a:prstGeom prst="rect">
            <a:avLst/>
          </a:prstGeom>
        </p:spPr>
        <p:txBody>
          <a:bodyPr wrap="none">
            <a:spAutoFit/>
          </a:bodyPr>
          <a:lstStyle/>
          <a:p>
            <a:r>
              <a:rPr lang="en-US" sz="2000" b="1" dirty="0" smtClean="0"/>
              <a:t>Continue Statement</a:t>
            </a:r>
            <a:endParaRPr lang="en-US" sz="2000" b="1" dirty="0"/>
          </a:p>
        </p:txBody>
      </p:sp>
      <p:sp>
        <p:nvSpPr>
          <p:cNvPr id="6" name="Rectangle 5"/>
          <p:cNvSpPr/>
          <p:nvPr/>
        </p:nvSpPr>
        <p:spPr>
          <a:xfrm>
            <a:off x="304800" y="1981200"/>
            <a:ext cx="816121" cy="369332"/>
          </a:xfrm>
          <a:prstGeom prst="rect">
            <a:avLst/>
          </a:prstGeom>
        </p:spPr>
        <p:txBody>
          <a:bodyPr wrap="none">
            <a:spAutoFit/>
          </a:bodyPr>
          <a:lstStyle/>
          <a:p>
            <a:r>
              <a:rPr lang="en-US" b="1" dirty="0" smtClean="0"/>
              <a:t>Syntax</a:t>
            </a:r>
            <a:endParaRPr lang="en-US" b="1" dirty="0"/>
          </a:p>
        </p:txBody>
      </p:sp>
      <p:sp>
        <p:nvSpPr>
          <p:cNvPr id="9217" name="Rectangle 1"/>
          <p:cNvSpPr>
            <a:spLocks noChangeArrowheads="1"/>
          </p:cNvSpPr>
          <p:nvPr/>
        </p:nvSpPr>
        <p:spPr bwMode="auto">
          <a:xfrm>
            <a:off x="1219200" y="4114800"/>
            <a:ext cx="2528256" cy="2308324"/>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while(condition)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statement(s);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continue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statement(s);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Arial" pitchFamily="34"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9218" name="Rectangle 2"/>
          <p:cNvSpPr>
            <a:spLocks noChangeArrowheads="1"/>
          </p:cNvSpPr>
          <p:nvPr/>
        </p:nvSpPr>
        <p:spPr bwMode="auto">
          <a:xfrm>
            <a:off x="4800600" y="2438400"/>
            <a:ext cx="2941831" cy="2308324"/>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foreach $a (@listA)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statement(s);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continue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statement(s);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9219" name="Rectangle 3"/>
          <p:cNvSpPr>
            <a:spLocks noChangeArrowheads="1"/>
          </p:cNvSpPr>
          <p:nvPr/>
        </p:nvSpPr>
        <p:spPr bwMode="auto">
          <a:xfrm>
            <a:off x="609600" y="2438400"/>
            <a:ext cx="2114681" cy="1200329"/>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continue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statement(s);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152400"/>
            <a:ext cx="1811522" cy="584775"/>
          </a:xfrm>
          <a:prstGeom prst="rect">
            <a:avLst/>
          </a:prstGeom>
        </p:spPr>
        <p:txBody>
          <a:bodyPr wrap="none">
            <a:spAutoFit/>
          </a:bodyPr>
          <a:lstStyle/>
          <a:p>
            <a:r>
              <a:rPr lang="en-US" sz="3200" dirty="0" smtClean="0">
                <a:solidFill>
                  <a:srgbClr val="00B0F0"/>
                </a:solidFill>
                <a:latin typeface="+mj-lt"/>
              </a:rPr>
              <a:t>Perl Array</a:t>
            </a:r>
            <a:endParaRPr lang="en-US" sz="3200" dirty="0">
              <a:solidFill>
                <a:srgbClr val="00B0F0"/>
              </a:solidFill>
              <a:latin typeface="+mj-lt"/>
            </a:endParaRPr>
          </a:p>
        </p:txBody>
      </p:sp>
      <p:sp>
        <p:nvSpPr>
          <p:cNvPr id="3" name="Rectangle 2"/>
          <p:cNvSpPr/>
          <p:nvPr/>
        </p:nvSpPr>
        <p:spPr>
          <a:xfrm>
            <a:off x="381000" y="914400"/>
            <a:ext cx="8458200" cy="1323439"/>
          </a:xfrm>
          <a:prstGeom prst="rect">
            <a:avLst/>
          </a:prstGeom>
        </p:spPr>
        <p:txBody>
          <a:bodyPr wrap="square">
            <a:spAutoFit/>
          </a:bodyPr>
          <a:lstStyle/>
          <a:p>
            <a:r>
              <a:rPr lang="en-US" sz="2000" dirty="0" smtClean="0"/>
              <a:t>A Perl array variable stores an ordered list of scalar values. </a:t>
            </a:r>
          </a:p>
          <a:p>
            <a:r>
              <a:rPr lang="en-US" sz="2000" dirty="0" smtClean="0"/>
              <a:t>Array variables are </a:t>
            </a:r>
            <a:r>
              <a:rPr lang="en-US" sz="2000" dirty="0" err="1" smtClean="0"/>
              <a:t>preceeded</a:t>
            </a:r>
            <a:r>
              <a:rPr lang="en-US" sz="2000" dirty="0" smtClean="0"/>
              <a:t> by an "at" (@) sign. </a:t>
            </a:r>
          </a:p>
          <a:p>
            <a:r>
              <a:rPr lang="en-US" sz="2000" dirty="0" smtClean="0"/>
              <a:t>To refer a single element of Perl array, variable name will be preceded with dollar ($) sign followed by index of element in the square bracket.</a:t>
            </a:r>
            <a:endParaRPr lang="en-US" sz="2000" dirty="0"/>
          </a:p>
        </p:txBody>
      </p:sp>
      <p:sp>
        <p:nvSpPr>
          <p:cNvPr id="4" name="Rectangle 3"/>
          <p:cNvSpPr/>
          <p:nvPr/>
        </p:nvSpPr>
        <p:spPr>
          <a:xfrm>
            <a:off x="457200" y="2286000"/>
            <a:ext cx="959237" cy="400110"/>
          </a:xfrm>
          <a:prstGeom prst="rect">
            <a:avLst/>
          </a:prstGeom>
        </p:spPr>
        <p:txBody>
          <a:bodyPr wrap="none">
            <a:spAutoFit/>
          </a:bodyPr>
          <a:lstStyle/>
          <a:p>
            <a:r>
              <a:rPr lang="en-US" sz="2000" b="1" dirty="0" smtClean="0"/>
              <a:t>Syntax:</a:t>
            </a:r>
            <a:endParaRPr lang="en-US" sz="2000" dirty="0"/>
          </a:p>
        </p:txBody>
      </p:sp>
      <p:sp>
        <p:nvSpPr>
          <p:cNvPr id="5" name="Rectangle 4"/>
          <p:cNvSpPr/>
          <p:nvPr/>
        </p:nvSpPr>
        <p:spPr>
          <a:xfrm>
            <a:off x="1828800" y="2286000"/>
            <a:ext cx="6019800" cy="400110"/>
          </a:xfrm>
          <a:prstGeom prst="rect">
            <a:avLst/>
          </a:prstGeom>
        </p:spPr>
        <p:txBody>
          <a:bodyPr wrap="square">
            <a:spAutoFit/>
          </a:bodyPr>
          <a:lstStyle/>
          <a:p>
            <a:r>
              <a:rPr lang="en-US" sz="2000" dirty="0" smtClean="0"/>
              <a:t>@arrayName = (element1, element2, element3..);  </a:t>
            </a:r>
            <a:endParaRPr lang="en-US" sz="2000" dirty="0"/>
          </a:p>
        </p:txBody>
      </p:sp>
      <p:sp>
        <p:nvSpPr>
          <p:cNvPr id="6" name="Rectangle 5"/>
          <p:cNvSpPr/>
          <p:nvPr/>
        </p:nvSpPr>
        <p:spPr>
          <a:xfrm>
            <a:off x="381000" y="2743200"/>
            <a:ext cx="4572000" cy="400110"/>
          </a:xfrm>
          <a:prstGeom prst="rect">
            <a:avLst/>
          </a:prstGeom>
        </p:spPr>
        <p:txBody>
          <a:bodyPr>
            <a:spAutoFit/>
          </a:bodyPr>
          <a:lstStyle/>
          <a:p>
            <a:r>
              <a:rPr lang="en-US" sz="2000" b="1" dirty="0" smtClean="0"/>
              <a:t>Perl Simple Array Example</a:t>
            </a:r>
          </a:p>
        </p:txBody>
      </p:sp>
      <p:sp>
        <p:nvSpPr>
          <p:cNvPr id="7" name="Rectangle 6"/>
          <p:cNvSpPr/>
          <p:nvPr/>
        </p:nvSpPr>
        <p:spPr>
          <a:xfrm>
            <a:off x="457200" y="3200400"/>
            <a:ext cx="4572000" cy="2585323"/>
          </a:xfrm>
          <a:prstGeom prst="rect">
            <a:avLst/>
          </a:prstGeom>
        </p:spPr>
        <p:txBody>
          <a:bodyPr>
            <a:spAutoFit/>
          </a:bodyPr>
          <a:lstStyle/>
          <a:p>
            <a:r>
              <a:rPr lang="en-US" dirty="0" smtClean="0"/>
              <a:t>#!/usr/bin/perl  </a:t>
            </a:r>
          </a:p>
          <a:p>
            <a:r>
              <a:rPr lang="en-US" dirty="0" smtClean="0"/>
              <a:t> @num = (2015, 2016, 2017);               </a:t>
            </a:r>
          </a:p>
          <a:p>
            <a:r>
              <a:rPr lang="en-US" dirty="0" smtClean="0"/>
              <a:t>@string = ("One", "Two", "Three");  </a:t>
            </a:r>
          </a:p>
          <a:p>
            <a:r>
              <a:rPr lang="en-US" dirty="0" smtClean="0"/>
              <a:t>print "$num[0]\n";  </a:t>
            </a:r>
          </a:p>
          <a:p>
            <a:r>
              <a:rPr lang="en-US" dirty="0" smtClean="0"/>
              <a:t>print "$num[1]\n";  </a:t>
            </a:r>
          </a:p>
          <a:p>
            <a:r>
              <a:rPr lang="en-US" dirty="0" smtClean="0"/>
              <a:t>print "$num[2]\n";  </a:t>
            </a:r>
          </a:p>
          <a:p>
            <a:r>
              <a:rPr lang="en-US" dirty="0" smtClean="0"/>
              <a:t>print "$string[0]\n";  </a:t>
            </a:r>
          </a:p>
          <a:p>
            <a:r>
              <a:rPr lang="en-US" dirty="0" smtClean="0"/>
              <a:t>print "$string[1]\n";  </a:t>
            </a:r>
          </a:p>
          <a:p>
            <a:r>
              <a:rPr lang="en-US" dirty="0" smtClean="0"/>
              <a:t>print "$string[2]\n";  </a:t>
            </a:r>
            <a:endParaRPr lang="en-US" dirty="0"/>
          </a:p>
        </p:txBody>
      </p:sp>
      <p:sp>
        <p:nvSpPr>
          <p:cNvPr id="1025" name="Rectangle 1"/>
          <p:cNvSpPr>
            <a:spLocks noChangeArrowheads="1"/>
          </p:cNvSpPr>
          <p:nvPr/>
        </p:nvSpPr>
        <p:spPr bwMode="auto">
          <a:xfrm>
            <a:off x="6248400" y="3388549"/>
            <a:ext cx="19812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2015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2016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2017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Two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Three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228600" y="5943600"/>
            <a:ext cx="8534400" cy="707886"/>
          </a:xfrm>
          <a:prstGeom prst="rect">
            <a:avLst/>
          </a:prstGeom>
        </p:spPr>
        <p:txBody>
          <a:bodyPr wrap="square">
            <a:spAutoFit/>
          </a:bodyPr>
          <a:lstStyle/>
          <a:p>
            <a:pPr algn="just"/>
            <a:r>
              <a:rPr lang="en-US" sz="2000" dirty="0" smtClean="0"/>
              <a:t>In the above example, we have defined two arrays, one with number element and other with string element. Both arrays are printed with their index elements.</a:t>
            </a:r>
            <a:endParaRPr lang="en-US"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04800" y="762000"/>
            <a:ext cx="5836854" cy="2494287"/>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#!/usr/bin/perl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@ages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40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@names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8800"/>
                </a:solidFill>
                <a:effectLst/>
                <a:latin typeface="Courier New" pitchFamily="49" charset="0"/>
                <a:cs typeface="Courier New" pitchFamily="49" charset="0"/>
              </a:rPr>
              <a:t>"John Paul"</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"Lisa"</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"Kumar"</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"\$ages[0] = $ages[0]\n"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"\$ages[1] = $ages[1]\n"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"\$ages[2] = $ages[2]\n"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"\$names[0] = $names[0]\n"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"\$names[1] = $names[1]\n"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"\$names[2] = $names[2]\n"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a:off x="381000" y="228600"/>
            <a:ext cx="2878801" cy="369332"/>
          </a:xfrm>
          <a:prstGeom prst="rect">
            <a:avLst/>
          </a:prstGeom>
        </p:spPr>
        <p:txBody>
          <a:bodyPr wrap="none">
            <a:spAutoFit/>
          </a:bodyPr>
          <a:lstStyle/>
          <a:p>
            <a:r>
              <a:rPr lang="en-US" b="1" dirty="0" smtClean="0"/>
              <a:t>Perl Simple Array Example-2</a:t>
            </a:r>
          </a:p>
        </p:txBody>
      </p:sp>
      <p:sp>
        <p:nvSpPr>
          <p:cNvPr id="4" name="Rectangle 3"/>
          <p:cNvSpPr/>
          <p:nvPr/>
        </p:nvSpPr>
        <p:spPr>
          <a:xfrm>
            <a:off x="381000" y="3352800"/>
            <a:ext cx="8305800" cy="707886"/>
          </a:xfrm>
          <a:prstGeom prst="rect">
            <a:avLst/>
          </a:prstGeom>
        </p:spPr>
        <p:txBody>
          <a:bodyPr wrap="square">
            <a:spAutoFit/>
          </a:bodyPr>
          <a:lstStyle/>
          <a:p>
            <a:r>
              <a:rPr lang="en-US" sz="2000" dirty="0" smtClean="0"/>
              <a:t>Here we have used the escape sign (\) before the $ sign just to print it. Other Perl will understand it as a variable and will print its value. </a:t>
            </a:r>
            <a:endParaRPr lang="en-US" sz="2000" dirty="0"/>
          </a:p>
        </p:txBody>
      </p:sp>
      <p:sp>
        <p:nvSpPr>
          <p:cNvPr id="5122" name="Rectangle 2"/>
          <p:cNvSpPr>
            <a:spLocks noChangeArrowheads="1"/>
          </p:cNvSpPr>
          <p:nvPr/>
        </p:nvSpPr>
        <p:spPr bwMode="auto">
          <a:xfrm>
            <a:off x="2590800" y="4495800"/>
            <a:ext cx="3217547" cy="1754326"/>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$ages[0] = 25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$ages[1] = 30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$ages[2] = 40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$names[0] = John Paul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$names[1] = Lisa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$names[2] = Kumar</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ectangle 5"/>
          <p:cNvSpPr/>
          <p:nvPr/>
        </p:nvSpPr>
        <p:spPr>
          <a:xfrm>
            <a:off x="609600" y="4419600"/>
            <a:ext cx="934871" cy="369332"/>
          </a:xfrm>
          <a:prstGeom prst="rect">
            <a:avLst/>
          </a:prstGeom>
        </p:spPr>
        <p:txBody>
          <a:bodyPr wrap="none">
            <a:spAutoFit/>
          </a:bodyPr>
          <a:lstStyle/>
          <a:p>
            <a:pPr lvl="0" fontAlgn="base">
              <a:spcBef>
                <a:spcPct val="0"/>
              </a:spcBef>
              <a:spcAft>
                <a:spcPct val="0"/>
              </a:spcAft>
            </a:pPr>
            <a:r>
              <a:rPr lang="en-US" b="1" dirty="0" smtClean="0">
                <a:solidFill>
                  <a:srgbClr val="000000"/>
                </a:solidFill>
                <a:cs typeface="Arial" pitchFamily="34" charset="0"/>
              </a:rPr>
              <a:t>Output: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1323439"/>
          </a:xfrm>
          <a:prstGeom prst="rect">
            <a:avLst/>
          </a:prstGeom>
        </p:spPr>
        <p:txBody>
          <a:bodyPr wrap="square">
            <a:spAutoFit/>
          </a:bodyPr>
          <a:lstStyle/>
          <a:p>
            <a:pPr algn="ctr"/>
            <a:r>
              <a:rPr lang="en-US" sz="2000" b="1" dirty="0" smtClean="0"/>
              <a:t>Array Creation</a:t>
            </a:r>
          </a:p>
          <a:p>
            <a:pPr algn="ctr"/>
            <a:endParaRPr lang="en-US" sz="2000" b="1" dirty="0" smtClean="0"/>
          </a:p>
          <a:p>
            <a:r>
              <a:rPr lang="en-US" sz="2000" dirty="0" smtClean="0"/>
              <a:t>Array variables are prefixed with the @ sign and are populated using either parentheses or the qw operator.  For Example,</a:t>
            </a:r>
            <a:endParaRPr lang="en-US" sz="2000" dirty="0"/>
          </a:p>
        </p:txBody>
      </p:sp>
      <p:sp>
        <p:nvSpPr>
          <p:cNvPr id="4097" name="Rectangle 1"/>
          <p:cNvSpPr>
            <a:spLocks noChangeArrowheads="1"/>
          </p:cNvSpPr>
          <p:nvPr/>
        </p:nvSpPr>
        <p:spPr bwMode="auto">
          <a:xfrm>
            <a:off x="1219200" y="1676400"/>
            <a:ext cx="4384534" cy="555294"/>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@array</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'Hello'</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@array</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qw</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660066"/>
                </a:solidFill>
                <a:effectLst/>
                <a:latin typeface="Courier New" pitchFamily="49" charset="0"/>
                <a:cs typeface="Courier New" pitchFamily="49" charset="0"/>
              </a:rPr>
              <a:t>This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0088"/>
                </a:solidFill>
                <a:effectLst/>
                <a:latin typeface="Courier New" pitchFamily="49" charset="0"/>
                <a:cs typeface="Courier New" pitchFamily="49" charset="0"/>
              </a:rPr>
              <a:t>is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an array</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3"/>
          <p:cNvSpPr/>
          <p:nvPr/>
        </p:nvSpPr>
        <p:spPr>
          <a:xfrm>
            <a:off x="304800" y="2362200"/>
            <a:ext cx="8458200" cy="1323439"/>
          </a:xfrm>
          <a:prstGeom prst="rect">
            <a:avLst/>
          </a:prstGeom>
        </p:spPr>
        <p:txBody>
          <a:bodyPr wrap="square">
            <a:spAutoFit/>
          </a:bodyPr>
          <a:lstStyle/>
          <a:p>
            <a:pPr algn="just"/>
            <a:r>
              <a:rPr lang="en-US" sz="2000" dirty="0" smtClean="0"/>
              <a:t>The second line uses the qw// operator, which returns a list of strings, separating the delimited string by white space. In this example, this leads to a four-element array; the first element is 'this' and last (fourth) is 'array'. This means that you can use different lines as follows −</a:t>
            </a:r>
            <a:endParaRPr lang="en-US" sz="2000" dirty="0"/>
          </a:p>
        </p:txBody>
      </p:sp>
      <p:sp>
        <p:nvSpPr>
          <p:cNvPr id="4098" name="Rectangle 2"/>
          <p:cNvSpPr>
            <a:spLocks noChangeArrowheads="1"/>
          </p:cNvSpPr>
          <p:nvPr/>
        </p:nvSpPr>
        <p:spPr bwMode="auto">
          <a:xfrm>
            <a:off x="2438400" y="3886200"/>
            <a:ext cx="2666114" cy="1109292"/>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@days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qw</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660066"/>
                </a:solidFill>
                <a:effectLst/>
                <a:latin typeface="Courier New" pitchFamily="49" charset="0"/>
                <a:cs typeface="Courier New" pitchFamily="49" charset="0"/>
              </a:rPr>
              <a:t>Monday</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0066"/>
                </a:solidFill>
                <a:effectLst/>
                <a:latin typeface="Courier New" pitchFamily="49" charset="0"/>
                <a:cs typeface="Courier New" pitchFamily="49" charset="0"/>
              </a:rPr>
              <a:t>Tuesday</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0066"/>
                </a:solidFill>
                <a:effectLst/>
                <a:latin typeface="Courier New" pitchFamily="49" charset="0"/>
                <a:cs typeface="Courier New" pitchFamily="49" charset="0"/>
              </a:rPr>
              <a:t>Sunday</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ectangle 5"/>
          <p:cNvSpPr/>
          <p:nvPr/>
        </p:nvSpPr>
        <p:spPr>
          <a:xfrm>
            <a:off x="381000" y="5105400"/>
            <a:ext cx="8305800" cy="400110"/>
          </a:xfrm>
          <a:prstGeom prst="rect">
            <a:avLst/>
          </a:prstGeom>
        </p:spPr>
        <p:txBody>
          <a:bodyPr wrap="square">
            <a:spAutoFit/>
          </a:bodyPr>
          <a:lstStyle/>
          <a:p>
            <a:r>
              <a:rPr lang="en-US" sz="2000" dirty="0" smtClean="0"/>
              <a:t>You can also populate an array by assigning each value individually as follows −</a:t>
            </a:r>
            <a:endParaRPr lang="en-US" sz="2000" dirty="0"/>
          </a:p>
        </p:txBody>
      </p:sp>
      <p:sp>
        <p:nvSpPr>
          <p:cNvPr id="4099" name="Rectangle 3"/>
          <p:cNvSpPr>
            <a:spLocks noChangeArrowheads="1"/>
          </p:cNvSpPr>
          <p:nvPr/>
        </p:nvSpPr>
        <p:spPr bwMode="auto">
          <a:xfrm>
            <a:off x="2286000" y="5791200"/>
            <a:ext cx="3217547" cy="832293"/>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$array</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'Monday'</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$array</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6</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'Sunday'</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1323439"/>
          </a:xfrm>
          <a:prstGeom prst="rect">
            <a:avLst/>
          </a:prstGeom>
        </p:spPr>
        <p:txBody>
          <a:bodyPr wrap="square">
            <a:spAutoFit/>
          </a:bodyPr>
          <a:lstStyle/>
          <a:p>
            <a:pPr algn="just"/>
            <a:r>
              <a:rPr lang="en-US" sz="2000" b="1" dirty="0" smtClean="0"/>
              <a:t>Accessing Array Elements</a:t>
            </a:r>
          </a:p>
          <a:p>
            <a:pPr algn="just"/>
            <a:r>
              <a:rPr lang="en-US" sz="2000" dirty="0" smtClean="0"/>
              <a:t>When accessing individual elements from an array, you must prefix the variable with a dollar sign ($) and then append the element index within the square brackets after the name of the variable. For example −</a:t>
            </a:r>
            <a:endParaRPr lang="en-US" sz="2000" dirty="0"/>
          </a:p>
        </p:txBody>
      </p:sp>
      <p:sp>
        <p:nvSpPr>
          <p:cNvPr id="3073" name="Rectangle 1"/>
          <p:cNvSpPr>
            <a:spLocks noChangeArrowheads="1"/>
          </p:cNvSpPr>
          <p:nvPr/>
        </p:nvSpPr>
        <p:spPr bwMode="auto">
          <a:xfrm>
            <a:off x="228600" y="1676400"/>
            <a:ext cx="5836854" cy="1971067"/>
          </a:xfrm>
          <a:prstGeom prst="rect">
            <a:avLst/>
          </a:prstGeom>
          <a:solidFill>
            <a:srgbClr val="EEEEEE"/>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sz="1600"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sz="1600"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sz="1600"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6666"/>
                </a:solidFill>
                <a:effectLst/>
                <a:latin typeface="Courier New" pitchFamily="49" charset="0"/>
                <a:cs typeface="Courier New" pitchFamily="49" charset="0"/>
              </a:rPr>
              <a:t>@days</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err="1" smtClean="0">
                <a:ln>
                  <a:noFill/>
                </a:ln>
                <a:solidFill>
                  <a:srgbClr val="000000"/>
                </a:solidFill>
                <a:effectLst/>
                <a:latin typeface="Courier New" pitchFamily="49" charset="0"/>
                <a:cs typeface="Courier New" pitchFamily="49" charset="0"/>
              </a:rPr>
              <a:t>qw</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Mon</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Tue</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Wed</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Thu</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Fri</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Sat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660066"/>
                </a:solidFill>
                <a:effectLst/>
                <a:latin typeface="Courier New" pitchFamily="49" charset="0"/>
                <a:cs typeface="Courier New" pitchFamily="49" charset="0"/>
              </a:rPr>
              <a:t>Sun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008800"/>
                </a:solidFill>
                <a:effectLst/>
                <a:latin typeface="Courier New" pitchFamily="49" charset="0"/>
                <a:cs typeface="Courier New" pitchFamily="49" charset="0"/>
              </a:rPr>
              <a:t>"$days[0]\n"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008800"/>
                </a:solidFill>
                <a:effectLst/>
                <a:latin typeface="Courier New" pitchFamily="49" charset="0"/>
                <a:cs typeface="Courier New" pitchFamily="49" charset="0"/>
              </a:rPr>
              <a:t>"$days[1]\n"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008800"/>
                </a:solidFill>
                <a:effectLst/>
                <a:latin typeface="Courier New" pitchFamily="49" charset="0"/>
                <a:cs typeface="Courier New" pitchFamily="49" charset="0"/>
              </a:rPr>
              <a:t>"$days[2]\n"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008800"/>
                </a:solidFill>
                <a:effectLst/>
                <a:latin typeface="Courier New" pitchFamily="49" charset="0"/>
                <a:cs typeface="Courier New" pitchFamily="49" charset="0"/>
              </a:rPr>
              <a:t>"$days[6]\n"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008800"/>
                </a:solidFill>
                <a:effectLst/>
                <a:latin typeface="Courier New" pitchFamily="49" charset="0"/>
                <a:cs typeface="Courier New" pitchFamily="49" charset="0"/>
              </a:rPr>
              <a:t>"$days[-1]\n"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sz="16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600" b="0" i="0" u="none" strike="noStrike" cap="none" normalizeH="0" baseline="0" dirty="0" smtClean="0">
                <a:ln>
                  <a:noFill/>
                </a:ln>
                <a:solidFill>
                  <a:srgbClr val="008800"/>
                </a:solidFill>
                <a:effectLst/>
                <a:latin typeface="Courier New" pitchFamily="49" charset="0"/>
                <a:cs typeface="Courier New" pitchFamily="49" charset="0"/>
              </a:rPr>
              <a:t>"$days[-7]\n"</a:t>
            </a:r>
            <a:r>
              <a:rPr kumimoji="0" lang="en-US" sz="16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3"/>
          <p:cNvSpPr/>
          <p:nvPr/>
        </p:nvSpPr>
        <p:spPr>
          <a:xfrm>
            <a:off x="6019800" y="1447800"/>
            <a:ext cx="3124200" cy="707886"/>
          </a:xfrm>
          <a:prstGeom prst="rect">
            <a:avLst/>
          </a:prstGeom>
        </p:spPr>
        <p:txBody>
          <a:bodyPr wrap="square">
            <a:spAutoFit/>
          </a:bodyPr>
          <a:lstStyle/>
          <a:p>
            <a:r>
              <a:rPr lang="en-US" sz="2000" dirty="0" smtClean="0"/>
              <a:t>    This will produce the    	following result −</a:t>
            </a:r>
            <a:endParaRPr lang="en-US" sz="2000" dirty="0"/>
          </a:p>
        </p:txBody>
      </p:sp>
      <p:sp>
        <p:nvSpPr>
          <p:cNvPr id="3074" name="Rectangle 2"/>
          <p:cNvSpPr>
            <a:spLocks noChangeArrowheads="1"/>
          </p:cNvSpPr>
          <p:nvPr/>
        </p:nvSpPr>
        <p:spPr bwMode="auto">
          <a:xfrm>
            <a:off x="7543800" y="2133600"/>
            <a:ext cx="1066800" cy="1569660"/>
          </a:xfrm>
          <a:prstGeom prst="rect">
            <a:avLst/>
          </a:prstGeom>
          <a:solidFill>
            <a:srgbClr val="EEEEEE"/>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Mon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Tue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Wed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Sun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Sun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itchFamily="49" charset="0"/>
                <a:cs typeface="Courier New" pitchFamily="49" charset="0"/>
              </a:rPr>
              <a:t>Mon</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ectangle 5"/>
          <p:cNvSpPr/>
          <p:nvPr/>
        </p:nvSpPr>
        <p:spPr>
          <a:xfrm>
            <a:off x="304800" y="4114800"/>
            <a:ext cx="8610600" cy="1015663"/>
          </a:xfrm>
          <a:prstGeom prst="rect">
            <a:avLst/>
          </a:prstGeom>
        </p:spPr>
        <p:txBody>
          <a:bodyPr wrap="square">
            <a:spAutoFit/>
          </a:bodyPr>
          <a:lstStyle/>
          <a:p>
            <a:r>
              <a:rPr lang="en-US" sz="2000" dirty="0" smtClean="0"/>
              <a:t>Array indices start from zero, so to access the first element you need to give 0 as indices. You can also give a negative index, in which case you select the element from the end, rather than the beginning, of the array. This means the following −</a:t>
            </a:r>
            <a:endParaRPr lang="en-US" sz="2000" dirty="0"/>
          </a:p>
        </p:txBody>
      </p:sp>
      <p:sp>
        <p:nvSpPr>
          <p:cNvPr id="3075" name="Rectangle 3"/>
          <p:cNvSpPr>
            <a:spLocks noChangeArrowheads="1"/>
          </p:cNvSpPr>
          <p:nvPr/>
        </p:nvSpPr>
        <p:spPr bwMode="auto">
          <a:xfrm>
            <a:off x="1676400" y="5486400"/>
            <a:ext cx="4458272" cy="555294"/>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$days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outputs Sun</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$days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7</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outputs Mon</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1323439"/>
          </a:xfrm>
          <a:prstGeom prst="rect">
            <a:avLst/>
          </a:prstGeom>
        </p:spPr>
        <p:txBody>
          <a:bodyPr wrap="square">
            <a:spAutoFit/>
          </a:bodyPr>
          <a:lstStyle/>
          <a:p>
            <a:r>
              <a:rPr lang="en-US" sz="2000" b="1" dirty="0" smtClean="0"/>
              <a:t>Sequential Number Arrays</a:t>
            </a:r>
          </a:p>
          <a:p>
            <a:r>
              <a:rPr lang="en-US" sz="2000" dirty="0" smtClean="0"/>
              <a:t>Perl offers a shortcut for sequential numbers and letters. Rather than typing out each element when counting to 100 for example, we can do something like as follows −</a:t>
            </a:r>
            <a:endParaRPr lang="en-US" sz="2000" dirty="0"/>
          </a:p>
        </p:txBody>
      </p:sp>
      <p:sp>
        <p:nvSpPr>
          <p:cNvPr id="90113" name="Rectangle 1"/>
          <p:cNvSpPr>
            <a:spLocks noChangeArrowheads="1"/>
          </p:cNvSpPr>
          <p:nvPr/>
        </p:nvSpPr>
        <p:spPr bwMode="auto">
          <a:xfrm>
            <a:off x="533400" y="1752600"/>
            <a:ext cx="6939720" cy="1940289"/>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@var_10</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@var_20</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6666"/>
                </a:solidFill>
                <a:effectLst/>
                <a:latin typeface="Courier New" pitchFamily="49" charset="0"/>
                <a:cs typeface="Courier New" pitchFamily="49" charset="0"/>
              </a:rPr>
              <a:t>var_abc</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a</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z</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"@var_10\n"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Prints number from 1 to 10</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"@var_20\n"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Prints number from 10 to 20</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var_abc</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Prints number from a to z</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3"/>
          <p:cNvSpPr/>
          <p:nvPr/>
        </p:nvSpPr>
        <p:spPr>
          <a:xfrm>
            <a:off x="457200" y="3810000"/>
            <a:ext cx="8153400" cy="707886"/>
          </a:xfrm>
          <a:prstGeom prst="rect">
            <a:avLst/>
          </a:prstGeom>
        </p:spPr>
        <p:txBody>
          <a:bodyPr wrap="square">
            <a:spAutoFit/>
          </a:bodyPr>
          <a:lstStyle/>
          <a:p>
            <a:r>
              <a:rPr lang="en-US" sz="2000" dirty="0" smtClean="0"/>
              <a:t>Here double dot (..) is called </a:t>
            </a:r>
            <a:r>
              <a:rPr lang="en-US" sz="2000" b="1" dirty="0" smtClean="0"/>
              <a:t>range operator</a:t>
            </a:r>
            <a:r>
              <a:rPr lang="en-US" sz="2000" dirty="0" smtClean="0"/>
              <a:t>. This will produce the following result −</a:t>
            </a:r>
            <a:endParaRPr lang="en-US" sz="2000" dirty="0"/>
          </a:p>
        </p:txBody>
      </p:sp>
      <p:sp>
        <p:nvSpPr>
          <p:cNvPr id="90114" name="Rectangle 2"/>
          <p:cNvSpPr>
            <a:spLocks noChangeArrowheads="1"/>
          </p:cNvSpPr>
          <p:nvPr/>
        </p:nvSpPr>
        <p:spPr bwMode="auto">
          <a:xfrm>
            <a:off x="914400" y="4953000"/>
            <a:ext cx="7279557" cy="923330"/>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1 2 3 4 5 6 7 8 9 10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10 11 12 13 14 15 16 17 18 19 20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a b c d e f g h </a:t>
            </a:r>
            <a:r>
              <a:rPr kumimoji="0" lang="en-US" b="0"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b="0" i="0" u="none" strike="noStrike" cap="none" normalizeH="0" baseline="0" dirty="0" smtClean="0">
                <a:ln>
                  <a:noFill/>
                </a:ln>
                <a:solidFill>
                  <a:schemeClr val="tx1"/>
                </a:solidFill>
                <a:effectLst/>
                <a:latin typeface="Courier New" pitchFamily="49" charset="0"/>
                <a:cs typeface="Courier New" pitchFamily="49" charset="0"/>
              </a:rPr>
              <a:t> j k l m n o p q r s t u v w x y z</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2771784" cy="400110"/>
          </a:xfrm>
          <a:prstGeom prst="rect">
            <a:avLst/>
          </a:prstGeom>
        </p:spPr>
        <p:txBody>
          <a:bodyPr wrap="none">
            <a:spAutoFit/>
          </a:bodyPr>
          <a:lstStyle/>
          <a:p>
            <a:r>
              <a:rPr lang="en-US" sz="2000" b="1" dirty="0" smtClean="0"/>
              <a:t>Perl Array Size or Length</a:t>
            </a:r>
            <a:endParaRPr lang="en-US" sz="2000" b="1" dirty="0"/>
          </a:p>
        </p:txBody>
      </p:sp>
      <p:sp>
        <p:nvSpPr>
          <p:cNvPr id="3" name="Rectangle 2"/>
          <p:cNvSpPr/>
          <p:nvPr/>
        </p:nvSpPr>
        <p:spPr>
          <a:xfrm>
            <a:off x="609600" y="685800"/>
            <a:ext cx="8305800" cy="1323439"/>
          </a:xfrm>
          <a:prstGeom prst="rect">
            <a:avLst/>
          </a:prstGeom>
        </p:spPr>
        <p:txBody>
          <a:bodyPr wrap="square">
            <a:spAutoFit/>
          </a:bodyPr>
          <a:lstStyle/>
          <a:p>
            <a:pPr algn="just"/>
            <a:r>
              <a:rPr lang="en-US" sz="2000" dirty="0" smtClean="0"/>
              <a:t>The size of an array is determined with scalar context on the array. The returned value will be always one greater than the largest index. In short the size of an array will be ($#array + 1). Here, $#array is the maximum index of the array.</a:t>
            </a:r>
            <a:endParaRPr lang="en-US" sz="2000" dirty="0"/>
          </a:p>
        </p:txBody>
      </p:sp>
      <p:sp>
        <p:nvSpPr>
          <p:cNvPr id="4" name="Rectangle 3"/>
          <p:cNvSpPr/>
          <p:nvPr/>
        </p:nvSpPr>
        <p:spPr>
          <a:xfrm>
            <a:off x="609600" y="2362200"/>
            <a:ext cx="4572000" cy="193899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r>
              <a:rPr lang="en-US" sz="2000" dirty="0" smtClean="0"/>
              <a:t>@</a:t>
            </a:r>
            <a:r>
              <a:rPr lang="en-US" sz="2000" b="1" dirty="0" smtClean="0"/>
              <a:t>array</a:t>
            </a:r>
            <a:r>
              <a:rPr lang="en-US" sz="2000" dirty="0" smtClean="0"/>
              <a:t> = (you, me, us);  </a:t>
            </a:r>
          </a:p>
          <a:p>
            <a:r>
              <a:rPr lang="en-US" sz="2000" dirty="0" smtClean="0"/>
              <a:t>$array[5] = 4;  </a:t>
            </a:r>
          </a:p>
          <a:p>
            <a:r>
              <a:rPr lang="en-US" sz="2000" dirty="0" smtClean="0"/>
              <a:t>$size = @</a:t>
            </a:r>
            <a:r>
              <a:rPr lang="en-US" sz="2000" b="1" dirty="0" smtClean="0"/>
              <a:t>array</a:t>
            </a:r>
            <a:r>
              <a:rPr lang="en-US" sz="2000" dirty="0" smtClean="0"/>
              <a:t>;  </a:t>
            </a:r>
          </a:p>
          <a:p>
            <a:r>
              <a:rPr lang="en-US" sz="2000" dirty="0" smtClean="0"/>
              <a:t>$</a:t>
            </a:r>
            <a:r>
              <a:rPr lang="en-US" sz="2000" dirty="0" err="1" smtClean="0"/>
              <a:t>index_max</a:t>
            </a:r>
            <a:r>
              <a:rPr lang="en-US" sz="2000" dirty="0" smtClean="0"/>
              <a:t> = $#</a:t>
            </a:r>
            <a:r>
              <a:rPr lang="en-US" sz="2000" b="1" dirty="0" smtClean="0"/>
              <a:t>array</a:t>
            </a:r>
            <a:r>
              <a:rPr lang="en-US" sz="2000" dirty="0" smtClean="0"/>
              <a:t>;  </a:t>
            </a:r>
          </a:p>
          <a:p>
            <a:r>
              <a:rPr lang="en-US" sz="2000" dirty="0" smtClean="0"/>
              <a:t>print "Size:  $size\n";  </a:t>
            </a:r>
          </a:p>
          <a:p>
            <a:r>
              <a:rPr lang="en-US" sz="2000" dirty="0" smtClean="0"/>
              <a:t>print "Maximum Index: $</a:t>
            </a:r>
            <a:r>
              <a:rPr lang="en-US" sz="2000" dirty="0" err="1" smtClean="0"/>
              <a:t>index_max</a:t>
            </a:r>
            <a:r>
              <a:rPr lang="en-US" sz="2000" dirty="0" smtClean="0"/>
              <a:t>\n";  </a:t>
            </a:r>
            <a:endParaRPr lang="en-US" sz="2000" dirty="0"/>
          </a:p>
        </p:txBody>
      </p:sp>
      <p:sp>
        <p:nvSpPr>
          <p:cNvPr id="89089" name="Rectangle 1"/>
          <p:cNvSpPr>
            <a:spLocks noChangeArrowheads="1"/>
          </p:cNvSpPr>
          <p:nvPr/>
        </p:nvSpPr>
        <p:spPr bwMode="auto">
          <a:xfrm>
            <a:off x="1371600" y="5088023"/>
            <a:ext cx="1931170" cy="6463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Size: 6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Maximum Index: 5</a:t>
            </a:r>
            <a:endParaRPr kumimoji="0" lang="en-US"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762000" y="4572000"/>
            <a:ext cx="934871" cy="369332"/>
          </a:xfrm>
          <a:prstGeom prst="rect">
            <a:avLst/>
          </a:prstGeom>
        </p:spPr>
        <p:txBody>
          <a:bodyPr wrap="none">
            <a:spAutoFit/>
          </a:bodyPr>
          <a:lstStyle/>
          <a:p>
            <a:pPr lvl="0" fontAlgn="base">
              <a:spcBef>
                <a:spcPct val="0"/>
              </a:spcBef>
              <a:spcAft>
                <a:spcPct val="0"/>
              </a:spcAft>
            </a:pPr>
            <a:r>
              <a:rPr lang="en-US" b="1" dirty="0" smtClean="0">
                <a:solidFill>
                  <a:srgbClr val="000000"/>
                </a:solidFill>
                <a:cs typeface="Arial" pitchFamily="34" charset="0"/>
              </a:rPr>
              <a:t>Output:</a:t>
            </a:r>
          </a:p>
        </p:txBody>
      </p:sp>
      <p:sp>
        <p:nvSpPr>
          <p:cNvPr id="7" name="Rectangle 6"/>
          <p:cNvSpPr/>
          <p:nvPr/>
        </p:nvSpPr>
        <p:spPr>
          <a:xfrm>
            <a:off x="457200" y="5934670"/>
            <a:ext cx="8229600" cy="707886"/>
          </a:xfrm>
          <a:prstGeom prst="rect">
            <a:avLst/>
          </a:prstGeom>
        </p:spPr>
        <p:txBody>
          <a:bodyPr wrap="square">
            <a:spAutoFit/>
          </a:bodyPr>
          <a:lstStyle/>
          <a:p>
            <a:r>
              <a:rPr lang="en-US" sz="2000" dirty="0" smtClean="0"/>
              <a:t>In the output, there are only three elements containing information, but the give array has total 5 elements.</a:t>
            </a:r>
            <a:endParaRPr lang="en-US"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2554545"/>
          </a:xfrm>
          <a:prstGeom prst="rect">
            <a:avLst/>
          </a:prstGeom>
        </p:spPr>
        <p:txBody>
          <a:bodyPr wrap="square">
            <a:spAutoFit/>
          </a:bodyPr>
          <a:lstStyle/>
          <a:p>
            <a:pPr algn="ctr"/>
            <a:r>
              <a:rPr lang="en-US" sz="2000" b="1" dirty="0" smtClean="0"/>
              <a:t>Perl Array Functions</a:t>
            </a:r>
          </a:p>
          <a:p>
            <a:endParaRPr lang="en-US" sz="2000" dirty="0" smtClean="0"/>
          </a:p>
          <a:p>
            <a:r>
              <a:rPr lang="en-US" sz="2000" dirty="0" smtClean="0"/>
              <a:t>You can add or remove an element from an array using some array functions.</a:t>
            </a:r>
          </a:p>
          <a:p>
            <a:r>
              <a:rPr lang="en-US" sz="2000" dirty="0" smtClean="0"/>
              <a:t>We'll discuss following array Perl functions:</a:t>
            </a:r>
          </a:p>
          <a:p>
            <a:pPr lvl="3">
              <a:buFont typeface="Wingdings" pitchFamily="2" charset="2"/>
              <a:buChar char="Ø"/>
            </a:pPr>
            <a:r>
              <a:rPr lang="en-US" sz="2000" dirty="0" smtClean="0"/>
              <a:t>Push</a:t>
            </a:r>
          </a:p>
          <a:p>
            <a:pPr lvl="3">
              <a:buFont typeface="Wingdings" pitchFamily="2" charset="2"/>
              <a:buChar char="Ø"/>
            </a:pPr>
            <a:r>
              <a:rPr lang="en-US" sz="2000" dirty="0" smtClean="0"/>
              <a:t>Pop</a:t>
            </a:r>
          </a:p>
          <a:p>
            <a:pPr lvl="3">
              <a:buFont typeface="Wingdings" pitchFamily="2" charset="2"/>
              <a:buChar char="Ø"/>
            </a:pPr>
            <a:r>
              <a:rPr lang="en-US" sz="2000" dirty="0" smtClean="0"/>
              <a:t>Shift</a:t>
            </a:r>
          </a:p>
          <a:p>
            <a:pPr lvl="3">
              <a:buFont typeface="Wingdings" pitchFamily="2" charset="2"/>
              <a:buChar char="Ø"/>
            </a:pPr>
            <a:r>
              <a:rPr lang="en-US" sz="2000" dirty="0" err="1" smtClean="0"/>
              <a:t>Unshift</a:t>
            </a:r>
            <a:endParaRPr lang="en-US" sz="2000" dirty="0"/>
          </a:p>
        </p:txBody>
      </p:sp>
      <p:sp>
        <p:nvSpPr>
          <p:cNvPr id="88065" name="Rectangle 1"/>
          <p:cNvSpPr>
            <a:spLocks noChangeArrowheads="1"/>
          </p:cNvSpPr>
          <p:nvPr/>
        </p:nvSpPr>
        <p:spPr bwMode="auto">
          <a:xfrm>
            <a:off x="228600" y="3276600"/>
            <a:ext cx="8610600" cy="307776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4B"/>
                </a:solidFill>
                <a:effectLst/>
                <a:cs typeface="Arial" pitchFamily="34" charset="0"/>
              </a:rPr>
              <a:t>1) Push on Array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	The push array function appends a new element at the end of the array.</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smtClean="0">
                <a:ln>
                  <a:noFill/>
                </a:ln>
                <a:solidFill>
                  <a:srgbClr val="000000"/>
                </a:solidFill>
                <a:effectLst/>
                <a:cs typeface="Arial" pitchFamily="34" charset="0"/>
              </a:rPr>
              <a:t>Example:</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0000"/>
                </a:solidFill>
                <a:effectLst/>
                <a:cs typeface="Arial" pitchFamily="34" charset="0"/>
              </a:rPr>
              <a:t>	@</a:t>
            </a:r>
            <a:r>
              <a:rPr kumimoji="0" lang="en-US" sz="2000" b="1" i="0" u="none" strike="noStrike" cap="none" normalizeH="0" baseline="0" dirty="0" smtClean="0">
                <a:ln>
                  <a:noFill/>
                </a:ln>
                <a:solidFill>
                  <a:srgbClr val="006699"/>
                </a:solidFill>
                <a:effectLst/>
                <a:cs typeface="Arial" pitchFamily="34" charset="0"/>
              </a:rPr>
              <a:t>array</a:t>
            </a:r>
            <a:r>
              <a:rPr kumimoji="0" lang="en-US" sz="2000" b="0" i="0" u="none" strike="noStrike" cap="none" normalizeH="0" baseline="0" dirty="0" smtClean="0">
                <a:ln>
                  <a:noFill/>
                </a:ln>
                <a:solidFill>
                  <a:srgbClr val="000000"/>
                </a:solidFill>
                <a:effectLst/>
                <a:cs typeface="Arial" pitchFamily="34" charset="0"/>
              </a:rPr>
              <a:t> = (</a:t>
            </a:r>
            <a:r>
              <a:rPr kumimoji="0" lang="en-US" sz="2000" b="0" i="0" u="none" strike="noStrike" cap="none" normalizeH="0" baseline="0" dirty="0" smtClean="0">
                <a:ln>
                  <a:noFill/>
                </a:ln>
                <a:solidFill>
                  <a:srgbClr val="0000FF"/>
                </a:solidFill>
                <a:effectLst/>
                <a:cs typeface="Arial" pitchFamily="34" charset="0"/>
              </a:rPr>
              <a:t>"pink"</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"red"</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"blue"</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lang="en-US" sz="2000" dirty="0" smtClean="0">
                <a:solidFill>
                  <a:srgbClr val="000000"/>
                </a:solidFill>
                <a:cs typeface="Arial" pitchFamily="34" charset="0"/>
              </a:rPr>
              <a:t>	</a:t>
            </a:r>
            <a:r>
              <a:rPr kumimoji="0" lang="en-US" sz="2000" b="0" i="0" u="none" strike="noStrike" cap="none" normalizeH="0" baseline="0" dirty="0" smtClean="0">
                <a:ln>
                  <a:noFill/>
                </a:ln>
                <a:solidFill>
                  <a:srgbClr val="000000"/>
                </a:solidFill>
                <a:effectLst/>
                <a:cs typeface="Arial" pitchFamily="34" charset="0"/>
              </a:rPr>
              <a:t>push @</a:t>
            </a:r>
            <a:r>
              <a:rPr kumimoji="0" lang="en-US" sz="2000" b="1" i="0" u="none" strike="noStrike" cap="none" normalizeH="0" baseline="0" dirty="0" smtClean="0">
                <a:ln>
                  <a:noFill/>
                </a:ln>
                <a:solidFill>
                  <a:srgbClr val="006699"/>
                </a:solidFill>
                <a:effectLst/>
                <a:cs typeface="Arial" pitchFamily="34" charset="0"/>
              </a:rPr>
              <a:t>array</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"orange"</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lang="en-US" sz="2000" dirty="0" smtClean="0">
                <a:solidFill>
                  <a:srgbClr val="000000"/>
                </a:solidFill>
                <a:cs typeface="Arial" pitchFamily="34" charset="0"/>
              </a:rPr>
              <a:t>	</a:t>
            </a:r>
            <a:r>
              <a:rPr kumimoji="0" lang="en-US" sz="2000" b="0" i="0" u="none" strike="noStrike" cap="none" normalizeH="0" baseline="0" dirty="0" smtClean="0">
                <a:ln>
                  <a:noFill/>
                </a:ln>
                <a:solidFill>
                  <a:srgbClr val="000000"/>
                </a:solidFill>
                <a:effectLst/>
                <a:cs typeface="Arial" pitchFamily="34" charset="0"/>
              </a:rPr>
              <a:t>print </a:t>
            </a:r>
            <a:r>
              <a:rPr kumimoji="0" lang="en-US" sz="2000" b="0" i="0" u="none" strike="noStrike" cap="none" normalizeH="0" baseline="0" dirty="0" smtClean="0">
                <a:ln>
                  <a:noFill/>
                </a:ln>
                <a:solidFill>
                  <a:srgbClr val="0000FF"/>
                </a:solidFill>
                <a:effectLst/>
                <a:cs typeface="Arial" pitchFamily="34" charset="0"/>
              </a:rPr>
              <a:t>"@array\n"</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Arial" pitchFamily="34" charset="0"/>
              </a:rPr>
              <a:t>Output:</a:t>
            </a:r>
            <a:endParaRPr kumimoji="0" lang="en-U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	pink red blue orange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In the above program, "orange" element is added at the end of the array.</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381000" y="166301"/>
            <a:ext cx="8763000" cy="304698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10B4B"/>
                </a:solidFill>
                <a:effectLst/>
                <a:latin typeface="erdana"/>
                <a:cs typeface="Arial" pitchFamily="34" charset="0"/>
              </a:rPr>
              <a:t>2) Pop on Array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	The pop array function removes the last element from the array.</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latin typeface="Arial" pitchFamily="34" charset="0"/>
                <a:cs typeface="Arial" pitchFamily="34" charset="0"/>
              </a:rPr>
              <a:t>Example:</a:t>
            </a:r>
            <a:endParaRPr kumimoji="0" lang="en-US" b="1" i="0" u="none" strike="noStrike" cap="none" normalizeH="0" baseline="0" dirty="0" smtClean="0">
              <a:ln>
                <a:noFill/>
              </a:ln>
              <a:solidFill>
                <a:srgbClr val="000000"/>
              </a:solidFill>
              <a:effectLst/>
              <a:latin typeface="Verdana" pitchFamily="34" charset="0"/>
              <a:cs typeface="Arial" pitchFamily="34" charset="0"/>
            </a:endParaRPr>
          </a:p>
          <a:p>
            <a:pPr lvl="2"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1" i="0" u="none" strike="noStrike" cap="none" normalizeH="0" baseline="0" dirty="0" smtClean="0">
                <a:ln>
                  <a:noFill/>
                </a:ln>
                <a:solidFill>
                  <a:srgbClr val="006699"/>
                </a:solidFill>
                <a:effectLst/>
                <a:latin typeface="Verdana" pitchFamily="34" charset="0"/>
                <a:cs typeface="Arial" pitchFamily="34" charset="0"/>
              </a:rPr>
              <a:t>array</a:t>
            </a:r>
            <a:r>
              <a:rPr kumimoji="0" lang="en-US" b="0" i="0" u="none" strike="noStrike" cap="none" normalizeH="0" baseline="0" dirty="0" smtClean="0">
                <a:ln>
                  <a:noFill/>
                </a:ln>
                <a:solidFill>
                  <a:srgbClr val="000000"/>
                </a:solidFill>
                <a:effectLst/>
                <a:latin typeface="Verdana" pitchFamily="34" charset="0"/>
                <a:cs typeface="Arial" pitchFamily="34" charset="0"/>
              </a:rPr>
              <a:t> = (</a:t>
            </a:r>
            <a:r>
              <a:rPr kumimoji="0" lang="en-US" b="0" i="0" u="none" strike="noStrike" cap="none" normalizeH="0" baseline="0" dirty="0" smtClean="0">
                <a:ln>
                  <a:noFill/>
                </a:ln>
                <a:solidFill>
                  <a:srgbClr val="0000FF"/>
                </a:solidFill>
                <a:effectLst/>
                <a:latin typeface="Verdana" pitchFamily="34" charset="0"/>
                <a:cs typeface="Arial" pitchFamily="34" charset="0"/>
              </a:rPr>
              <a:t>"pink"</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"red"</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"blue"</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pop @</a:t>
            </a:r>
            <a:r>
              <a:rPr kumimoji="0" lang="en-US" b="1" i="0" u="none" strike="noStrike" cap="none" normalizeH="0" baseline="0" dirty="0" smtClean="0">
                <a:ln>
                  <a:noFill/>
                </a:ln>
                <a:solidFill>
                  <a:srgbClr val="006699"/>
                </a:solidFill>
                <a:effectLst/>
                <a:latin typeface="Verdana" pitchFamily="34" charset="0"/>
                <a:cs typeface="Arial" pitchFamily="34" charset="0"/>
              </a:rPr>
              <a:t>array</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"@array\n"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	pink red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In the above program, "blue" element is removed from the end of the array.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7042" name="Rectangle 2"/>
          <p:cNvSpPr>
            <a:spLocks noChangeArrowheads="1"/>
          </p:cNvSpPr>
          <p:nvPr/>
        </p:nvSpPr>
        <p:spPr bwMode="auto">
          <a:xfrm>
            <a:off x="228600" y="3581400"/>
            <a:ext cx="8686800" cy="304698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10B4B"/>
                </a:solidFill>
                <a:effectLst/>
                <a:latin typeface="erdana"/>
                <a:cs typeface="Arial" pitchFamily="34" charset="0"/>
              </a:rPr>
              <a:t>3) Shift on Array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	The shift array function removes the left most element of array and thus shorten the array by 1.</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0000"/>
                </a:solidFill>
                <a:effectLst/>
                <a:latin typeface="Verdana" pitchFamily="34" charset="0"/>
                <a:cs typeface="Arial" pitchFamily="34" charset="0"/>
              </a:rPr>
              <a:t>Example:</a:t>
            </a:r>
          </a:p>
          <a:p>
            <a:pPr marL="0" marR="0" lvl="0" indent="0" algn="l" defTabSz="914400" rtl="0" eaLnBrk="0" fontAlgn="base" latinLnBrk="0" hangingPunct="0">
              <a:lnSpc>
                <a:spcPct val="100000"/>
              </a:lnSpc>
              <a:spcBef>
                <a:spcPct val="0"/>
              </a:spcBef>
              <a:spcAft>
                <a:spcPct val="0"/>
              </a:spcAft>
              <a:buClrTx/>
              <a:buSzTx/>
              <a:tabLst/>
            </a:pPr>
            <a:r>
              <a:rPr lang="en-US" b="1" dirty="0" smtClean="0">
                <a:solidFill>
                  <a:srgbClr val="000000"/>
                </a:solidFill>
                <a:latin typeface="Verdana" pitchFamily="34" charset="0"/>
                <a:cs typeface="Arial" pitchFamily="34" charset="0"/>
              </a:rPr>
              <a:t>	</a:t>
            </a: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1" i="0" u="none" strike="noStrike" cap="none" normalizeH="0" baseline="0" dirty="0" smtClean="0">
                <a:ln>
                  <a:noFill/>
                </a:ln>
                <a:solidFill>
                  <a:srgbClr val="006699"/>
                </a:solidFill>
                <a:effectLst/>
                <a:latin typeface="Verdana" pitchFamily="34" charset="0"/>
                <a:cs typeface="Arial" pitchFamily="34" charset="0"/>
              </a:rPr>
              <a:t>array</a:t>
            </a:r>
            <a:r>
              <a:rPr kumimoji="0" lang="en-US" b="0" i="0" u="none" strike="noStrike" cap="none" normalizeH="0" baseline="0" dirty="0" smtClean="0">
                <a:ln>
                  <a:noFill/>
                </a:ln>
                <a:solidFill>
                  <a:srgbClr val="000000"/>
                </a:solidFill>
                <a:effectLst/>
                <a:latin typeface="Verdana" pitchFamily="34" charset="0"/>
                <a:cs typeface="Arial" pitchFamily="34" charset="0"/>
              </a:rPr>
              <a:t> = (</a:t>
            </a:r>
            <a:r>
              <a:rPr kumimoji="0" lang="en-US" b="0" i="0" u="none" strike="noStrike" cap="none" normalizeH="0" baseline="0" dirty="0" smtClean="0">
                <a:ln>
                  <a:noFill/>
                </a:ln>
                <a:solidFill>
                  <a:srgbClr val="0000FF"/>
                </a:solidFill>
                <a:effectLst/>
                <a:latin typeface="Verdana" pitchFamily="34" charset="0"/>
                <a:cs typeface="Arial" pitchFamily="34" charset="0"/>
              </a:rPr>
              <a:t>"pink"</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"red"</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"blue"</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shift @</a:t>
            </a:r>
            <a:r>
              <a:rPr kumimoji="0" lang="en-US" b="1" i="0" u="none" strike="noStrike" cap="none" normalizeH="0" baseline="0" dirty="0" smtClean="0">
                <a:ln>
                  <a:noFill/>
                </a:ln>
                <a:solidFill>
                  <a:srgbClr val="006699"/>
                </a:solidFill>
                <a:effectLst/>
                <a:latin typeface="Verdana" pitchFamily="34" charset="0"/>
                <a:cs typeface="Arial" pitchFamily="34" charset="0"/>
              </a:rPr>
              <a:t>array</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"@array\n"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	red blue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In the above program, "pink" is removed from the array.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solidFill>
                  <a:srgbClr val="00B0F0"/>
                </a:solidFill>
              </a:rPr>
              <a:t>Perl </a:t>
            </a:r>
            <a:r>
              <a:rPr lang="en-US" dirty="0" smtClean="0">
                <a:solidFill>
                  <a:srgbClr val="00B0F0"/>
                </a:solidFill>
              </a:rPr>
              <a:t>Features</a:t>
            </a:r>
            <a:endParaRPr lang="en-US" dirty="0">
              <a:solidFill>
                <a:srgbClr val="00B0F0"/>
              </a:solidFill>
            </a:endParaRPr>
          </a:p>
        </p:txBody>
      </p:sp>
      <p:sp>
        <p:nvSpPr>
          <p:cNvPr id="3" name="Content Placeholder 2"/>
          <p:cNvSpPr>
            <a:spLocks noGrp="1"/>
          </p:cNvSpPr>
          <p:nvPr>
            <p:ph idx="1"/>
          </p:nvPr>
        </p:nvSpPr>
        <p:spPr>
          <a:xfrm>
            <a:off x="304800" y="1066800"/>
            <a:ext cx="8382000" cy="5410200"/>
          </a:xfrm>
        </p:spPr>
        <p:txBody>
          <a:bodyPr>
            <a:normAutofit/>
          </a:bodyPr>
          <a:lstStyle/>
          <a:p>
            <a:pPr algn="just"/>
            <a:r>
              <a:rPr lang="en-US" sz="2200" dirty="0"/>
              <a:t>Perl supports both </a:t>
            </a:r>
            <a:r>
              <a:rPr lang="en-US" sz="2200" b="1" dirty="0"/>
              <a:t>procedural and object-oriented </a:t>
            </a:r>
            <a:r>
              <a:rPr lang="en-US" sz="2200" dirty="0"/>
              <a:t>programming.</a:t>
            </a:r>
          </a:p>
          <a:p>
            <a:pPr algn="just"/>
            <a:r>
              <a:rPr lang="en-US" sz="2200" dirty="0" smtClean="0"/>
              <a:t>It </a:t>
            </a:r>
            <a:r>
              <a:rPr lang="en-US" sz="2200" dirty="0"/>
              <a:t>is easily </a:t>
            </a:r>
            <a:r>
              <a:rPr lang="en-US" sz="2200" b="1" dirty="0"/>
              <a:t>extendible</a:t>
            </a:r>
            <a:r>
              <a:rPr lang="en-US" sz="2200" dirty="0"/>
              <a:t> as it supports 25,000 open source modules.</a:t>
            </a:r>
          </a:p>
          <a:p>
            <a:pPr algn="just"/>
            <a:r>
              <a:rPr lang="en-US" sz="2200" dirty="0"/>
              <a:t>It supports </a:t>
            </a:r>
            <a:r>
              <a:rPr lang="en-US" sz="2200" b="1" dirty="0"/>
              <a:t>Unicode</a:t>
            </a:r>
            <a:r>
              <a:rPr lang="en-US" sz="2200" dirty="0"/>
              <a:t>.</a:t>
            </a:r>
          </a:p>
          <a:p>
            <a:pPr algn="just"/>
            <a:r>
              <a:rPr lang="en-US" sz="2200" dirty="0"/>
              <a:t>It includes powerful tools to process text to make it compatible with mark-up languages like HTML, XML.</a:t>
            </a:r>
          </a:p>
          <a:p>
            <a:pPr algn="just"/>
            <a:r>
              <a:rPr lang="en-US" sz="2200" dirty="0" smtClean="0"/>
              <a:t>Its </a:t>
            </a:r>
            <a:r>
              <a:rPr lang="en-US" sz="2200" b="1" dirty="0" smtClean="0"/>
              <a:t>database </a:t>
            </a:r>
            <a:r>
              <a:rPr lang="en-US" sz="2200" b="1" dirty="0"/>
              <a:t>integration</a:t>
            </a:r>
            <a:r>
              <a:rPr lang="en-US" sz="2200" dirty="0"/>
              <a:t> interface </a:t>
            </a:r>
            <a:r>
              <a:rPr lang="en-US" sz="2200" dirty="0" smtClean="0"/>
              <a:t>, DBI </a:t>
            </a:r>
            <a:r>
              <a:rPr lang="en-US" sz="2200" dirty="0"/>
              <a:t>supports third-party databases including Oracle, Sybase, Postgres, MySQL and others</a:t>
            </a:r>
            <a:r>
              <a:rPr lang="en-US" sz="2200" dirty="0" smtClean="0"/>
              <a:t>.</a:t>
            </a:r>
            <a:endParaRPr lang="en-US" sz="2200" dirty="0"/>
          </a:p>
          <a:p>
            <a:pPr algn="just"/>
            <a:r>
              <a:rPr lang="en-US" sz="2200" dirty="0"/>
              <a:t>It is </a:t>
            </a:r>
            <a:r>
              <a:rPr lang="en-US" sz="2200" b="1" dirty="0"/>
              <a:t>embeddable in other systems </a:t>
            </a:r>
            <a:r>
              <a:rPr lang="en-US" sz="2200" dirty="0"/>
              <a:t>such as web servers and database servers.</a:t>
            </a:r>
          </a:p>
          <a:p>
            <a:pPr algn="just"/>
            <a:r>
              <a:rPr lang="en-US" sz="2200" dirty="0"/>
              <a:t>It is </a:t>
            </a:r>
            <a:r>
              <a:rPr lang="en-US" sz="2200" b="1" dirty="0"/>
              <a:t>open source </a:t>
            </a:r>
            <a:r>
              <a:rPr lang="en-US" sz="2200" dirty="0"/>
              <a:t>software licensed under GNU.</a:t>
            </a:r>
          </a:p>
          <a:p>
            <a:pPr algn="just"/>
            <a:r>
              <a:rPr lang="en-US" sz="2200" dirty="0"/>
              <a:t>Many frameworks are written in Perl.</a:t>
            </a:r>
          </a:p>
          <a:p>
            <a:pPr algn="just"/>
            <a:r>
              <a:rPr lang="en-US" sz="2200" dirty="0"/>
              <a:t>It can </a:t>
            </a:r>
            <a:r>
              <a:rPr lang="en-US" sz="2200" b="1" dirty="0"/>
              <a:t>handle encrypted web data </a:t>
            </a:r>
            <a:r>
              <a:rPr lang="en-US" sz="2200" dirty="0"/>
              <a:t>including e-commerce transactions.</a:t>
            </a:r>
          </a:p>
          <a:p>
            <a:pPr algn="just"/>
            <a:r>
              <a:rPr lang="en-US" sz="2200" dirty="0"/>
              <a:t>It is a </a:t>
            </a:r>
            <a:r>
              <a:rPr lang="en-US" sz="2200" b="1" dirty="0"/>
              <a:t>cross platform </a:t>
            </a:r>
            <a:r>
              <a:rPr lang="en-US" sz="2200" b="1" dirty="0" smtClean="0"/>
              <a:t>language.</a:t>
            </a:r>
            <a:endParaRPr lang="en-US" sz="2200" b="1" dirty="0"/>
          </a:p>
          <a:p>
            <a:pPr algn="just">
              <a:buNone/>
            </a:pPr>
            <a:endParaRPr lang="en-US" sz="2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381000" y="367099"/>
            <a:ext cx="8305800" cy="276998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10B4B"/>
                </a:solidFill>
                <a:effectLst/>
                <a:latin typeface="erdana"/>
                <a:cs typeface="Arial" pitchFamily="34" charset="0"/>
              </a:rPr>
              <a:t>4) </a:t>
            </a:r>
            <a:r>
              <a:rPr kumimoji="0" lang="en-US" b="1" i="0" u="none" strike="noStrike" cap="none" normalizeH="0" baseline="0" dirty="0" err="1" smtClean="0">
                <a:ln>
                  <a:noFill/>
                </a:ln>
                <a:solidFill>
                  <a:srgbClr val="610B4B"/>
                </a:solidFill>
                <a:effectLst/>
                <a:latin typeface="erdana"/>
                <a:cs typeface="Arial" pitchFamily="34" charset="0"/>
              </a:rPr>
              <a:t>Unshift</a:t>
            </a:r>
            <a:r>
              <a:rPr kumimoji="0" lang="en-US" b="1" i="0" u="none" strike="noStrike" cap="none" normalizeH="0" baseline="0" dirty="0" smtClean="0">
                <a:ln>
                  <a:noFill/>
                </a:ln>
                <a:solidFill>
                  <a:srgbClr val="610B4B"/>
                </a:solidFill>
                <a:effectLst/>
                <a:latin typeface="erdana"/>
                <a:cs typeface="Arial" pitchFamily="34" charset="0"/>
              </a:rPr>
              <a:t> on Array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	The </a:t>
            </a:r>
            <a:r>
              <a:rPr kumimoji="0" lang="en-US" b="0" i="0" u="none" strike="noStrike" cap="none" normalizeH="0" baseline="0" dirty="0" err="1" smtClean="0">
                <a:ln>
                  <a:noFill/>
                </a:ln>
                <a:solidFill>
                  <a:srgbClr val="000000"/>
                </a:solidFill>
                <a:effectLst/>
                <a:latin typeface="Verdana" pitchFamily="34" charset="0"/>
                <a:cs typeface="Arial" pitchFamily="34" charset="0"/>
              </a:rPr>
              <a:t>unshift</a:t>
            </a:r>
            <a:r>
              <a:rPr kumimoji="0" lang="en-US" b="0" i="0" u="none" strike="noStrike" cap="none" normalizeH="0" baseline="0" dirty="0" smtClean="0">
                <a:ln>
                  <a:noFill/>
                </a:ln>
                <a:solidFill>
                  <a:srgbClr val="000000"/>
                </a:solidFill>
                <a:effectLst/>
                <a:latin typeface="Verdana" pitchFamily="34" charset="0"/>
                <a:cs typeface="Arial" pitchFamily="34" charset="0"/>
              </a:rPr>
              <a:t> array function adds a new element at the start of the array.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000000"/>
                </a:solidFill>
                <a:effectLst/>
                <a:latin typeface="Verdana" pitchFamily="34" charset="0"/>
                <a:cs typeface="Arial" pitchFamily="34" charset="0"/>
              </a:rPr>
              <a:t>Example:</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a:t>
            </a:r>
            <a:r>
              <a:rPr lang="en-US" b="1" dirty="0" smtClean="0">
                <a:solidFill>
                  <a:srgbClr val="006699"/>
                </a:solidFill>
                <a:latin typeface="Verdana" pitchFamily="34" charset="0"/>
                <a:cs typeface="Arial" pitchFamily="34" charset="0"/>
              </a:rPr>
              <a:t>array</a:t>
            </a:r>
            <a:r>
              <a:rPr lang="en-US" dirty="0" smtClean="0">
                <a:solidFill>
                  <a:srgbClr val="000000"/>
                </a:solidFill>
                <a:latin typeface="Verdana" pitchFamily="34" charset="0"/>
                <a:cs typeface="Arial" pitchFamily="34" charset="0"/>
              </a:rPr>
              <a:t> = (</a:t>
            </a:r>
            <a:r>
              <a:rPr lang="en-US" dirty="0" smtClean="0">
                <a:solidFill>
                  <a:srgbClr val="0000FF"/>
                </a:solidFill>
                <a:latin typeface="Verdana" pitchFamily="34" charset="0"/>
                <a:cs typeface="Arial" pitchFamily="34" charset="0"/>
              </a:rPr>
              <a:t>"pink"</a:t>
            </a:r>
            <a:r>
              <a:rPr lang="en-US" dirty="0" smtClean="0">
                <a:solidFill>
                  <a:srgbClr val="000000"/>
                </a:solidFill>
                <a:latin typeface="Verdana" pitchFamily="34" charset="0"/>
                <a:cs typeface="Arial" pitchFamily="34" charset="0"/>
              </a:rPr>
              <a:t>, </a:t>
            </a:r>
            <a:r>
              <a:rPr lang="en-US" dirty="0" smtClean="0">
                <a:solidFill>
                  <a:srgbClr val="0000FF"/>
                </a:solidFill>
                <a:latin typeface="Verdana" pitchFamily="34" charset="0"/>
                <a:cs typeface="Arial" pitchFamily="34" charset="0"/>
              </a:rPr>
              <a:t>"red"</a:t>
            </a:r>
            <a:r>
              <a:rPr lang="en-US" dirty="0" smtClean="0">
                <a:solidFill>
                  <a:srgbClr val="000000"/>
                </a:solidFill>
                <a:latin typeface="Verdana" pitchFamily="34" charset="0"/>
                <a:cs typeface="Arial" pitchFamily="34" charset="0"/>
              </a:rPr>
              <a:t>, </a:t>
            </a:r>
            <a:r>
              <a:rPr lang="en-US" dirty="0" smtClean="0">
                <a:solidFill>
                  <a:srgbClr val="0000FF"/>
                </a:solidFill>
                <a:latin typeface="Verdana" pitchFamily="34" charset="0"/>
                <a:cs typeface="Arial" pitchFamily="34" charset="0"/>
              </a:rPr>
              <a:t>"blue"</a:t>
            </a:r>
            <a:r>
              <a:rPr lang="en-US" dirty="0" smtClean="0">
                <a:solidFill>
                  <a:srgbClr val="000000"/>
                </a:solidFill>
                <a:latin typeface="Verdana" pitchFamily="34" charset="0"/>
                <a:cs typeface="Arial" pitchFamily="34" charset="0"/>
              </a:rPr>
              <a:t>);</a:t>
            </a:r>
            <a:endParaRPr kumimoji="0" lang="en-US" b="1"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b="1" dirty="0" smtClean="0">
                <a:solidFill>
                  <a:srgbClr val="000000"/>
                </a:solidFill>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unshift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array</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"orange"</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"@array\n"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00"/>
                </a:solidFill>
                <a:effectLst/>
                <a:latin typeface="Arial Unicode MS" pitchFamily="34" charset="-128"/>
                <a:cs typeface="Arial" pitchFamily="34" charset="0"/>
              </a:rPr>
              <a:t>orange pink red blue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In the above program, "orange" is added at the start of the array.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04800" y="3429000"/>
            <a:ext cx="8382000" cy="1015663"/>
          </a:xfrm>
          <a:prstGeom prst="rect">
            <a:avLst/>
          </a:prstGeom>
        </p:spPr>
        <p:txBody>
          <a:bodyPr wrap="square">
            <a:spAutoFit/>
          </a:bodyPr>
          <a:lstStyle/>
          <a:p>
            <a:r>
              <a:rPr lang="en-US" sz="2000" b="1" dirty="0" smtClean="0"/>
              <a:t>Slicing Array Elements</a:t>
            </a:r>
          </a:p>
          <a:p>
            <a:r>
              <a:rPr lang="en-US" sz="2000" dirty="0" smtClean="0"/>
              <a:t>You can also extract a "slice" from an array - that is, you can select more than one item from an array in order to produce another array.</a:t>
            </a:r>
            <a:endParaRPr lang="en-US" sz="2000" dirty="0"/>
          </a:p>
        </p:txBody>
      </p:sp>
      <p:sp>
        <p:nvSpPr>
          <p:cNvPr id="86018" name="Rectangle 2"/>
          <p:cNvSpPr>
            <a:spLocks noChangeArrowheads="1"/>
          </p:cNvSpPr>
          <p:nvPr/>
        </p:nvSpPr>
        <p:spPr bwMode="auto">
          <a:xfrm>
            <a:off x="381000" y="4572000"/>
            <a:ext cx="5836854" cy="1109292"/>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@days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qw</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660066"/>
                </a:solidFill>
                <a:effectLst/>
                <a:latin typeface="Courier New" pitchFamily="49" charset="0"/>
                <a:cs typeface="Courier New" pitchFamily="49" charset="0"/>
              </a:rPr>
              <a:t>Mon</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Tue</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Wed</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Thu</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Fri</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Sat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Sun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@weekdays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@days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4</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"@weekdays\n"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4"/>
          <p:cNvSpPr/>
          <p:nvPr/>
        </p:nvSpPr>
        <p:spPr>
          <a:xfrm>
            <a:off x="6553200" y="4419600"/>
            <a:ext cx="2362200" cy="646331"/>
          </a:xfrm>
          <a:prstGeom prst="rect">
            <a:avLst/>
          </a:prstGeom>
        </p:spPr>
        <p:txBody>
          <a:bodyPr wrap="square">
            <a:spAutoFit/>
          </a:bodyPr>
          <a:lstStyle/>
          <a:p>
            <a:r>
              <a:rPr lang="en-US" dirty="0" smtClean="0"/>
              <a:t>This will produce the following result −</a:t>
            </a:r>
            <a:endParaRPr lang="en-US" dirty="0"/>
          </a:p>
        </p:txBody>
      </p:sp>
      <p:sp>
        <p:nvSpPr>
          <p:cNvPr id="86019" name="Rectangle 3"/>
          <p:cNvSpPr>
            <a:spLocks noChangeArrowheads="1"/>
          </p:cNvSpPr>
          <p:nvPr/>
        </p:nvSpPr>
        <p:spPr bwMode="auto">
          <a:xfrm>
            <a:off x="6781800" y="5092742"/>
            <a:ext cx="1828800" cy="369332"/>
          </a:xfrm>
          <a:prstGeom prst="rect">
            <a:avLst/>
          </a:prstGeom>
          <a:solidFill>
            <a:srgbClr val="EEEEEE"/>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Thu Fri Sat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7" name="Rectangle 6"/>
          <p:cNvSpPr/>
          <p:nvPr/>
        </p:nvSpPr>
        <p:spPr>
          <a:xfrm>
            <a:off x="304800" y="5867400"/>
            <a:ext cx="8839200" cy="707886"/>
          </a:xfrm>
          <a:prstGeom prst="rect">
            <a:avLst/>
          </a:prstGeom>
        </p:spPr>
        <p:txBody>
          <a:bodyPr wrap="square">
            <a:spAutoFit/>
          </a:bodyPr>
          <a:lstStyle/>
          <a:p>
            <a:r>
              <a:rPr lang="en-US" sz="2000" dirty="0" smtClean="0"/>
              <a:t>The specification for a slice must have a list of valid indices, either positive or negative, each separated by a comma.</a:t>
            </a:r>
            <a:endParaRPr lang="en-US"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609600" y="685800"/>
            <a:ext cx="5836854" cy="1109292"/>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@days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qw</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660066"/>
                </a:solidFill>
                <a:effectLst/>
                <a:latin typeface="Courier New" pitchFamily="49" charset="0"/>
                <a:cs typeface="Courier New" pitchFamily="49" charset="0"/>
              </a:rPr>
              <a:t>Mon</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Tue</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Wed</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Thu</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Fri</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Sat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0066"/>
                </a:solidFill>
                <a:effectLst/>
                <a:latin typeface="Courier New" pitchFamily="49" charset="0"/>
                <a:cs typeface="Courier New" pitchFamily="49" charset="0"/>
              </a:rPr>
              <a:t>Sun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@weekdays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@days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"@weekdays\n"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a:off x="228600" y="228600"/>
            <a:ext cx="5943600" cy="400110"/>
          </a:xfrm>
          <a:prstGeom prst="rect">
            <a:avLst/>
          </a:prstGeom>
        </p:spPr>
        <p:txBody>
          <a:bodyPr wrap="square">
            <a:spAutoFit/>
          </a:bodyPr>
          <a:lstStyle/>
          <a:p>
            <a:r>
              <a:rPr lang="en-US" sz="2000" dirty="0" smtClean="0"/>
              <a:t>For speed, you can also use the </a:t>
            </a:r>
            <a:r>
              <a:rPr lang="en-US" sz="2000" b="1" dirty="0" smtClean="0"/>
              <a:t>..</a:t>
            </a:r>
            <a:r>
              <a:rPr lang="en-US" sz="2000" dirty="0" smtClean="0"/>
              <a:t> range operator −</a:t>
            </a:r>
            <a:endParaRPr lang="en-US" sz="2000" dirty="0"/>
          </a:p>
        </p:txBody>
      </p:sp>
      <p:sp>
        <p:nvSpPr>
          <p:cNvPr id="4" name="Rectangle 3"/>
          <p:cNvSpPr/>
          <p:nvPr/>
        </p:nvSpPr>
        <p:spPr>
          <a:xfrm>
            <a:off x="381000" y="2057400"/>
            <a:ext cx="4203908" cy="400110"/>
          </a:xfrm>
          <a:prstGeom prst="rect">
            <a:avLst/>
          </a:prstGeom>
        </p:spPr>
        <p:txBody>
          <a:bodyPr wrap="none">
            <a:spAutoFit/>
          </a:bodyPr>
          <a:lstStyle/>
          <a:p>
            <a:r>
              <a:rPr lang="en-US" sz="2000" dirty="0" smtClean="0"/>
              <a:t>This will produce the following result −</a:t>
            </a:r>
            <a:endParaRPr lang="en-US" sz="2000" dirty="0"/>
          </a:p>
        </p:txBody>
      </p:sp>
      <p:sp>
        <p:nvSpPr>
          <p:cNvPr id="84994" name="Rectangle 2"/>
          <p:cNvSpPr>
            <a:spLocks noChangeArrowheads="1"/>
          </p:cNvSpPr>
          <p:nvPr/>
        </p:nvSpPr>
        <p:spPr bwMode="auto">
          <a:xfrm>
            <a:off x="4495800" y="2057400"/>
            <a:ext cx="1765227" cy="369332"/>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Thu Fri Sat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84995" name="Rectangle 3"/>
          <p:cNvSpPr>
            <a:spLocks noChangeArrowheads="1"/>
          </p:cNvSpPr>
          <p:nvPr/>
        </p:nvSpPr>
        <p:spPr bwMode="auto">
          <a:xfrm>
            <a:off x="838200" y="3962400"/>
            <a:ext cx="7391400" cy="309073"/>
          </a:xfrm>
          <a:prstGeom prst="rect">
            <a:avLst/>
          </a:prstGeom>
          <a:solidFill>
            <a:srgbClr val="EEEEEE"/>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splice </a:t>
            </a:r>
            <a:r>
              <a:rPr kumimoji="0" lang="en-US" sz="2000" b="0" i="0" u="none" strike="noStrike" cap="none" normalizeH="0" baseline="0" dirty="0" smtClean="0">
                <a:ln>
                  <a:noFill/>
                </a:ln>
                <a:solidFill>
                  <a:srgbClr val="006666"/>
                </a:solidFill>
                <a:effectLst/>
                <a:latin typeface="Courier New" pitchFamily="49" charset="0"/>
                <a:cs typeface="Courier New" pitchFamily="49" charset="0"/>
              </a:rPr>
              <a:t>@ARRAY</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 OFFSET </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 LENGTH </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 LIST </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sz="2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2000" b="0" i="0" u="none" strike="noStrike" cap="none" normalizeH="0" baseline="0" dirty="0" smtClean="0">
                <a:ln>
                  <a:noFill/>
                </a:ln>
                <a:solidFill>
                  <a:srgbClr val="666600"/>
                </a:solidFill>
                <a:effectLst/>
                <a:latin typeface="Courier New" pitchFamily="49" charset="0"/>
                <a:cs typeface="Courier New" pitchFamily="49"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4648200"/>
            <a:ext cx="7924800" cy="1323439"/>
          </a:xfrm>
          <a:prstGeom prst="rect">
            <a:avLst/>
          </a:prstGeom>
        </p:spPr>
        <p:txBody>
          <a:bodyPr wrap="square">
            <a:spAutoFit/>
          </a:bodyPr>
          <a:lstStyle/>
          <a:p>
            <a:pPr lvl="0" algn="just" eaLnBrk="0" fontAlgn="base" hangingPunct="0">
              <a:spcBef>
                <a:spcPct val="0"/>
              </a:spcBef>
              <a:spcAft>
                <a:spcPct val="0"/>
              </a:spcAft>
            </a:pPr>
            <a:r>
              <a:rPr lang="en-US" sz="2000" dirty="0" smtClean="0">
                <a:solidFill>
                  <a:srgbClr val="000000"/>
                </a:solidFill>
                <a:cs typeface="Arial" pitchFamily="34" charset="0"/>
              </a:rPr>
              <a:t>This function will remove the elements of @ARRAY designated by OFFSET and LENGTH, and replaces them with LIST, if specified. Finally, it returns the elements removed from the array. </a:t>
            </a:r>
          </a:p>
          <a:p>
            <a:pPr lvl="0" algn="just" eaLnBrk="0" fontAlgn="base" hangingPunct="0">
              <a:spcBef>
                <a:spcPct val="0"/>
              </a:spcBef>
              <a:spcAft>
                <a:spcPct val="0"/>
              </a:spcAft>
            </a:pPr>
            <a:r>
              <a:rPr lang="en-US" sz="2000" dirty="0" smtClean="0">
                <a:solidFill>
                  <a:srgbClr val="000000"/>
                </a:solidFill>
                <a:cs typeface="Arial" pitchFamily="34" charset="0"/>
              </a:rPr>
              <a:t>Following is the example −</a:t>
            </a:r>
            <a:endParaRPr lang="en-US" sz="2000" dirty="0" smtClean="0">
              <a:cs typeface="Arial" pitchFamily="34" charset="0"/>
            </a:endParaRPr>
          </a:p>
        </p:txBody>
      </p:sp>
      <p:sp>
        <p:nvSpPr>
          <p:cNvPr id="8" name="Rectangle 7"/>
          <p:cNvSpPr/>
          <p:nvPr/>
        </p:nvSpPr>
        <p:spPr>
          <a:xfrm>
            <a:off x="381000" y="2743200"/>
            <a:ext cx="8382000" cy="1015663"/>
          </a:xfrm>
          <a:prstGeom prst="rect">
            <a:avLst/>
          </a:prstGeom>
        </p:spPr>
        <p:txBody>
          <a:bodyPr wrap="square">
            <a:spAutoFit/>
          </a:bodyPr>
          <a:lstStyle/>
          <a:p>
            <a:pPr lvl="0" algn="just" fontAlgn="base">
              <a:spcBef>
                <a:spcPct val="0"/>
              </a:spcBef>
              <a:spcAft>
                <a:spcPct val="0"/>
              </a:spcAft>
            </a:pPr>
            <a:r>
              <a:rPr lang="en-US" sz="2000" b="1" dirty="0" smtClean="0">
                <a:cs typeface="Arial" pitchFamily="34" charset="0"/>
              </a:rPr>
              <a:t>Replacing Array Elements</a:t>
            </a:r>
          </a:p>
          <a:p>
            <a:pPr lvl="0" algn="just" eaLnBrk="0" fontAlgn="base" hangingPunct="0">
              <a:spcBef>
                <a:spcPct val="0"/>
              </a:spcBef>
              <a:spcAft>
                <a:spcPct val="0"/>
              </a:spcAft>
            </a:pPr>
            <a:r>
              <a:rPr lang="en-US" sz="2000" dirty="0" smtClean="0">
                <a:solidFill>
                  <a:srgbClr val="000000"/>
                </a:solidFill>
                <a:cs typeface="Arial" pitchFamily="34" charset="0"/>
              </a:rPr>
              <a:t>Now we are going to introduce one more function called </a:t>
            </a:r>
            <a:r>
              <a:rPr lang="en-US" sz="2000" b="1" dirty="0" smtClean="0">
                <a:solidFill>
                  <a:srgbClr val="000000"/>
                </a:solidFill>
                <a:cs typeface="Arial" pitchFamily="34" charset="0"/>
              </a:rPr>
              <a:t>splice()</a:t>
            </a:r>
            <a:r>
              <a:rPr lang="en-US" sz="2000" dirty="0" smtClean="0">
                <a:solidFill>
                  <a:srgbClr val="000000"/>
                </a:solidFill>
                <a:cs typeface="Arial" pitchFamily="34" charset="0"/>
              </a:rPr>
              <a:t>, which has the following syntax −</a:t>
            </a:r>
            <a:endParaRPr lang="en-US" sz="2000" dirty="0" smtClean="0">
              <a:solidFill>
                <a:srgbClr val="000000"/>
              </a:solidFill>
              <a:cs typeface="Courier New" pitchFamily="49" charset="0"/>
            </a:endParaRPr>
          </a:p>
        </p:txBody>
      </p:sp>
      <p:sp>
        <p:nvSpPr>
          <p:cNvPr id="9" name="Down Arrow 8"/>
          <p:cNvSpPr/>
          <p:nvPr/>
        </p:nvSpPr>
        <p:spPr>
          <a:xfrm>
            <a:off x="3886200" y="5791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609600" y="304800"/>
            <a:ext cx="4182555" cy="1386291"/>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6666"/>
                </a:solidFill>
                <a:effectLst/>
                <a:latin typeface="Courier New" pitchFamily="49" charset="0"/>
                <a:cs typeface="Courier New" pitchFamily="49" charset="0"/>
              </a:rPr>
              <a:t>nums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20</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"Before - @</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nums</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splice</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6666"/>
                </a:solidFill>
                <a:effectLst/>
                <a:latin typeface="Courier New" pitchFamily="49" charset="0"/>
                <a:cs typeface="Courier New" pitchFamily="49" charset="0"/>
              </a:rPr>
              <a:t>nums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"After - @</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nums</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4"/>
          <p:cNvSpPr/>
          <p:nvPr/>
        </p:nvSpPr>
        <p:spPr>
          <a:xfrm>
            <a:off x="304800" y="1828800"/>
            <a:ext cx="4203908" cy="400110"/>
          </a:xfrm>
          <a:prstGeom prst="rect">
            <a:avLst/>
          </a:prstGeom>
        </p:spPr>
        <p:txBody>
          <a:bodyPr wrap="none">
            <a:spAutoFit/>
          </a:bodyPr>
          <a:lstStyle/>
          <a:p>
            <a:r>
              <a:rPr lang="en-US" sz="2000" dirty="0" smtClean="0"/>
              <a:t>This will produce the following result −</a:t>
            </a:r>
            <a:endParaRPr lang="en-US" sz="2000" dirty="0"/>
          </a:p>
        </p:txBody>
      </p:sp>
      <p:sp>
        <p:nvSpPr>
          <p:cNvPr id="91138" name="Rectangle 2"/>
          <p:cNvSpPr>
            <a:spLocks noChangeArrowheads="1"/>
          </p:cNvSpPr>
          <p:nvPr/>
        </p:nvSpPr>
        <p:spPr bwMode="auto">
          <a:xfrm>
            <a:off x="685800" y="2267635"/>
            <a:ext cx="5988242" cy="646331"/>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Courier New" pitchFamily="49" charset="0"/>
              </a:rPr>
              <a:t>Before - 1 2 3 4 5 6 7 8 9 10 11 12 13 14 15 16 17 18 19 20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Courier New" pitchFamily="49" charset="0"/>
              </a:rPr>
              <a:t>After - 1 2 3 4 5 21 22 23 24 25 11 12 13 14 15 16 17 18 19 20</a:t>
            </a:r>
            <a:r>
              <a:rPr kumimoji="0" lang="en-US" b="0" i="0" u="none" strike="noStrike" cap="none" normalizeH="0" baseline="0" dirty="0" smtClean="0">
                <a:ln>
                  <a:noFill/>
                </a:ln>
                <a:solidFill>
                  <a:schemeClr val="tx1"/>
                </a:solidFill>
                <a:effectLst/>
                <a:cs typeface="Arial" pitchFamily="34" charset="0"/>
              </a:rPr>
              <a:t> </a:t>
            </a:r>
          </a:p>
        </p:txBody>
      </p:sp>
      <p:sp>
        <p:nvSpPr>
          <p:cNvPr id="7" name="Rectangle 6"/>
          <p:cNvSpPr/>
          <p:nvPr/>
        </p:nvSpPr>
        <p:spPr>
          <a:xfrm>
            <a:off x="304800" y="3048000"/>
            <a:ext cx="8382000" cy="1015663"/>
          </a:xfrm>
          <a:prstGeom prst="rect">
            <a:avLst/>
          </a:prstGeom>
        </p:spPr>
        <p:txBody>
          <a:bodyPr wrap="square">
            <a:spAutoFit/>
          </a:bodyPr>
          <a:lstStyle/>
          <a:p>
            <a:pPr algn="just"/>
            <a:r>
              <a:rPr lang="en-US" sz="2000" dirty="0" smtClean="0"/>
              <a:t>Here, the actual replacement begins with the 6th number after that five elements are then replaced from 6 to 10 with the numbers 21, 22, 23, 24 and 25.</a:t>
            </a:r>
            <a:endParaRPr lang="en-US" sz="2000" dirty="0"/>
          </a:p>
        </p:txBody>
      </p:sp>
      <p:sp>
        <p:nvSpPr>
          <p:cNvPr id="8" name="Rectangle 7"/>
          <p:cNvSpPr/>
          <p:nvPr/>
        </p:nvSpPr>
        <p:spPr>
          <a:xfrm>
            <a:off x="304800" y="4267200"/>
            <a:ext cx="8458200" cy="1015663"/>
          </a:xfrm>
          <a:prstGeom prst="rect">
            <a:avLst/>
          </a:prstGeom>
        </p:spPr>
        <p:txBody>
          <a:bodyPr wrap="square">
            <a:spAutoFit/>
          </a:bodyPr>
          <a:lstStyle/>
          <a:p>
            <a:r>
              <a:rPr lang="en-US" sz="2000" b="1" dirty="0" smtClean="0"/>
              <a:t>Perl Strings to Arrays, split()</a:t>
            </a:r>
          </a:p>
          <a:p>
            <a:r>
              <a:rPr lang="en-US" sz="2000" dirty="0" smtClean="0"/>
              <a:t>	With the help of split() function, we can split a string into array of strings and returns it.</a:t>
            </a:r>
            <a:endParaRPr lang="en-US" sz="2000" dirty="0"/>
          </a:p>
        </p:txBody>
      </p:sp>
      <p:sp>
        <p:nvSpPr>
          <p:cNvPr id="91139" name="Rectangle 3"/>
          <p:cNvSpPr>
            <a:spLocks noChangeArrowheads="1"/>
          </p:cNvSpPr>
          <p:nvPr/>
        </p:nvSpPr>
        <p:spPr bwMode="auto">
          <a:xfrm>
            <a:off x="914400" y="5791200"/>
            <a:ext cx="7239000" cy="369332"/>
          </a:xfrm>
          <a:prstGeom prst="rect">
            <a:avLst/>
          </a:prstGeom>
          <a:solidFill>
            <a:srgbClr val="EEEEEE"/>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split [ PATTERN [ , EXPR [ , LIMIT ] ] ]</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10" name="Rectangle 9"/>
          <p:cNvSpPr/>
          <p:nvPr/>
        </p:nvSpPr>
        <p:spPr>
          <a:xfrm>
            <a:off x="381000" y="5334000"/>
            <a:ext cx="989566" cy="400110"/>
          </a:xfrm>
          <a:prstGeom prst="rect">
            <a:avLst/>
          </a:prstGeom>
        </p:spPr>
        <p:txBody>
          <a:bodyPr wrap="none">
            <a:spAutoFit/>
          </a:bodyPr>
          <a:lstStyle/>
          <a:p>
            <a:r>
              <a:rPr lang="en-US" sz="2000" dirty="0" smtClean="0">
                <a:solidFill>
                  <a:srgbClr val="000000"/>
                </a:solidFill>
                <a:cs typeface="Arial" pitchFamily="34" charset="0"/>
              </a:rPr>
              <a:t>Syntax :</a:t>
            </a:r>
            <a:endParaRPr lang="en-US"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228600" y="381000"/>
            <a:ext cx="8686800" cy="2771286"/>
          </a:xfrm>
          <a:prstGeom prst="rect">
            <a:avLst/>
          </a:prstGeom>
          <a:solidFill>
            <a:srgbClr val="EEEEEE"/>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 define Strings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var_string</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"Rain-Drops-On-Roses-And-Whiskers-On-Kittens"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var_names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Larry,David,Roger,Ken,Michael,Tom</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solidFill>
                <a:srgbClr val="000000"/>
              </a:solidFill>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 transform above strings into arrays.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@string</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split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var_string</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@names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split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var_names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"$string[3]\n"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This will print Roses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"$names[4]\n"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880000"/>
                </a:solidFill>
                <a:effectLst/>
                <a:latin typeface="Courier New" pitchFamily="49" charset="0"/>
                <a:cs typeface="Courier New" pitchFamily="49" charset="0"/>
              </a:rPr>
              <a:t># This will print Michael</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a:off x="304800" y="3352800"/>
            <a:ext cx="4203908" cy="400110"/>
          </a:xfrm>
          <a:prstGeom prst="rect">
            <a:avLst/>
          </a:prstGeom>
        </p:spPr>
        <p:txBody>
          <a:bodyPr wrap="none">
            <a:spAutoFit/>
          </a:bodyPr>
          <a:lstStyle/>
          <a:p>
            <a:r>
              <a:rPr lang="en-US" sz="2000" dirty="0" smtClean="0"/>
              <a:t>This will produce the following result −</a:t>
            </a:r>
            <a:endParaRPr lang="en-US" sz="2000" dirty="0"/>
          </a:p>
        </p:txBody>
      </p:sp>
      <p:sp>
        <p:nvSpPr>
          <p:cNvPr id="92162" name="Rectangle 2"/>
          <p:cNvSpPr>
            <a:spLocks noChangeArrowheads="1"/>
          </p:cNvSpPr>
          <p:nvPr/>
        </p:nvSpPr>
        <p:spPr bwMode="auto">
          <a:xfrm>
            <a:off x="1752600" y="3810000"/>
            <a:ext cx="1213794" cy="646331"/>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Roses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Michael</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1015663"/>
          </a:xfrm>
          <a:prstGeom prst="rect">
            <a:avLst/>
          </a:prstGeom>
        </p:spPr>
        <p:txBody>
          <a:bodyPr wrap="square">
            <a:spAutoFit/>
          </a:bodyPr>
          <a:lstStyle/>
          <a:p>
            <a:r>
              <a:rPr lang="en-US" sz="2000" b="1" dirty="0" smtClean="0"/>
              <a:t>Perl Arrays to Strings, join()</a:t>
            </a:r>
          </a:p>
          <a:p>
            <a:r>
              <a:rPr lang="en-US" sz="2000" dirty="0" smtClean="0"/>
              <a:t>The join() function is used to combine arrays to make a string. It combines the separate arrays into one string and returns it.</a:t>
            </a:r>
            <a:endParaRPr lang="en-US" sz="2000" dirty="0"/>
          </a:p>
        </p:txBody>
      </p:sp>
      <p:sp>
        <p:nvSpPr>
          <p:cNvPr id="93185" name="Rectangle 1"/>
          <p:cNvSpPr>
            <a:spLocks noChangeArrowheads="1"/>
          </p:cNvSpPr>
          <p:nvPr/>
        </p:nvSpPr>
        <p:spPr bwMode="auto">
          <a:xfrm>
            <a:off x="549981" y="1447800"/>
            <a:ext cx="8594019" cy="3048285"/>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 define Strings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var_string</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"Rain-Drops-On-Roses-And-Whiskers-On-Kittens"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var_names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Larry,David,Roger,Ken,Michael,Tom</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 transform above strings into arrays.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@string</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split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var_string</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@names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split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var_names</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$string1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0088"/>
                </a:solidFill>
                <a:effectLst/>
                <a:latin typeface="Courier New" pitchFamily="49" charset="0"/>
                <a:cs typeface="Courier New" pitchFamily="49" charset="0"/>
              </a:rPr>
              <a:t>join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@string</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$string2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0088"/>
                </a:solidFill>
                <a:effectLst/>
                <a:latin typeface="Courier New" pitchFamily="49" charset="0"/>
                <a:cs typeface="Courier New" pitchFamily="49" charset="0"/>
              </a:rPr>
              <a:t>join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6666"/>
                </a:solidFill>
                <a:effectLst/>
                <a:latin typeface="Courier New" pitchFamily="49" charset="0"/>
                <a:cs typeface="Courier New" pitchFamily="49" charset="0"/>
              </a:rPr>
              <a:t>@names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"$string1\n"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"$string2\n"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3"/>
          <p:cNvSpPr/>
          <p:nvPr/>
        </p:nvSpPr>
        <p:spPr>
          <a:xfrm>
            <a:off x="457200" y="4648200"/>
            <a:ext cx="3806170" cy="369332"/>
          </a:xfrm>
          <a:prstGeom prst="rect">
            <a:avLst/>
          </a:prstGeom>
        </p:spPr>
        <p:txBody>
          <a:bodyPr wrap="none">
            <a:spAutoFit/>
          </a:bodyPr>
          <a:lstStyle/>
          <a:p>
            <a:r>
              <a:rPr lang="en-US" dirty="0" smtClean="0"/>
              <a:t>This will produce the following result −</a:t>
            </a:r>
            <a:endParaRPr lang="en-US" dirty="0"/>
          </a:p>
        </p:txBody>
      </p:sp>
      <p:sp>
        <p:nvSpPr>
          <p:cNvPr id="93186" name="Rectangle 2"/>
          <p:cNvSpPr>
            <a:spLocks noChangeArrowheads="1"/>
          </p:cNvSpPr>
          <p:nvPr/>
        </p:nvSpPr>
        <p:spPr bwMode="auto">
          <a:xfrm>
            <a:off x="533400" y="5087035"/>
            <a:ext cx="6250429" cy="646331"/>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Rain-Drops-On-Roses-And-Whiskers-On-Kittens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ourier New" pitchFamily="49" charset="0"/>
                <a:cs typeface="Courier New" pitchFamily="49" charset="0"/>
              </a:rPr>
              <a:t>Larry,David,Roger,Ken,Michael,Tom</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228600" y="304800"/>
            <a:ext cx="8458200" cy="461664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38"/>
                </a:solidFill>
                <a:effectLst/>
                <a:latin typeface="erdana"/>
                <a:cs typeface="Arial" pitchFamily="34" charset="0"/>
              </a:rPr>
              <a:t>Perl Merging Two Arrays, merged()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cs typeface="Arial" pitchFamily="34" charset="0"/>
              </a:rPr>
              <a:t>Two arrays can be merged together using merged() function as a single string removing all the commas in between them.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smtClean="0">
                <a:ln>
                  <a:noFill/>
                </a:ln>
                <a:solidFill>
                  <a:srgbClr val="000000"/>
                </a:solidFill>
                <a:effectLst/>
                <a:latin typeface="Verdana" pitchFamily="34" charset="0"/>
                <a:cs typeface="Arial" pitchFamily="34" charset="0"/>
              </a:rPr>
              <a:t>Example:</a:t>
            </a:r>
          </a:p>
          <a:p>
            <a:pPr lvl="0" eaLnBrk="0" fontAlgn="base" hangingPunct="0">
              <a:spcBef>
                <a:spcPct val="0"/>
              </a:spcBef>
              <a:spcAft>
                <a:spcPct val="0"/>
              </a:spcAft>
            </a:pPr>
            <a:r>
              <a:rPr lang="en-US" sz="2000" dirty="0" smtClean="0">
                <a:solidFill>
                  <a:srgbClr val="000000"/>
                </a:solidFill>
                <a:latin typeface="Verdana" pitchFamily="34" charset="0"/>
                <a:cs typeface="Arial" pitchFamily="34" charset="0"/>
              </a:rPr>
              <a:t>	</a:t>
            </a:r>
            <a:r>
              <a:rPr lang="en-US" sz="2000" dirty="0" smtClean="0"/>
              <a:t>#!/</a:t>
            </a:r>
            <a:r>
              <a:rPr lang="en-US" sz="2000" dirty="0" err="1" smtClean="0"/>
              <a:t>usr</a:t>
            </a:r>
            <a:r>
              <a:rPr lang="en-US" sz="2000" dirty="0" smtClean="0"/>
              <a:t>/bin/</a:t>
            </a:r>
            <a:r>
              <a:rPr lang="en-US" sz="2000" dirty="0" err="1" smtClean="0"/>
              <a:t>perl</a:t>
            </a:r>
            <a:r>
              <a:rPr lang="en-US" sz="2000" dirty="0" smtClean="0"/>
              <a:t> </a:t>
            </a:r>
          </a:p>
          <a:p>
            <a:pPr lvl="0" eaLnBrk="0" fontAlgn="base" hangingPunct="0">
              <a:spcBef>
                <a:spcPct val="0"/>
              </a:spcBef>
              <a:spcAft>
                <a:spcPct val="0"/>
              </a:spcAft>
            </a:pPr>
            <a:r>
              <a:rPr lang="en-US" sz="2000" dirty="0" smtClean="0"/>
              <a:t>	@odd = (1,3,5); </a:t>
            </a:r>
          </a:p>
          <a:p>
            <a:pPr lvl="0" eaLnBrk="0" fontAlgn="base" hangingPunct="0">
              <a:spcBef>
                <a:spcPct val="0"/>
              </a:spcBef>
              <a:spcAft>
                <a:spcPct val="0"/>
              </a:spcAft>
            </a:pPr>
            <a:r>
              <a:rPr lang="en-US" sz="2000" dirty="0" smtClean="0"/>
              <a:t>	@even = (2, 4, 6); </a:t>
            </a:r>
          </a:p>
          <a:p>
            <a:pPr lvl="0" eaLnBrk="0" fontAlgn="base" hangingPunct="0">
              <a:spcBef>
                <a:spcPct val="0"/>
              </a:spcBef>
              <a:spcAft>
                <a:spcPct val="0"/>
              </a:spcAft>
            </a:pPr>
            <a:r>
              <a:rPr lang="en-US" sz="2000" dirty="0" smtClean="0"/>
              <a:t>	@numbers = (@odd, @even); </a:t>
            </a:r>
          </a:p>
          <a:p>
            <a:pPr lvl="0" eaLnBrk="0" fontAlgn="base" hangingPunct="0">
              <a:spcBef>
                <a:spcPct val="0"/>
              </a:spcBef>
              <a:spcAft>
                <a:spcPct val="0"/>
              </a:spcAft>
            </a:pPr>
            <a:r>
              <a:rPr lang="en-US" sz="2000" dirty="0" smtClean="0"/>
              <a:t>	print "numbers = @numbers\n";</a:t>
            </a:r>
            <a:endParaRPr kumimoji="0" lang="en-US" sz="2000"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r>
              <a:rPr lang="en-US" sz="2000" dirty="0" smtClean="0"/>
              <a:t>numbers = 1 3 5 2 4 6</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cs typeface="Arial" pitchFamily="34" charset="0"/>
              </a:rPr>
              <a:t>In the above program, array1 and array2 are merged into one single string and then printed.</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solidFill>
                <a:srgbClr val="000000"/>
              </a:solidFill>
              <a:latin typeface="Verdana"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cs typeface="Arial" pitchFamily="34" charset="0"/>
              </a:rPr>
              <a:t>OR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838200" y="5105400"/>
            <a:ext cx="4246675" cy="832293"/>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@numbers</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4</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6</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"numbers = @numbers\n"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2"/>
          <p:cNvSpPr>
            <a:spLocks noChangeArrowheads="1"/>
          </p:cNvSpPr>
          <p:nvPr/>
        </p:nvSpPr>
        <p:spPr bwMode="auto">
          <a:xfrm>
            <a:off x="5791200" y="6019800"/>
            <a:ext cx="2868093" cy="369332"/>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numbers = 1 3 4 5 6</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228600" y="398145"/>
            <a:ext cx="8763000" cy="590931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10B38"/>
                </a:solidFill>
                <a:effectLst/>
                <a:latin typeface="+mj-lt"/>
                <a:cs typeface="Arial" pitchFamily="34" charset="0"/>
              </a:rPr>
              <a:t>Perl Sorting Arrays, sort()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610B38"/>
              </a:solidFill>
              <a:effectLst/>
              <a:latin typeface="erdan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cs typeface="Arial" pitchFamily="34" charset="0"/>
              </a:rPr>
              <a:t>	</a:t>
            </a:r>
            <a:r>
              <a:rPr kumimoji="0" lang="en-US" sz="2000" b="0" i="0" u="none" strike="noStrike" cap="none" normalizeH="0" baseline="0" dirty="0" smtClean="0">
                <a:ln>
                  <a:noFill/>
                </a:ln>
                <a:solidFill>
                  <a:srgbClr val="000000"/>
                </a:solidFill>
                <a:effectLst/>
                <a:cs typeface="Arial" pitchFamily="34" charset="0"/>
              </a:rPr>
              <a:t>To sort an array, sort() array function is used. The sort() function sorts all the elements of an array according to the ASCII standard.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000" b="1" i="0" u="none" strike="noStrike" cap="none" normalizeH="0" baseline="0" dirty="0" smtClean="0">
                <a:ln>
                  <a:noFill/>
                </a:ln>
                <a:solidFill>
                  <a:srgbClr val="000000"/>
                </a:solidFill>
                <a:effectLst/>
                <a:cs typeface="Arial" pitchFamily="34" charset="0"/>
              </a:rPr>
              <a:t>Example:</a:t>
            </a:r>
          </a:p>
          <a:p>
            <a:pPr marL="0" marR="0" lvl="0" indent="0" algn="l" defTabSz="914400" rtl="0" eaLnBrk="0" fontAlgn="base" latinLnBrk="0" hangingPunct="0">
              <a:lnSpc>
                <a:spcPct val="100000"/>
              </a:lnSpc>
              <a:spcBef>
                <a:spcPct val="0"/>
              </a:spcBef>
              <a:spcAft>
                <a:spcPct val="0"/>
              </a:spcAft>
              <a:buClrTx/>
              <a:buSzTx/>
              <a:tabLst/>
            </a:pPr>
            <a:r>
              <a:rPr lang="en-US" sz="2000" b="1" dirty="0" smtClean="0">
                <a:solidFill>
                  <a:srgbClr val="000000"/>
                </a:solidFill>
                <a:cs typeface="Arial" pitchFamily="34" charset="0"/>
              </a:rPr>
              <a:t>	</a:t>
            </a:r>
            <a:r>
              <a:rPr kumimoji="0" lang="en-US" sz="2000" b="0" i="0" u="none" strike="noStrike" cap="none" normalizeH="0" baseline="0" dirty="0" smtClean="0">
                <a:ln>
                  <a:noFill/>
                </a:ln>
                <a:solidFill>
                  <a:srgbClr val="000000"/>
                </a:solidFill>
                <a:effectLst/>
                <a:cs typeface="Arial" pitchFamily="34" charset="0"/>
              </a:rPr>
              <a:t># defining </a:t>
            </a:r>
            <a:r>
              <a:rPr kumimoji="0" lang="en-US" sz="2000" b="1" i="0" u="none" strike="noStrike" cap="none" normalizeH="0" baseline="0" dirty="0" smtClean="0">
                <a:ln>
                  <a:noFill/>
                </a:ln>
                <a:solidFill>
                  <a:srgbClr val="006699"/>
                </a:solidFill>
                <a:effectLst/>
                <a:cs typeface="Arial" pitchFamily="34" charset="0"/>
              </a:rPr>
              <a:t>array</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0000"/>
                </a:solidFill>
                <a:effectLst/>
                <a:cs typeface="Arial" pitchFamily="34" charset="0"/>
              </a:rPr>
              <a:t>	@days = (</a:t>
            </a:r>
            <a:r>
              <a:rPr kumimoji="0" lang="en-US" sz="2000" b="0" i="0" u="none" strike="noStrike" cap="none" normalizeH="0" baseline="0" dirty="0" smtClean="0">
                <a:ln>
                  <a:noFill/>
                </a:ln>
                <a:solidFill>
                  <a:srgbClr val="0000FF"/>
                </a:solidFill>
                <a:effectLst/>
                <a:cs typeface="Arial" pitchFamily="34" charset="0"/>
              </a:rPr>
              <a:t>"sun"</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err="1" smtClean="0">
                <a:ln>
                  <a:noFill/>
                </a:ln>
                <a:solidFill>
                  <a:srgbClr val="0000FF"/>
                </a:solidFill>
                <a:effectLst/>
                <a:cs typeface="Arial" pitchFamily="34" charset="0"/>
              </a:rPr>
              <a:t>mon</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err="1" smtClean="0">
                <a:ln>
                  <a:noFill/>
                </a:ln>
                <a:solidFill>
                  <a:srgbClr val="0000FF"/>
                </a:solidFill>
                <a:effectLst/>
                <a:cs typeface="Arial" pitchFamily="34" charset="0"/>
              </a:rPr>
              <a:t>tue</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"wed"</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err="1" smtClean="0">
                <a:ln>
                  <a:noFill/>
                </a:ln>
                <a:solidFill>
                  <a:srgbClr val="0000FF"/>
                </a:solidFill>
                <a:effectLst/>
                <a:cs typeface="Arial" pitchFamily="34" charset="0"/>
              </a:rPr>
              <a:t>thu</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err="1" smtClean="0">
                <a:ln>
                  <a:noFill/>
                </a:ln>
                <a:solidFill>
                  <a:srgbClr val="0000FF"/>
                </a:solidFill>
                <a:effectLst/>
                <a:cs typeface="Arial" pitchFamily="34" charset="0"/>
              </a:rPr>
              <a:t>fri</a:t>
            </a:r>
            <a:r>
              <a:rPr kumimoji="0" lang="en-US" sz="2000" b="0" i="0" u="none" strike="noStrike" cap="none" normalizeH="0" baseline="0" dirty="0" smtClean="0">
                <a:ln>
                  <a:noFill/>
                </a:ln>
                <a:solidFill>
                  <a:srgbClr val="0000FF"/>
                </a:solidFill>
                <a:effectLst/>
                <a:cs typeface="Arial" pitchFamily="34" charset="0"/>
              </a:rPr>
              <a:t>"</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smtClean="0">
                <a:ln>
                  <a:noFill/>
                </a:ln>
                <a:solidFill>
                  <a:srgbClr val="0000FF"/>
                </a:solidFill>
                <a:effectLst/>
                <a:cs typeface="Arial" pitchFamily="34" charset="0"/>
              </a:rPr>
              <a:t>"sat"</a:t>
            </a:r>
            <a:r>
              <a:rPr kumimoji="0" lang="en-US" sz="2000" b="0" i="0" u="none" strike="noStrike" cap="none" normalizeH="0" baseline="0" dirty="0" smtClean="0">
                <a:ln>
                  <a:noFill/>
                </a:ln>
                <a:solidFill>
                  <a:srgbClr val="000000"/>
                </a:solidFill>
                <a:effectLst/>
                <a:cs typeface="Arial" pitchFamily="34" charset="0"/>
              </a:rPr>
              <a:t>);  	print </a:t>
            </a:r>
            <a:r>
              <a:rPr kumimoji="0" lang="en-US" sz="2000" b="0" i="0" u="none" strike="noStrike" cap="none" normalizeH="0" baseline="0" dirty="0" smtClean="0">
                <a:ln>
                  <a:noFill/>
                </a:ln>
                <a:solidFill>
                  <a:srgbClr val="0000FF"/>
                </a:solidFill>
                <a:effectLst/>
                <a:cs typeface="Arial" pitchFamily="34" charset="0"/>
              </a:rPr>
              <a:t>"Original array: @days\n"</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0000"/>
                </a:solidFill>
                <a:effectLst/>
                <a:cs typeface="Arial" pitchFamily="34" charset="0"/>
              </a:rPr>
              <a:t>	# sorting </a:t>
            </a:r>
            <a:r>
              <a:rPr kumimoji="0" lang="en-US" sz="2000" b="1" i="0" u="none" strike="noStrike" cap="none" normalizeH="0" baseline="0" dirty="0" smtClean="0">
                <a:ln>
                  <a:noFill/>
                </a:ln>
                <a:solidFill>
                  <a:srgbClr val="006699"/>
                </a:solidFill>
                <a:effectLst/>
                <a:cs typeface="Arial" pitchFamily="34" charset="0"/>
              </a:rPr>
              <a:t>array</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0000"/>
                </a:solidFill>
                <a:effectLst/>
                <a:cs typeface="Arial" pitchFamily="34" charset="0"/>
              </a:rPr>
              <a:t>	@days = sort(@days);  </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0000"/>
                </a:solidFill>
                <a:effectLst/>
                <a:cs typeface="Arial" pitchFamily="34" charset="0"/>
              </a:rPr>
              <a:t>	print </a:t>
            </a:r>
            <a:r>
              <a:rPr kumimoji="0" lang="en-US" sz="2000" b="0" i="0" u="none" strike="noStrike" cap="none" normalizeH="0" baseline="0" dirty="0" smtClean="0">
                <a:ln>
                  <a:noFill/>
                </a:ln>
                <a:solidFill>
                  <a:srgbClr val="0000FF"/>
                </a:solidFill>
                <a:effectLst/>
                <a:cs typeface="Arial" pitchFamily="34" charset="0"/>
              </a:rPr>
              <a:t>"Sorted array: @days\n"</a:t>
            </a:r>
            <a:r>
              <a:rPr kumimoji="0" lang="en-US" sz="2000" b="0" i="0" u="none" strike="noStrike" cap="none" normalizeH="0" baseline="0" dirty="0" smtClean="0">
                <a:ln>
                  <a:noFill/>
                </a:ln>
                <a:solidFill>
                  <a:srgbClr val="000000"/>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rgbClr val="0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cs typeface="Arial" pitchFamily="34" charset="0"/>
              </a:rPr>
              <a:t>Output:</a:t>
            </a:r>
            <a:endParaRPr kumimoji="0" lang="en-U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	Original array: sun </a:t>
            </a:r>
            <a:r>
              <a:rPr kumimoji="0" lang="en-US" sz="2000" b="0" i="0" u="none" strike="noStrike" cap="none" normalizeH="0" baseline="0" dirty="0" err="1" smtClean="0">
                <a:ln>
                  <a:noFill/>
                </a:ln>
                <a:solidFill>
                  <a:srgbClr val="000000"/>
                </a:solidFill>
                <a:effectLst/>
                <a:cs typeface="Arial" pitchFamily="34" charset="0"/>
              </a:rPr>
              <a:t>mon</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err="1" smtClean="0">
                <a:ln>
                  <a:noFill/>
                </a:ln>
                <a:solidFill>
                  <a:srgbClr val="000000"/>
                </a:solidFill>
                <a:effectLst/>
                <a:cs typeface="Arial" pitchFamily="34" charset="0"/>
              </a:rPr>
              <a:t>tue</a:t>
            </a:r>
            <a:r>
              <a:rPr kumimoji="0" lang="en-US" sz="2000" b="0" i="0" u="none" strike="noStrike" cap="none" normalizeH="0" baseline="0" dirty="0" smtClean="0">
                <a:ln>
                  <a:noFill/>
                </a:ln>
                <a:solidFill>
                  <a:srgbClr val="000000"/>
                </a:solidFill>
                <a:effectLst/>
                <a:cs typeface="Arial" pitchFamily="34" charset="0"/>
              </a:rPr>
              <a:t> wed </a:t>
            </a:r>
            <a:r>
              <a:rPr kumimoji="0" lang="en-US" sz="2000" b="0" i="0" u="none" strike="noStrike" cap="none" normalizeH="0" baseline="0" dirty="0" err="1" smtClean="0">
                <a:ln>
                  <a:noFill/>
                </a:ln>
                <a:solidFill>
                  <a:srgbClr val="000000"/>
                </a:solidFill>
                <a:effectLst/>
                <a:cs typeface="Arial" pitchFamily="34" charset="0"/>
              </a:rPr>
              <a:t>thu</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err="1" smtClean="0">
                <a:ln>
                  <a:noFill/>
                </a:ln>
                <a:solidFill>
                  <a:srgbClr val="000000"/>
                </a:solidFill>
                <a:effectLst/>
                <a:cs typeface="Arial" pitchFamily="34" charset="0"/>
              </a:rPr>
              <a:t>fri</a:t>
            </a:r>
            <a:r>
              <a:rPr kumimoji="0" lang="en-US" sz="2000" b="0" i="0" u="none" strike="noStrike" cap="none" normalizeH="0" baseline="0" dirty="0" smtClean="0">
                <a:ln>
                  <a:noFill/>
                </a:ln>
                <a:solidFill>
                  <a:srgbClr val="000000"/>
                </a:solidFill>
                <a:effectLst/>
                <a:cs typeface="Arial" pitchFamily="34" charset="0"/>
              </a:rPr>
              <a:t> sat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	Sorted array: </a:t>
            </a:r>
            <a:r>
              <a:rPr kumimoji="0" lang="en-US" sz="2000" b="0" i="0" u="none" strike="noStrike" cap="none" normalizeH="0" baseline="0" dirty="0" err="1" smtClean="0">
                <a:ln>
                  <a:noFill/>
                </a:ln>
                <a:solidFill>
                  <a:srgbClr val="000000"/>
                </a:solidFill>
                <a:effectLst/>
                <a:cs typeface="Arial" pitchFamily="34" charset="0"/>
              </a:rPr>
              <a:t>fri</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err="1" smtClean="0">
                <a:ln>
                  <a:noFill/>
                </a:ln>
                <a:solidFill>
                  <a:srgbClr val="000000"/>
                </a:solidFill>
                <a:effectLst/>
                <a:cs typeface="Arial" pitchFamily="34" charset="0"/>
              </a:rPr>
              <a:t>mon</a:t>
            </a:r>
            <a:r>
              <a:rPr kumimoji="0" lang="en-US" sz="2000" b="0" i="0" u="none" strike="noStrike" cap="none" normalizeH="0" baseline="0" dirty="0" smtClean="0">
                <a:ln>
                  <a:noFill/>
                </a:ln>
                <a:solidFill>
                  <a:srgbClr val="000000"/>
                </a:solidFill>
                <a:effectLst/>
                <a:cs typeface="Arial" pitchFamily="34" charset="0"/>
              </a:rPr>
              <a:t> sat sun </a:t>
            </a:r>
            <a:r>
              <a:rPr kumimoji="0" lang="en-US" sz="2000" b="0" i="0" u="none" strike="noStrike" cap="none" normalizeH="0" baseline="0" dirty="0" err="1" smtClean="0">
                <a:ln>
                  <a:noFill/>
                </a:ln>
                <a:solidFill>
                  <a:srgbClr val="000000"/>
                </a:solidFill>
                <a:effectLst/>
                <a:cs typeface="Arial" pitchFamily="34" charset="0"/>
              </a:rPr>
              <a:t>thu</a:t>
            </a:r>
            <a:r>
              <a:rPr kumimoji="0" lang="en-US" sz="2000" b="0" i="0" u="none" strike="noStrike" cap="none" normalizeH="0" baseline="0" dirty="0" smtClean="0">
                <a:ln>
                  <a:noFill/>
                </a:ln>
                <a:solidFill>
                  <a:srgbClr val="000000"/>
                </a:solidFill>
                <a:effectLst/>
                <a:cs typeface="Arial" pitchFamily="34" charset="0"/>
              </a:rPr>
              <a:t> </a:t>
            </a:r>
            <a:r>
              <a:rPr kumimoji="0" lang="en-US" sz="2000" b="0" i="0" u="none" strike="noStrike" cap="none" normalizeH="0" baseline="0" dirty="0" err="1" smtClean="0">
                <a:ln>
                  <a:noFill/>
                </a:ln>
                <a:solidFill>
                  <a:srgbClr val="000000"/>
                </a:solidFill>
                <a:effectLst/>
                <a:cs typeface="Arial" pitchFamily="34" charset="0"/>
              </a:rPr>
              <a:t>tue</a:t>
            </a:r>
            <a:r>
              <a:rPr kumimoji="0" lang="en-US" sz="2000" b="0" i="0" u="none" strike="noStrike" cap="none" normalizeH="0" baseline="0" dirty="0" smtClean="0">
                <a:ln>
                  <a:noFill/>
                </a:ln>
                <a:solidFill>
                  <a:srgbClr val="000000"/>
                </a:solidFill>
                <a:effectLst/>
                <a:cs typeface="Arial" pitchFamily="34" charset="0"/>
              </a:rPr>
              <a:t> wed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In the above program, we have printed both original and sorted array. This array is sorted in the alphabetical order.</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1323439"/>
          </a:xfrm>
          <a:prstGeom prst="rect">
            <a:avLst/>
          </a:prstGeom>
        </p:spPr>
        <p:txBody>
          <a:bodyPr wrap="square">
            <a:spAutoFit/>
          </a:bodyPr>
          <a:lstStyle/>
          <a:p>
            <a:r>
              <a:rPr lang="en-US" sz="2000" b="1" dirty="0" smtClean="0"/>
              <a:t>Selecting Elements from Lists</a:t>
            </a:r>
          </a:p>
          <a:p>
            <a:r>
              <a:rPr lang="en-US" sz="2000" dirty="0" smtClean="0"/>
              <a:t>The list notation is identical to that for arrays. You can extract an element from an array by appending square brackets to the list and giving one or more indices −</a:t>
            </a:r>
            <a:endParaRPr lang="en-US" sz="2000" dirty="0"/>
          </a:p>
        </p:txBody>
      </p:sp>
      <p:sp>
        <p:nvSpPr>
          <p:cNvPr id="97281" name="Rectangle 1"/>
          <p:cNvSpPr>
            <a:spLocks noChangeArrowheads="1"/>
          </p:cNvSpPr>
          <p:nvPr/>
        </p:nvSpPr>
        <p:spPr bwMode="auto">
          <a:xfrm>
            <a:off x="1752600" y="1600200"/>
            <a:ext cx="4246675" cy="832293"/>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000000"/>
                </a:solidFill>
                <a:effectLst/>
                <a:latin typeface="Courier New" pitchFamily="49" charset="0"/>
                <a:cs typeface="Courier New" pitchFamily="49" charset="0"/>
              </a:rPr>
              <a:t>var</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4</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4</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"value of </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var</a:t>
            </a:r>
            <a:r>
              <a:rPr kumimoji="0" lang="en-US" b="0" i="0" u="none" strike="noStrike" cap="none" normalizeH="0" baseline="0" dirty="0" smtClean="0">
                <a:ln>
                  <a:noFill/>
                </a:ln>
                <a:solidFill>
                  <a:srgbClr val="008800"/>
                </a:solidFill>
                <a:effectLst/>
                <a:latin typeface="Courier New" pitchFamily="49" charset="0"/>
                <a:cs typeface="Courier New" pitchFamily="49" charset="0"/>
              </a:rPr>
              <a:t> = $</a:t>
            </a:r>
            <a:r>
              <a:rPr kumimoji="0" lang="en-US" b="0" i="0" u="none" strike="noStrike" cap="none" normalizeH="0" baseline="0" dirty="0" err="1" smtClean="0">
                <a:ln>
                  <a:noFill/>
                </a:ln>
                <a:solidFill>
                  <a:srgbClr val="008800"/>
                </a:solidFill>
                <a:effectLst/>
                <a:latin typeface="Courier New" pitchFamily="49" charset="0"/>
                <a:cs typeface="Courier New" pitchFamily="49" charset="0"/>
              </a:rPr>
              <a:t>var</a:t>
            </a:r>
            <a:r>
              <a:rPr kumimoji="0" lang="en-US" b="0" i="0" u="none" strike="noStrike" cap="none" normalizeH="0" baseline="0" dirty="0" smtClean="0">
                <a:ln>
                  <a:noFill/>
                </a:ln>
                <a:solidFill>
                  <a:srgbClr val="008800"/>
                </a:solidFill>
                <a:effectLst/>
                <a:latin typeface="Courier New" pitchFamily="49" charset="0"/>
                <a:cs typeface="Courier New" pitchFamily="49" charset="0"/>
              </a:rPr>
              <a:t>\n"</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97282" name="Rectangle 2"/>
          <p:cNvSpPr>
            <a:spLocks noChangeArrowheads="1"/>
          </p:cNvSpPr>
          <p:nvPr/>
        </p:nvSpPr>
        <p:spPr bwMode="auto">
          <a:xfrm>
            <a:off x="3352800" y="3276600"/>
            <a:ext cx="2454518" cy="369332"/>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value of </a:t>
            </a:r>
            <a:r>
              <a:rPr kumimoji="0" lang="en-US" b="0" i="0" u="none" strike="noStrike" cap="none" normalizeH="0" baseline="0" dirty="0" err="1" smtClean="0">
                <a:ln>
                  <a:noFill/>
                </a:ln>
                <a:solidFill>
                  <a:schemeClr val="tx1"/>
                </a:solidFill>
                <a:effectLst/>
                <a:latin typeface="Courier New" pitchFamily="49" charset="0"/>
                <a:cs typeface="Courier New" pitchFamily="49" charset="0"/>
              </a:rPr>
              <a:t>var</a:t>
            </a:r>
            <a:r>
              <a:rPr kumimoji="0" lang="en-US" b="0" i="0" u="none" strike="noStrike" cap="none" normalizeH="0" baseline="0" dirty="0" smtClean="0">
                <a:ln>
                  <a:noFill/>
                </a:ln>
                <a:solidFill>
                  <a:schemeClr val="tx1"/>
                </a:solidFill>
                <a:effectLst/>
                <a:latin typeface="Courier New" pitchFamily="49" charset="0"/>
                <a:cs typeface="Courier New" pitchFamily="49" charset="0"/>
              </a:rPr>
              <a:t> = 1</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ectangle 5"/>
          <p:cNvSpPr/>
          <p:nvPr/>
        </p:nvSpPr>
        <p:spPr>
          <a:xfrm>
            <a:off x="838200" y="2743200"/>
            <a:ext cx="5257800" cy="369332"/>
          </a:xfrm>
          <a:prstGeom prst="rect">
            <a:avLst/>
          </a:prstGeom>
        </p:spPr>
        <p:txBody>
          <a:bodyPr wrap="square">
            <a:spAutoFit/>
          </a:bodyPr>
          <a:lstStyle/>
          <a:p>
            <a:pPr lvl="0" fontAlgn="base">
              <a:spcBef>
                <a:spcPct val="0"/>
              </a:spcBef>
              <a:spcAft>
                <a:spcPct val="0"/>
              </a:spcAft>
            </a:pPr>
            <a:r>
              <a:rPr lang="en-US" dirty="0" smtClean="0">
                <a:solidFill>
                  <a:srgbClr val="000000"/>
                </a:solidFill>
                <a:latin typeface="Arial" pitchFamily="34" charset="0"/>
                <a:cs typeface="Arial" pitchFamily="34" charset="0"/>
              </a:rPr>
              <a:t>This will produce the following result −</a:t>
            </a:r>
            <a:endParaRPr lang="en-US" sz="1200" dirty="0" smtClean="0">
              <a:latin typeface="Courier New" pitchFamily="49" charset="0"/>
              <a:cs typeface="Courier New" pitchFamily="49" charset="0"/>
            </a:endParaRPr>
          </a:p>
        </p:txBody>
      </p:sp>
      <p:sp>
        <p:nvSpPr>
          <p:cNvPr id="7" name="Rectangle 6"/>
          <p:cNvSpPr/>
          <p:nvPr/>
        </p:nvSpPr>
        <p:spPr>
          <a:xfrm>
            <a:off x="457200" y="3810000"/>
            <a:ext cx="8077200" cy="707886"/>
          </a:xfrm>
          <a:prstGeom prst="rect">
            <a:avLst/>
          </a:prstGeom>
        </p:spPr>
        <p:txBody>
          <a:bodyPr wrap="square">
            <a:spAutoFit/>
          </a:bodyPr>
          <a:lstStyle/>
          <a:p>
            <a:r>
              <a:rPr lang="en-US" sz="2000" dirty="0" smtClean="0"/>
              <a:t>Similarly, we can extract slices, although without the requirement for a leading @ character −</a:t>
            </a:r>
            <a:endParaRPr lang="en-US" sz="2000" dirty="0"/>
          </a:p>
        </p:txBody>
      </p:sp>
      <p:sp>
        <p:nvSpPr>
          <p:cNvPr id="97283" name="Rectangle 3"/>
          <p:cNvSpPr>
            <a:spLocks noChangeArrowheads="1"/>
          </p:cNvSpPr>
          <p:nvPr/>
        </p:nvSpPr>
        <p:spPr bwMode="auto">
          <a:xfrm>
            <a:off x="1752600" y="4724400"/>
            <a:ext cx="4660250" cy="832293"/>
          </a:xfrm>
          <a:prstGeom prst="rect">
            <a:avLst/>
          </a:prstGeom>
          <a:solidFill>
            <a:srgbClr val="EEEEEE"/>
          </a:solidFill>
          <a:ln w="9525">
            <a:noFill/>
            <a:miter lim="800000"/>
            <a:headEnd/>
            <a:tailEnd/>
          </a:ln>
          <a:effectLst/>
        </p:spPr>
        <p:txBody>
          <a:bodyPr vert="horz" wrap="non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880000"/>
                </a:solidFill>
                <a:effectLst/>
                <a:latin typeface="Courier New" pitchFamily="49" charset="0"/>
                <a:cs typeface="Courier New" pitchFamily="49" charset="0"/>
              </a:rPr>
              <a:t>#!/</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usr</a:t>
            </a:r>
            <a:r>
              <a:rPr kumimoji="0" lang="en-US" b="0" i="0" u="none" strike="noStrike" cap="none" normalizeH="0" baseline="0" dirty="0" smtClean="0">
                <a:ln>
                  <a:noFill/>
                </a:ln>
                <a:solidFill>
                  <a:srgbClr val="880000"/>
                </a:solidFill>
                <a:effectLst/>
                <a:latin typeface="Courier New" pitchFamily="49" charset="0"/>
                <a:cs typeface="Courier New" pitchFamily="49" charset="0"/>
              </a:rPr>
              <a:t>/bin/</a:t>
            </a:r>
            <a:r>
              <a:rPr kumimoji="0" lang="en-US" b="0" i="0" u="none" strike="noStrike" cap="none" normalizeH="0" baseline="0" dirty="0" err="1" smtClean="0">
                <a:ln>
                  <a:noFill/>
                </a:ln>
                <a:solidFill>
                  <a:srgbClr val="880000"/>
                </a:solidFill>
                <a:effectLst/>
                <a:latin typeface="Courier New" pitchFamily="49" charset="0"/>
                <a:cs typeface="Courier New" pitchFamily="49" charset="0"/>
              </a:rPr>
              <a:t>perl</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6666"/>
                </a:solidFill>
                <a:effectLst/>
                <a:latin typeface="Courier New" pitchFamily="49" charset="0"/>
                <a:cs typeface="Courier New" pitchFamily="49" charset="0"/>
              </a:rPr>
              <a:t>@list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5</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4</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2</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1.</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6666"/>
                </a:solidFill>
                <a:effectLst/>
                <a:latin typeface="Courier New" pitchFamily="49" charset="0"/>
                <a:cs typeface="Courier New" pitchFamily="49" charset="0"/>
              </a:rPr>
              <a:t>3</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88"/>
                </a:solidFill>
                <a:effectLst/>
                <a:latin typeface="Courier New" pitchFamily="49" charset="0"/>
                <a:cs typeface="Courier New" pitchFamily="49" charset="0"/>
              </a:rPr>
              <a:t>print</a:t>
            </a:r>
            <a:r>
              <a:rPr kumimoji="0" lang="en-US"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b="0" i="0" u="none" strike="noStrike" cap="none" normalizeH="0" baseline="0" dirty="0" smtClean="0">
                <a:ln>
                  <a:noFill/>
                </a:ln>
                <a:solidFill>
                  <a:srgbClr val="008800"/>
                </a:solidFill>
                <a:effectLst/>
                <a:latin typeface="Courier New" pitchFamily="49" charset="0"/>
                <a:cs typeface="Courier New" pitchFamily="49" charset="0"/>
              </a:rPr>
              <a:t>"Value of list = @list\n"</a:t>
            </a:r>
            <a:r>
              <a:rPr kumimoji="0" lang="en-US" b="0" i="0" u="none" strike="noStrike" cap="none" normalizeH="0" baseline="0" dirty="0" smtClean="0">
                <a:ln>
                  <a:noFill/>
                </a:ln>
                <a:solidFill>
                  <a:srgbClr val="666600"/>
                </a:solidFill>
                <a:effectLst/>
                <a:latin typeface="Courier New" pitchFamily="49" charset="0"/>
                <a:cs typeface="Courier New" pitchFamily="49" charset="0"/>
              </a:rPr>
              <a:t>;</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97284" name="Rectangle 4"/>
          <p:cNvSpPr>
            <a:spLocks noChangeArrowheads="1"/>
          </p:cNvSpPr>
          <p:nvPr/>
        </p:nvSpPr>
        <p:spPr bwMode="auto">
          <a:xfrm>
            <a:off x="2590800" y="6172200"/>
            <a:ext cx="3143809" cy="369332"/>
          </a:xfrm>
          <a:prstGeom prst="rect">
            <a:avLst/>
          </a:prstGeom>
          <a:solidFill>
            <a:srgbClr val="EEEEEE"/>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ourier New" pitchFamily="49" charset="0"/>
                <a:cs typeface="Courier New" pitchFamily="49" charset="0"/>
              </a:rPr>
              <a:t>Value of list = 4 3 2</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10" name="Rectangle 9"/>
          <p:cNvSpPr/>
          <p:nvPr/>
        </p:nvSpPr>
        <p:spPr>
          <a:xfrm>
            <a:off x="533400" y="5638800"/>
            <a:ext cx="4076757" cy="369332"/>
          </a:xfrm>
          <a:prstGeom prst="rect">
            <a:avLst/>
          </a:prstGeom>
        </p:spPr>
        <p:txBody>
          <a:bodyPr wrap="none">
            <a:spAutoFit/>
          </a:bodyPr>
          <a:lstStyle/>
          <a:p>
            <a:pPr lvl="0" fontAlgn="base">
              <a:spcBef>
                <a:spcPct val="0"/>
              </a:spcBef>
              <a:spcAft>
                <a:spcPct val="0"/>
              </a:spcAft>
            </a:pPr>
            <a:r>
              <a:rPr lang="en-US" dirty="0" smtClean="0">
                <a:solidFill>
                  <a:srgbClr val="000000"/>
                </a:solidFill>
                <a:latin typeface="Arial" pitchFamily="34" charset="0"/>
                <a:cs typeface="Arial" pitchFamily="34" charset="0"/>
              </a:rPr>
              <a:t>This will produce the following result −</a:t>
            </a:r>
            <a:endParaRPr lang="en-US" sz="1200" dirty="0" smtClean="0">
              <a:latin typeface="Courier New" pitchFamily="49" charset="0"/>
              <a:cs typeface="Courier New" pitchFamily="49"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82000" cy="2554545"/>
          </a:xfrm>
          <a:prstGeom prst="rect">
            <a:avLst/>
          </a:prstGeom>
        </p:spPr>
        <p:txBody>
          <a:bodyPr wrap="square">
            <a:spAutoFit/>
          </a:bodyPr>
          <a:lstStyle/>
          <a:p>
            <a:r>
              <a:rPr lang="en-US" sz="2000" b="1" dirty="0" smtClean="0"/>
              <a:t>Perl Array with Loops</a:t>
            </a:r>
          </a:p>
          <a:p>
            <a:r>
              <a:rPr lang="en-US" sz="2000" dirty="0" smtClean="0"/>
              <a:t>Perl array elements can be accessed within a loop. </a:t>
            </a:r>
            <a:r>
              <a:rPr lang="en-US" sz="2000" dirty="0" err="1" smtClean="0"/>
              <a:t>Diferent</a:t>
            </a:r>
            <a:r>
              <a:rPr lang="en-US" sz="2000" dirty="0" smtClean="0"/>
              <a:t> types of loops can be used.</a:t>
            </a:r>
          </a:p>
          <a:p>
            <a:r>
              <a:rPr lang="en-US" sz="2000" dirty="0" smtClean="0"/>
              <a:t>We will show array accessing with following loops:</a:t>
            </a:r>
          </a:p>
          <a:p>
            <a:pPr lvl="4">
              <a:buFont typeface="Wingdings" pitchFamily="2" charset="2"/>
              <a:buChar char="Ø"/>
            </a:pPr>
            <a:r>
              <a:rPr lang="en-US" sz="2000" dirty="0" err="1" smtClean="0"/>
              <a:t>foreach</a:t>
            </a:r>
            <a:r>
              <a:rPr lang="en-US" sz="2000" dirty="0" smtClean="0"/>
              <a:t> loop</a:t>
            </a:r>
          </a:p>
          <a:p>
            <a:pPr lvl="4">
              <a:buFont typeface="Wingdings" pitchFamily="2" charset="2"/>
              <a:buChar char="Ø"/>
            </a:pPr>
            <a:r>
              <a:rPr lang="en-US" sz="2000" dirty="0" smtClean="0"/>
              <a:t>for loop</a:t>
            </a:r>
          </a:p>
          <a:p>
            <a:pPr lvl="4">
              <a:buFont typeface="Wingdings" pitchFamily="2" charset="2"/>
              <a:buChar char="Ø"/>
            </a:pPr>
            <a:r>
              <a:rPr lang="en-US" sz="2000" dirty="0" smtClean="0"/>
              <a:t>while loop</a:t>
            </a:r>
          </a:p>
          <a:p>
            <a:pPr lvl="4">
              <a:buFont typeface="Wingdings" pitchFamily="2" charset="2"/>
              <a:buChar char="Ø"/>
            </a:pPr>
            <a:r>
              <a:rPr lang="en-US" sz="2000" dirty="0" smtClean="0"/>
              <a:t>until loop</a:t>
            </a:r>
            <a:endParaRPr lang="en-US" sz="2000" dirty="0"/>
          </a:p>
        </p:txBody>
      </p:sp>
      <p:sp>
        <p:nvSpPr>
          <p:cNvPr id="3" name="Rectangle 2"/>
          <p:cNvSpPr/>
          <p:nvPr/>
        </p:nvSpPr>
        <p:spPr>
          <a:xfrm>
            <a:off x="381000" y="3352800"/>
            <a:ext cx="8229600" cy="923330"/>
          </a:xfrm>
          <a:prstGeom prst="rect">
            <a:avLst/>
          </a:prstGeom>
        </p:spPr>
        <p:txBody>
          <a:bodyPr wrap="square">
            <a:spAutoFit/>
          </a:bodyPr>
          <a:lstStyle/>
          <a:p>
            <a:r>
              <a:rPr lang="en-US" b="1" dirty="0" smtClean="0"/>
              <a:t>Perl Array with </a:t>
            </a:r>
            <a:r>
              <a:rPr lang="en-US" b="1" dirty="0" err="1" smtClean="0"/>
              <a:t>foreach</a:t>
            </a:r>
            <a:r>
              <a:rPr lang="en-US" b="1" dirty="0" smtClean="0"/>
              <a:t> Loop</a:t>
            </a:r>
          </a:p>
          <a:p>
            <a:r>
              <a:rPr lang="en-US" dirty="0" smtClean="0"/>
              <a:t>In </a:t>
            </a:r>
            <a:r>
              <a:rPr lang="en-US" dirty="0" err="1" smtClean="0"/>
              <a:t>foreach</a:t>
            </a:r>
            <a:r>
              <a:rPr lang="en-US" dirty="0" smtClean="0"/>
              <a:t> loop, the control variable is set over the elements of an array. Here, we have specified $</a:t>
            </a:r>
            <a:r>
              <a:rPr lang="en-US" dirty="0" err="1" smtClean="0"/>
              <a:t>i</a:t>
            </a:r>
            <a:r>
              <a:rPr lang="en-US" dirty="0" smtClean="0"/>
              <a:t> as the control variable and print it.</a:t>
            </a:r>
            <a:endParaRPr lang="en-US" dirty="0"/>
          </a:p>
        </p:txBody>
      </p:sp>
      <p:sp>
        <p:nvSpPr>
          <p:cNvPr id="4" name="Rectangle 3"/>
          <p:cNvSpPr/>
          <p:nvPr/>
        </p:nvSpPr>
        <p:spPr>
          <a:xfrm>
            <a:off x="533400" y="4572000"/>
            <a:ext cx="4572000" cy="1477328"/>
          </a:xfrm>
          <a:prstGeom prst="rect">
            <a:avLst/>
          </a:prstGeom>
        </p:spPr>
        <p:txBody>
          <a:bodyPr>
            <a:spAutoFit/>
          </a:bodyPr>
          <a:lstStyle/>
          <a:p>
            <a:r>
              <a:rPr lang="en-US" dirty="0" smtClean="0"/>
              <a:t>Example:</a:t>
            </a:r>
          </a:p>
          <a:p>
            <a:pPr lvl="1"/>
            <a:r>
              <a:rPr lang="en-US" dirty="0" smtClean="0"/>
              <a:t>@num = </a:t>
            </a:r>
            <a:r>
              <a:rPr lang="en-US" dirty="0" err="1" smtClean="0"/>
              <a:t>qw</a:t>
            </a:r>
            <a:r>
              <a:rPr lang="en-US" dirty="0" smtClean="0"/>
              <a:t>(10 20 30 40 50);  </a:t>
            </a:r>
          </a:p>
          <a:p>
            <a:pPr lvl="1"/>
            <a:r>
              <a:rPr lang="en-US" b="1" dirty="0" err="1" smtClean="0"/>
              <a:t>foreach</a:t>
            </a:r>
            <a:r>
              <a:rPr lang="en-US" dirty="0" smtClean="0"/>
              <a:t> $</a:t>
            </a:r>
            <a:r>
              <a:rPr lang="en-US" dirty="0" err="1" smtClean="0"/>
              <a:t>i</a:t>
            </a:r>
            <a:r>
              <a:rPr lang="en-US" dirty="0" smtClean="0"/>
              <a:t> (@num) {  </a:t>
            </a:r>
          </a:p>
          <a:p>
            <a:pPr lvl="1"/>
            <a:r>
              <a:rPr lang="en-US" dirty="0" smtClean="0"/>
              <a:t>  print "$</a:t>
            </a:r>
            <a:r>
              <a:rPr lang="en-US" dirty="0" err="1" smtClean="0"/>
              <a:t>i</a:t>
            </a:r>
            <a:r>
              <a:rPr lang="en-US" dirty="0" smtClean="0"/>
              <a:t>\n";  </a:t>
            </a:r>
          </a:p>
          <a:p>
            <a:pPr lvl="1"/>
            <a:r>
              <a:rPr lang="en-US" dirty="0" smtClean="0"/>
              <a:t>}  </a:t>
            </a:r>
            <a:endParaRPr lang="en-US" dirty="0"/>
          </a:p>
        </p:txBody>
      </p:sp>
      <p:sp>
        <p:nvSpPr>
          <p:cNvPr id="1025" name="Rectangle 1"/>
          <p:cNvSpPr>
            <a:spLocks noChangeArrowheads="1"/>
          </p:cNvSpPr>
          <p:nvPr/>
        </p:nvSpPr>
        <p:spPr bwMode="auto">
          <a:xfrm>
            <a:off x="5715000" y="4572000"/>
            <a:ext cx="505267"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10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20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30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40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50</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Rectangle 5"/>
          <p:cNvSpPr/>
          <p:nvPr/>
        </p:nvSpPr>
        <p:spPr>
          <a:xfrm>
            <a:off x="4572000" y="4495800"/>
            <a:ext cx="918841" cy="369332"/>
          </a:xfrm>
          <a:prstGeom prst="rect">
            <a:avLst/>
          </a:prstGeom>
        </p:spPr>
        <p:txBody>
          <a:bodyPr wrap="none">
            <a:spAutoFit/>
          </a:bodyPr>
          <a:lstStyle/>
          <a:p>
            <a:r>
              <a:rPr lang="en-US" dirty="0" smtClean="0"/>
              <a:t>Output:</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646331"/>
          </a:xfrm>
          <a:prstGeom prst="rect">
            <a:avLst/>
          </a:prstGeom>
        </p:spPr>
        <p:txBody>
          <a:bodyPr wrap="square">
            <a:spAutoFit/>
          </a:bodyPr>
          <a:lstStyle/>
          <a:p>
            <a:r>
              <a:rPr lang="en-US" b="1" dirty="0" smtClean="0"/>
              <a:t>Perl Array with for Loop</a:t>
            </a:r>
          </a:p>
          <a:p>
            <a:r>
              <a:rPr lang="en-US" dirty="0" smtClean="0"/>
              <a:t>A control variable will be passed in for loop as the index of the given array.</a:t>
            </a:r>
            <a:endParaRPr lang="en-US" dirty="0"/>
          </a:p>
        </p:txBody>
      </p:sp>
      <p:sp>
        <p:nvSpPr>
          <p:cNvPr id="3" name="Rectangle 2"/>
          <p:cNvSpPr/>
          <p:nvPr/>
        </p:nvSpPr>
        <p:spPr>
          <a:xfrm>
            <a:off x="381000" y="1295400"/>
            <a:ext cx="4572000" cy="1477328"/>
          </a:xfrm>
          <a:prstGeom prst="rect">
            <a:avLst/>
          </a:prstGeom>
        </p:spPr>
        <p:txBody>
          <a:bodyPr>
            <a:spAutoFit/>
          </a:bodyPr>
          <a:lstStyle/>
          <a:p>
            <a:r>
              <a:rPr lang="en-US" dirty="0" smtClean="0"/>
              <a:t>Example:</a:t>
            </a:r>
          </a:p>
          <a:p>
            <a:pPr lvl="1"/>
            <a:r>
              <a:rPr lang="en-US" dirty="0" smtClean="0"/>
              <a:t>@num = </a:t>
            </a:r>
            <a:r>
              <a:rPr lang="en-US" dirty="0" err="1" smtClean="0"/>
              <a:t>qw</a:t>
            </a:r>
            <a:r>
              <a:rPr lang="en-US" dirty="0" smtClean="0"/>
              <a:t>(10 20 30 40 50);  </a:t>
            </a:r>
          </a:p>
          <a:p>
            <a:pPr lvl="1"/>
            <a:r>
              <a:rPr lang="en-US" b="1" dirty="0" smtClean="0"/>
              <a:t>for</a:t>
            </a:r>
            <a:r>
              <a:rPr lang="en-US" dirty="0" smtClean="0"/>
              <a:t>($</a:t>
            </a:r>
            <a:r>
              <a:rPr lang="en-US" dirty="0" err="1" smtClean="0"/>
              <a:t>i</a:t>
            </a:r>
            <a:r>
              <a:rPr lang="en-US" dirty="0" smtClean="0"/>
              <a:t> = 0; $</a:t>
            </a:r>
            <a:r>
              <a:rPr lang="en-US" dirty="0" err="1" smtClean="0"/>
              <a:t>i</a:t>
            </a:r>
            <a:r>
              <a:rPr lang="en-US" dirty="0" smtClean="0"/>
              <a:t> &lt; 5; $</a:t>
            </a:r>
            <a:r>
              <a:rPr lang="en-US" dirty="0" err="1" smtClean="0"/>
              <a:t>i</a:t>
            </a:r>
            <a:r>
              <a:rPr lang="en-US" dirty="0" smtClean="0"/>
              <a:t>++){  </a:t>
            </a:r>
          </a:p>
          <a:p>
            <a:pPr lvl="1"/>
            <a:r>
              <a:rPr lang="en-US" dirty="0" smtClean="0"/>
              <a:t>  print "@num[$</a:t>
            </a:r>
            <a:r>
              <a:rPr lang="en-US" dirty="0" err="1" smtClean="0"/>
              <a:t>i</a:t>
            </a:r>
            <a:r>
              <a:rPr lang="en-US" dirty="0" smtClean="0"/>
              <a:t>]\n";  </a:t>
            </a:r>
          </a:p>
          <a:p>
            <a:pPr lvl="1"/>
            <a:r>
              <a:rPr lang="en-US" dirty="0" smtClean="0"/>
              <a:t>}  </a:t>
            </a:r>
            <a:endParaRPr lang="en-US" dirty="0"/>
          </a:p>
        </p:txBody>
      </p:sp>
      <p:sp>
        <p:nvSpPr>
          <p:cNvPr id="96257" name="Rectangle 1"/>
          <p:cNvSpPr>
            <a:spLocks noChangeArrowheads="1"/>
          </p:cNvSpPr>
          <p:nvPr/>
        </p:nvSpPr>
        <p:spPr bwMode="auto">
          <a:xfrm>
            <a:off x="5562600" y="1311532"/>
            <a:ext cx="1356462"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Output: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	10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solidFill>
                  <a:srgbClr val="000000"/>
                </a:solidFill>
                <a:latin typeface="Arial Unicode MS" pitchFamily="34" charset="-128"/>
                <a:cs typeface="Arial" pitchFamily="34" charset="0"/>
              </a:rPr>
              <a:t>	</a:t>
            </a: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20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solidFill>
                  <a:srgbClr val="000000"/>
                </a:solidFill>
                <a:latin typeface="Arial Unicode MS" pitchFamily="34" charset="-128"/>
                <a:cs typeface="Arial" pitchFamily="34" charset="0"/>
              </a:rPr>
              <a:t>	</a:t>
            </a: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30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solidFill>
                  <a:srgbClr val="000000"/>
                </a:solidFill>
                <a:latin typeface="Arial Unicode MS" pitchFamily="34" charset="-128"/>
                <a:cs typeface="Arial" pitchFamily="34" charset="0"/>
              </a:rPr>
              <a:t>	</a:t>
            </a: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40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solidFill>
                  <a:srgbClr val="000000"/>
                </a:solidFill>
                <a:latin typeface="Arial Unicode MS" pitchFamily="34" charset="-128"/>
                <a:cs typeface="Arial" pitchFamily="34" charset="0"/>
              </a:rPr>
              <a:t>	</a:t>
            </a: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50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81000" y="2895600"/>
            <a:ext cx="8458200" cy="1477328"/>
          </a:xfrm>
          <a:prstGeom prst="rect">
            <a:avLst/>
          </a:prstGeom>
        </p:spPr>
        <p:txBody>
          <a:bodyPr wrap="square">
            <a:spAutoFit/>
          </a:bodyPr>
          <a:lstStyle/>
          <a:p>
            <a:r>
              <a:rPr lang="en-US" b="1" dirty="0" smtClean="0"/>
              <a:t>Perl Array with until Loop</a:t>
            </a:r>
          </a:p>
          <a:p>
            <a:r>
              <a:rPr lang="en-US" dirty="0" smtClean="0"/>
              <a:t>The until loop works like while loop, but they are opposite of each other. A while loop runs as long as a condition is true whereas an until loop runs as long as condition is false. Once the condition is false until loop terminates. The until loop can be written on the right hand side of the equation as an expression modifier.</a:t>
            </a:r>
            <a:endParaRPr lang="en-US" dirty="0"/>
          </a:p>
        </p:txBody>
      </p:sp>
      <p:sp>
        <p:nvSpPr>
          <p:cNvPr id="6" name="Rectangle 5"/>
          <p:cNvSpPr/>
          <p:nvPr/>
        </p:nvSpPr>
        <p:spPr>
          <a:xfrm>
            <a:off x="304800" y="4495800"/>
            <a:ext cx="4572000" cy="923330"/>
          </a:xfrm>
          <a:prstGeom prst="rect">
            <a:avLst/>
          </a:prstGeom>
        </p:spPr>
        <p:txBody>
          <a:bodyPr>
            <a:spAutoFit/>
          </a:bodyPr>
          <a:lstStyle/>
          <a:p>
            <a:r>
              <a:rPr lang="en-US" dirty="0" smtClean="0"/>
              <a:t>Example:</a:t>
            </a:r>
          </a:p>
          <a:p>
            <a:pPr lvl="1"/>
            <a:r>
              <a:rPr lang="en-US" dirty="0" smtClean="0"/>
              <a:t>@</a:t>
            </a:r>
            <a:r>
              <a:rPr lang="en-US" dirty="0" err="1" smtClean="0"/>
              <a:t>your_name</a:t>
            </a:r>
            <a:r>
              <a:rPr lang="en-US" dirty="0" smtClean="0"/>
              <a:t> = "John";  </a:t>
            </a:r>
          </a:p>
          <a:p>
            <a:pPr lvl="1"/>
            <a:r>
              <a:rPr lang="en-US" dirty="0" smtClean="0"/>
              <a:t>print "@</a:t>
            </a:r>
            <a:r>
              <a:rPr lang="en-US" dirty="0" err="1" smtClean="0"/>
              <a:t>your_name</a:t>
            </a:r>
            <a:r>
              <a:rPr lang="en-US" dirty="0" smtClean="0"/>
              <a:t>\n" until $</a:t>
            </a:r>
            <a:r>
              <a:rPr lang="en-US" dirty="0" err="1" smtClean="0"/>
              <a:t>i</a:t>
            </a:r>
            <a:r>
              <a:rPr lang="en-US" dirty="0" smtClean="0"/>
              <a:t>++ &gt; 4; </a:t>
            </a:r>
            <a:endParaRPr lang="en-US" dirty="0"/>
          </a:p>
        </p:txBody>
      </p:sp>
      <p:sp>
        <p:nvSpPr>
          <p:cNvPr id="96258" name="Rectangle 2"/>
          <p:cNvSpPr>
            <a:spLocks noChangeArrowheads="1"/>
          </p:cNvSpPr>
          <p:nvPr/>
        </p:nvSpPr>
        <p:spPr bwMode="auto">
          <a:xfrm>
            <a:off x="5638800" y="4572000"/>
            <a:ext cx="1083951"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cs typeface="Arial" pitchFamily="34" charset="0"/>
              </a:rPr>
              <a:t>Output: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John </a:t>
            </a:r>
          </a:p>
          <a:p>
            <a:pPr lvl="1"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John </a:t>
            </a:r>
          </a:p>
          <a:p>
            <a:pPr lvl="1"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John </a:t>
            </a:r>
          </a:p>
          <a:p>
            <a:pPr lvl="1"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John </a:t>
            </a:r>
          </a:p>
          <a:p>
            <a:pPr lvl="1"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Arial Unicode MS" pitchFamily="34" charset="-128"/>
                <a:cs typeface="Arial" pitchFamily="34" charset="0"/>
              </a:rPr>
              <a:t>John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04800" y="6019800"/>
            <a:ext cx="8839200" cy="646331"/>
          </a:xfrm>
          <a:prstGeom prst="rect">
            <a:avLst/>
          </a:prstGeom>
        </p:spPr>
        <p:txBody>
          <a:bodyPr wrap="square">
            <a:spAutoFit/>
          </a:bodyPr>
          <a:lstStyle/>
          <a:p>
            <a:r>
              <a:rPr lang="en-US" dirty="0" smtClean="0"/>
              <a:t>In the above program, once $</a:t>
            </a:r>
            <a:r>
              <a:rPr lang="en-US" dirty="0" err="1" smtClean="0"/>
              <a:t>i</a:t>
            </a:r>
            <a:r>
              <a:rPr lang="en-US" dirty="0" smtClean="0"/>
              <a:t> is greater than 4 according to the condition, loop iteration stops.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00B0F0"/>
                </a:solidFill>
              </a:rPr>
              <a:t>Where is PERL used</a:t>
            </a:r>
            <a:endParaRPr lang="en-US" dirty="0">
              <a:solidFill>
                <a:srgbClr val="00B0F0"/>
              </a:solidFill>
            </a:endParaRPr>
          </a:p>
        </p:txBody>
      </p:sp>
      <p:sp>
        <p:nvSpPr>
          <p:cNvPr id="3" name="Content Placeholder 2"/>
          <p:cNvSpPr>
            <a:spLocks noGrp="1"/>
          </p:cNvSpPr>
          <p:nvPr>
            <p:ph idx="1"/>
          </p:nvPr>
        </p:nvSpPr>
        <p:spPr>
          <a:xfrm>
            <a:off x="457200" y="1143000"/>
            <a:ext cx="8229600" cy="5410200"/>
          </a:xfrm>
        </p:spPr>
        <p:txBody>
          <a:bodyPr>
            <a:noAutofit/>
          </a:bodyPr>
          <a:lstStyle/>
          <a:p>
            <a:pPr algn="just"/>
            <a:r>
              <a:rPr lang="en-US" sz="2000" dirty="0"/>
              <a:t>The power of Perl can be implemented in many fields. The most popular use of Perl is in Web development</a:t>
            </a:r>
            <a:r>
              <a:rPr lang="en-US" sz="2000" dirty="0" smtClean="0"/>
              <a:t>. </a:t>
            </a:r>
          </a:p>
          <a:p>
            <a:pPr algn="just"/>
            <a:r>
              <a:rPr lang="en-US" sz="2000" dirty="0" smtClean="0"/>
              <a:t>Perl </a:t>
            </a:r>
            <a:r>
              <a:rPr lang="en-US" sz="2000" dirty="0"/>
              <a:t>is also used to automate many tasks in the Web </a:t>
            </a:r>
            <a:r>
              <a:rPr lang="en-US" sz="2000" dirty="0" smtClean="0"/>
              <a:t>servers and </a:t>
            </a:r>
            <a:r>
              <a:rPr lang="en-US" sz="2000" dirty="0"/>
              <a:t>other administration jobs, it can automatically generate emails and clean up systems. </a:t>
            </a:r>
            <a:endParaRPr lang="en-US" sz="2000" dirty="0" smtClean="0"/>
          </a:p>
          <a:p>
            <a:pPr algn="just"/>
            <a:r>
              <a:rPr lang="en-US" sz="2000" dirty="0" smtClean="0"/>
              <a:t>Perl </a:t>
            </a:r>
            <a:r>
              <a:rPr lang="en-US" sz="2000" dirty="0"/>
              <a:t>is still used for its original purpose i.e. extracting data and generating reports</a:t>
            </a:r>
            <a:r>
              <a:rPr lang="en-US" sz="2000" dirty="0" smtClean="0"/>
              <a:t>.</a:t>
            </a:r>
          </a:p>
          <a:p>
            <a:pPr algn="just"/>
            <a:r>
              <a:rPr lang="en-US" sz="2000" dirty="0"/>
              <a:t>Perl has become a popular language used in web development, networking and bioinformatics too. </a:t>
            </a:r>
            <a:endParaRPr lang="en-US" sz="2000" dirty="0" smtClean="0"/>
          </a:p>
          <a:p>
            <a:pPr algn="just"/>
            <a:r>
              <a:rPr lang="en-US" sz="2000" dirty="0" smtClean="0"/>
              <a:t>Apart </a:t>
            </a:r>
            <a:r>
              <a:rPr lang="en-US" sz="2000" dirty="0"/>
              <a:t>from all this perl can also be used for CGI programming.</a:t>
            </a:r>
          </a:p>
          <a:p>
            <a:pPr algn="just"/>
            <a:r>
              <a:rPr lang="en-US" sz="2000" dirty="0"/>
              <a:t>Perl can also be utilized for image creation &amp; manipulation. </a:t>
            </a:r>
            <a:endParaRPr lang="en-US" sz="2000" dirty="0" smtClean="0"/>
          </a:p>
          <a:p>
            <a:pPr algn="just"/>
            <a:r>
              <a:rPr lang="en-US" sz="2000" dirty="0" smtClean="0"/>
              <a:t>Perl </a:t>
            </a:r>
            <a:r>
              <a:rPr lang="en-US" sz="2000" dirty="0"/>
              <a:t>is also known for implementation of OOP(object oriented programming) practices and supports all forms of inheritance (simple, multiple &amp; diamond), polymorphism and </a:t>
            </a:r>
            <a:r>
              <a:rPr lang="en-US" sz="2000" dirty="0" smtClean="0"/>
              <a:t>encapsulation.</a:t>
            </a:r>
          </a:p>
          <a:p>
            <a:pPr algn="just"/>
            <a:r>
              <a:rPr lang="en-US" sz="2000" dirty="0" smtClean="0"/>
              <a:t>Perl </a:t>
            </a:r>
            <a:r>
              <a:rPr lang="en-US" sz="2000" dirty="0"/>
              <a:t>is flexible enough to support Procedural as well as OOP practices simultaneously.</a:t>
            </a:r>
          </a:p>
          <a:p>
            <a:endParaRPr lang="en-US" sz="2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3174331" cy="400110"/>
          </a:xfrm>
          <a:prstGeom prst="rect">
            <a:avLst/>
          </a:prstGeom>
        </p:spPr>
        <p:txBody>
          <a:bodyPr wrap="none">
            <a:spAutoFit/>
          </a:bodyPr>
          <a:lstStyle/>
          <a:p>
            <a:r>
              <a:rPr lang="en-US" sz="2000" b="1" dirty="0" smtClean="0"/>
              <a:t>Perl Multidimensional Array</a:t>
            </a:r>
            <a:endParaRPr lang="en-US" sz="2000" b="1" dirty="0"/>
          </a:p>
        </p:txBody>
      </p:sp>
      <p:sp>
        <p:nvSpPr>
          <p:cNvPr id="3" name="Rectangle 2"/>
          <p:cNvSpPr/>
          <p:nvPr/>
        </p:nvSpPr>
        <p:spPr>
          <a:xfrm>
            <a:off x="609600" y="685800"/>
            <a:ext cx="8153400" cy="1200329"/>
          </a:xfrm>
          <a:prstGeom prst="rect">
            <a:avLst/>
          </a:prstGeom>
        </p:spPr>
        <p:txBody>
          <a:bodyPr wrap="square">
            <a:spAutoFit/>
          </a:bodyPr>
          <a:lstStyle/>
          <a:p>
            <a:pPr algn="just"/>
            <a:r>
              <a:rPr lang="en-US" dirty="0" smtClean="0"/>
              <a:t>Perl multidimensional arrays are arrays with more than one dimension. The multi dimensional array is represented in the form of rows and columns, also called Matrix.</a:t>
            </a:r>
          </a:p>
          <a:p>
            <a:pPr algn="just"/>
            <a:r>
              <a:rPr lang="en-US" dirty="0" smtClean="0"/>
              <a:t>They can not hold arrays or hashes, they can only hold scalar values. They can contain references to another arrays or hashes.</a:t>
            </a:r>
            <a:endParaRPr lang="en-US" dirty="0"/>
          </a:p>
        </p:txBody>
      </p:sp>
      <p:sp>
        <p:nvSpPr>
          <p:cNvPr id="4" name="Rectangle 3"/>
          <p:cNvSpPr/>
          <p:nvPr/>
        </p:nvSpPr>
        <p:spPr>
          <a:xfrm>
            <a:off x="457200" y="1905000"/>
            <a:ext cx="8305800" cy="923330"/>
          </a:xfrm>
          <a:prstGeom prst="rect">
            <a:avLst/>
          </a:prstGeom>
        </p:spPr>
        <p:txBody>
          <a:bodyPr wrap="square">
            <a:spAutoFit/>
          </a:bodyPr>
          <a:lstStyle/>
          <a:p>
            <a:r>
              <a:rPr lang="en-US" b="1" dirty="0" smtClean="0"/>
              <a:t>Perl Multidimensional Array Matrix Example</a:t>
            </a:r>
          </a:p>
          <a:p>
            <a:r>
              <a:rPr lang="en-US" dirty="0" smtClean="0"/>
              <a:t>Here, we are printing a 3 dimensional matrix by combining three different  arrays  </a:t>
            </a:r>
            <a:r>
              <a:rPr lang="en-US" b="1" dirty="0" smtClean="0"/>
              <a:t>arr1</a:t>
            </a:r>
            <a:r>
              <a:rPr lang="en-US" dirty="0" smtClean="0"/>
              <a:t>, </a:t>
            </a:r>
            <a:r>
              <a:rPr lang="en-US" b="1" dirty="0" smtClean="0"/>
              <a:t>arr2</a:t>
            </a:r>
            <a:r>
              <a:rPr lang="en-US" dirty="0" smtClean="0"/>
              <a:t> and </a:t>
            </a:r>
            <a:r>
              <a:rPr lang="en-US" b="1" dirty="0" smtClean="0"/>
              <a:t>arr3</a:t>
            </a:r>
            <a:r>
              <a:rPr lang="en-US" dirty="0" smtClean="0"/>
              <a:t>. These three arrays are merged to make a matrix array </a:t>
            </a:r>
            <a:r>
              <a:rPr lang="en-US" b="1" dirty="0" smtClean="0"/>
              <a:t>final</a:t>
            </a:r>
            <a:r>
              <a:rPr lang="en-US" dirty="0" smtClean="0"/>
              <a:t>.</a:t>
            </a:r>
            <a:endParaRPr lang="en-US" dirty="0"/>
          </a:p>
        </p:txBody>
      </p:sp>
      <p:sp>
        <p:nvSpPr>
          <p:cNvPr id="5" name="Rectangle 4"/>
          <p:cNvSpPr/>
          <p:nvPr/>
        </p:nvSpPr>
        <p:spPr>
          <a:xfrm>
            <a:off x="533400" y="2819400"/>
            <a:ext cx="8001000" cy="369332"/>
          </a:xfrm>
          <a:prstGeom prst="rect">
            <a:avLst/>
          </a:prstGeom>
        </p:spPr>
        <p:txBody>
          <a:bodyPr wrap="square">
            <a:spAutoFit/>
          </a:bodyPr>
          <a:lstStyle/>
          <a:p>
            <a:r>
              <a:rPr lang="en-US" dirty="0" smtClean="0"/>
              <a:t>Two for loops are used with two control variables </a:t>
            </a:r>
            <a:r>
              <a:rPr lang="en-US" b="1" dirty="0" smtClean="0"/>
              <a:t>$</a:t>
            </a:r>
            <a:r>
              <a:rPr lang="en-US" b="1" dirty="0" err="1" smtClean="0"/>
              <a:t>i</a:t>
            </a:r>
            <a:r>
              <a:rPr lang="en-US" dirty="0" smtClean="0"/>
              <a:t> and </a:t>
            </a:r>
            <a:r>
              <a:rPr lang="en-US" b="1" dirty="0" smtClean="0"/>
              <a:t>$j</a:t>
            </a:r>
            <a:r>
              <a:rPr lang="en-US" dirty="0" smtClean="0"/>
              <a:t>.</a:t>
            </a:r>
            <a:endParaRPr lang="en-US" dirty="0"/>
          </a:p>
        </p:txBody>
      </p:sp>
      <p:sp>
        <p:nvSpPr>
          <p:cNvPr id="6" name="Rectangle 5"/>
          <p:cNvSpPr/>
          <p:nvPr/>
        </p:nvSpPr>
        <p:spPr>
          <a:xfrm>
            <a:off x="457200" y="3318570"/>
            <a:ext cx="4572000" cy="35394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1600" dirty="0" smtClean="0"/>
              <a:t>## Declaring arrays  </a:t>
            </a:r>
          </a:p>
          <a:p>
            <a:r>
              <a:rPr lang="en-US" sz="1600" dirty="0" smtClean="0"/>
              <a:t>my @arr1 = </a:t>
            </a:r>
            <a:r>
              <a:rPr lang="en-US" sz="1600" dirty="0" err="1" smtClean="0"/>
              <a:t>qw</a:t>
            </a:r>
            <a:r>
              <a:rPr lang="en-US" sz="1600" dirty="0" smtClean="0"/>
              <a:t>(0 10 0);  </a:t>
            </a:r>
          </a:p>
          <a:p>
            <a:r>
              <a:rPr lang="en-US" sz="1600" dirty="0" smtClean="0"/>
              <a:t>my @arr2 = </a:t>
            </a:r>
            <a:r>
              <a:rPr lang="en-US" sz="1600" dirty="0" err="1" smtClean="0"/>
              <a:t>qw</a:t>
            </a:r>
            <a:r>
              <a:rPr lang="en-US" sz="1600" dirty="0" smtClean="0"/>
              <a:t>(0 0 20);  </a:t>
            </a:r>
          </a:p>
          <a:p>
            <a:r>
              <a:rPr lang="en-US" sz="1600" dirty="0" smtClean="0"/>
              <a:t>my@arr3 = </a:t>
            </a:r>
            <a:r>
              <a:rPr lang="en-US" sz="1600" dirty="0" err="1" smtClean="0"/>
              <a:t>qw</a:t>
            </a:r>
            <a:r>
              <a:rPr lang="en-US" sz="1600" dirty="0" smtClean="0"/>
              <a:t>(30 0 0);  </a:t>
            </a:r>
          </a:p>
          <a:p>
            <a:r>
              <a:rPr lang="en-US" sz="1600" dirty="0" smtClean="0"/>
              <a:t>## Merging all the single dimensional arrays  </a:t>
            </a:r>
          </a:p>
          <a:p>
            <a:r>
              <a:rPr lang="en-US" sz="1600" dirty="0" smtClean="0"/>
              <a:t>my @final = (\@arr1, \@arr2, \@arr3);  </a:t>
            </a:r>
          </a:p>
          <a:p>
            <a:r>
              <a:rPr lang="en-US" sz="1600" dirty="0" smtClean="0"/>
              <a:t>print "Print Using Array Index\n";  </a:t>
            </a:r>
          </a:p>
          <a:p>
            <a:r>
              <a:rPr lang="en-US" sz="1600" b="1" dirty="0" smtClean="0"/>
              <a:t>for</a:t>
            </a:r>
            <a:r>
              <a:rPr lang="en-US" sz="1600" dirty="0" smtClean="0"/>
              <a:t>(my $</a:t>
            </a:r>
            <a:r>
              <a:rPr lang="en-US" sz="1600" dirty="0" err="1" smtClean="0"/>
              <a:t>i</a:t>
            </a:r>
            <a:r>
              <a:rPr lang="en-US" sz="1600" dirty="0" smtClean="0"/>
              <a:t> = 0; $</a:t>
            </a:r>
            <a:r>
              <a:rPr lang="en-US" sz="1600" dirty="0" err="1" smtClean="0"/>
              <a:t>i</a:t>
            </a:r>
            <a:r>
              <a:rPr lang="en-US" sz="1600" dirty="0" smtClean="0"/>
              <a:t> &lt;= $#final; $</a:t>
            </a:r>
            <a:r>
              <a:rPr lang="en-US" sz="1600" dirty="0" err="1" smtClean="0"/>
              <a:t>i</a:t>
            </a:r>
            <a:r>
              <a:rPr lang="en-US" sz="1600" dirty="0" smtClean="0"/>
              <a:t>++){  </a:t>
            </a:r>
          </a:p>
          <a:p>
            <a:r>
              <a:rPr lang="en-US" sz="1600" dirty="0" smtClean="0"/>
              <a:t>   # $#final gives highest index from the </a:t>
            </a:r>
            <a:r>
              <a:rPr lang="en-US" sz="1600" b="1" dirty="0" smtClean="0"/>
              <a:t>array</a:t>
            </a:r>
            <a:r>
              <a:rPr lang="en-US" sz="1600" dirty="0" smtClean="0"/>
              <a:t>  </a:t>
            </a:r>
          </a:p>
          <a:p>
            <a:r>
              <a:rPr lang="en-US" sz="1600" dirty="0" smtClean="0"/>
              <a:t>   </a:t>
            </a:r>
            <a:r>
              <a:rPr lang="en-US" sz="1600" b="1" dirty="0" smtClean="0"/>
              <a:t>for</a:t>
            </a:r>
            <a:r>
              <a:rPr lang="en-US" sz="1600" dirty="0" smtClean="0"/>
              <a:t>(my $j = 0; $j &lt;= $#final ; $j++){  </a:t>
            </a:r>
          </a:p>
          <a:p>
            <a:r>
              <a:rPr lang="en-US" sz="1600" dirty="0" smtClean="0"/>
              <a:t>      print "$final[$</a:t>
            </a:r>
            <a:r>
              <a:rPr lang="en-US" sz="1600" dirty="0" err="1" smtClean="0"/>
              <a:t>i</a:t>
            </a:r>
            <a:r>
              <a:rPr lang="en-US" sz="1600" dirty="0" smtClean="0"/>
              <a:t>][$j] ";  </a:t>
            </a:r>
          </a:p>
          <a:p>
            <a:r>
              <a:rPr lang="en-US" sz="1600" dirty="0" smtClean="0"/>
              <a:t>   }   </a:t>
            </a:r>
          </a:p>
          <a:p>
            <a:r>
              <a:rPr lang="en-US" sz="1600" dirty="0" smtClean="0"/>
              <a:t> print "\n";  </a:t>
            </a:r>
          </a:p>
          <a:p>
            <a:r>
              <a:rPr lang="en-US" sz="1600" dirty="0" smtClean="0"/>
              <a:t>}</a:t>
            </a:r>
          </a:p>
        </p:txBody>
      </p:sp>
      <p:sp>
        <p:nvSpPr>
          <p:cNvPr id="7" name="Rectangle 6"/>
          <p:cNvSpPr/>
          <p:nvPr/>
        </p:nvSpPr>
        <p:spPr>
          <a:xfrm>
            <a:off x="5334000" y="3276600"/>
            <a:ext cx="918841" cy="369332"/>
          </a:xfrm>
          <a:prstGeom prst="rect">
            <a:avLst/>
          </a:prstGeom>
        </p:spPr>
        <p:txBody>
          <a:bodyPr wrap="none">
            <a:spAutoFit/>
          </a:bodyPr>
          <a:lstStyle/>
          <a:p>
            <a:r>
              <a:rPr lang="en-US" dirty="0" smtClean="0"/>
              <a:t>Output:</a:t>
            </a:r>
            <a:endParaRPr lang="en-US" dirty="0"/>
          </a:p>
        </p:txBody>
      </p:sp>
      <p:sp>
        <p:nvSpPr>
          <p:cNvPr id="95233" name="Rectangle 1"/>
          <p:cNvSpPr>
            <a:spLocks noChangeArrowheads="1"/>
          </p:cNvSpPr>
          <p:nvPr/>
        </p:nvSpPr>
        <p:spPr bwMode="auto">
          <a:xfrm>
            <a:off x="5638800" y="3824645"/>
            <a:ext cx="2351926" cy="107721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Print Using Array Index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0 10 0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0 0 20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Unicode MS" pitchFamily="34" charset="-128"/>
                <a:cs typeface="Arial" pitchFamily="34" charset="0"/>
              </a:rPr>
              <a:t>30 0 0</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400110"/>
          </a:xfrm>
          <a:prstGeom prst="rect">
            <a:avLst/>
          </a:prstGeom>
        </p:spPr>
        <p:txBody>
          <a:bodyPr wrap="square">
            <a:spAutoFit/>
          </a:bodyPr>
          <a:lstStyle/>
          <a:p>
            <a:r>
              <a:rPr lang="en-US" sz="2000" b="1" dirty="0" smtClean="0"/>
              <a:t>Perl Multidimensional Array Initialization and Declaration Example</a:t>
            </a:r>
            <a:endParaRPr lang="en-US" sz="2000" b="1" dirty="0"/>
          </a:p>
        </p:txBody>
      </p:sp>
      <p:sp>
        <p:nvSpPr>
          <p:cNvPr id="3" name="Rectangle 2"/>
          <p:cNvSpPr/>
          <p:nvPr/>
        </p:nvSpPr>
        <p:spPr>
          <a:xfrm>
            <a:off x="533400" y="609600"/>
            <a:ext cx="8382000" cy="400110"/>
          </a:xfrm>
          <a:prstGeom prst="rect">
            <a:avLst/>
          </a:prstGeom>
        </p:spPr>
        <p:txBody>
          <a:bodyPr wrap="square">
            <a:spAutoFit/>
          </a:bodyPr>
          <a:lstStyle/>
          <a:p>
            <a:r>
              <a:rPr lang="en-US" sz="2000" dirty="0" smtClean="0"/>
              <a:t>In this example we are initializing and declaring a three dimensional Perl array .</a:t>
            </a:r>
            <a:endParaRPr lang="en-US" sz="2000" dirty="0"/>
          </a:p>
        </p:txBody>
      </p:sp>
      <p:sp>
        <p:nvSpPr>
          <p:cNvPr id="4" name="Rectangle 3"/>
          <p:cNvSpPr/>
          <p:nvPr/>
        </p:nvSpPr>
        <p:spPr>
          <a:xfrm>
            <a:off x="381000" y="1295400"/>
            <a:ext cx="3886200" cy="409342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000" dirty="0" smtClean="0"/>
              <a:t>@</a:t>
            </a:r>
            <a:r>
              <a:rPr lang="en-US" sz="2000" b="1" dirty="0" smtClean="0"/>
              <a:t>array</a:t>
            </a:r>
            <a:r>
              <a:rPr lang="en-US" sz="2000" dirty="0" smtClean="0"/>
              <a:t> = (  </a:t>
            </a:r>
          </a:p>
          <a:p>
            <a:r>
              <a:rPr lang="en-US" sz="2000" dirty="0" smtClean="0"/>
              <a:t>        [1, 2, 3],  </a:t>
            </a:r>
          </a:p>
          <a:p>
            <a:r>
              <a:rPr lang="en-US" sz="2000" dirty="0" smtClean="0"/>
              <a:t>        [4, 5, 6],  </a:t>
            </a:r>
          </a:p>
          <a:p>
            <a:r>
              <a:rPr lang="en-US" sz="2000" dirty="0" smtClean="0"/>
              <a:t>        [7, 8, 9]  </a:t>
            </a:r>
          </a:p>
          <a:p>
            <a:r>
              <a:rPr lang="en-US" sz="2000" dirty="0" smtClean="0"/>
              <a:t>      );  </a:t>
            </a:r>
          </a:p>
          <a:p>
            <a:r>
              <a:rPr lang="en-US" sz="2000" dirty="0" smtClean="0"/>
              <a:t>      </a:t>
            </a:r>
            <a:r>
              <a:rPr lang="en-US" sz="2000" b="1" dirty="0" smtClean="0"/>
              <a:t>for</a:t>
            </a:r>
            <a:r>
              <a:rPr lang="en-US" sz="2000" dirty="0" smtClean="0"/>
              <a:t>($</a:t>
            </a:r>
            <a:r>
              <a:rPr lang="en-US" sz="2000" dirty="0" err="1" smtClean="0"/>
              <a:t>i</a:t>
            </a:r>
            <a:r>
              <a:rPr lang="en-US" sz="2000" dirty="0" smtClean="0"/>
              <a:t> = 0; $</a:t>
            </a:r>
            <a:r>
              <a:rPr lang="en-US" sz="2000" dirty="0" err="1" smtClean="0"/>
              <a:t>i</a:t>
            </a:r>
            <a:r>
              <a:rPr lang="en-US" sz="2000" dirty="0" smtClean="0"/>
              <a:t> &lt; 3; $</a:t>
            </a:r>
            <a:r>
              <a:rPr lang="en-US" sz="2000" dirty="0" err="1" smtClean="0"/>
              <a:t>i</a:t>
            </a:r>
            <a:r>
              <a:rPr lang="en-US" sz="2000" dirty="0" smtClean="0"/>
              <a:t>++) </a:t>
            </a:r>
          </a:p>
          <a:p>
            <a:r>
              <a:rPr lang="en-US" sz="2000" dirty="0" smtClean="0"/>
              <a:t>        {  </a:t>
            </a:r>
          </a:p>
          <a:p>
            <a:r>
              <a:rPr lang="en-US" sz="2000" dirty="0" smtClean="0"/>
              <a:t>         </a:t>
            </a:r>
            <a:r>
              <a:rPr lang="en-US" sz="2000" b="1" dirty="0" smtClean="0"/>
              <a:t>for</a:t>
            </a:r>
            <a:r>
              <a:rPr lang="en-US" sz="2000" dirty="0" smtClean="0"/>
              <a:t>($j = 0; $j &lt; 3; $j++) </a:t>
            </a:r>
          </a:p>
          <a:p>
            <a:r>
              <a:rPr lang="en-US" sz="2000" dirty="0" smtClean="0"/>
              <a:t>           {  </a:t>
            </a:r>
          </a:p>
          <a:p>
            <a:r>
              <a:rPr lang="en-US" sz="2000" dirty="0" smtClean="0"/>
              <a:t>               print "$array[$</a:t>
            </a:r>
            <a:r>
              <a:rPr lang="en-US" sz="2000" dirty="0" err="1" smtClean="0"/>
              <a:t>i</a:t>
            </a:r>
            <a:r>
              <a:rPr lang="en-US" sz="2000" dirty="0" smtClean="0"/>
              <a:t>][$j] ";  </a:t>
            </a:r>
          </a:p>
          <a:p>
            <a:r>
              <a:rPr lang="en-US" sz="2000" dirty="0" smtClean="0"/>
              <a:t>           }  </a:t>
            </a:r>
          </a:p>
          <a:p>
            <a:r>
              <a:rPr lang="en-US" sz="2000" dirty="0" smtClean="0"/>
              <a:t>         print "\n";  </a:t>
            </a:r>
          </a:p>
          <a:p>
            <a:r>
              <a:rPr lang="en-US" sz="2000" dirty="0" smtClean="0"/>
              <a:t>        }  </a:t>
            </a:r>
            <a:endParaRPr lang="en-US" sz="2000" dirty="0"/>
          </a:p>
        </p:txBody>
      </p:sp>
      <p:sp>
        <p:nvSpPr>
          <p:cNvPr id="5" name="Rectangle 4"/>
          <p:cNvSpPr/>
          <p:nvPr/>
        </p:nvSpPr>
        <p:spPr>
          <a:xfrm>
            <a:off x="4953000" y="2057400"/>
            <a:ext cx="994183" cy="400110"/>
          </a:xfrm>
          <a:prstGeom prst="rect">
            <a:avLst/>
          </a:prstGeom>
        </p:spPr>
        <p:txBody>
          <a:bodyPr wrap="none">
            <a:spAutoFit/>
          </a:bodyPr>
          <a:lstStyle/>
          <a:p>
            <a:r>
              <a:rPr lang="en-US" sz="2000" dirty="0" smtClean="0"/>
              <a:t>Output</a:t>
            </a:r>
            <a:r>
              <a:rPr lang="en-US" dirty="0" smtClean="0"/>
              <a:t>:</a:t>
            </a:r>
            <a:endParaRPr lang="en-US" dirty="0"/>
          </a:p>
        </p:txBody>
      </p:sp>
      <p:sp>
        <p:nvSpPr>
          <p:cNvPr id="97281" name="Rectangle 1"/>
          <p:cNvSpPr>
            <a:spLocks noChangeArrowheads="1"/>
          </p:cNvSpPr>
          <p:nvPr/>
        </p:nvSpPr>
        <p:spPr bwMode="auto">
          <a:xfrm>
            <a:off x="5181600" y="2667000"/>
            <a:ext cx="1285929" cy="10156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lvl="1" fontAlgn="base">
              <a:spcBef>
                <a:spcPct val="0"/>
              </a:spcBef>
              <a:spcAft>
                <a:spcPct val="0"/>
              </a:spcAf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1 2 3 </a:t>
            </a:r>
          </a:p>
          <a:p>
            <a:pPr lvl="1" fontAlgn="base">
              <a:spcBef>
                <a:spcPct val="0"/>
              </a:spcBef>
              <a:spcAft>
                <a:spcPct val="0"/>
              </a:spcAf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4 5 6 </a:t>
            </a:r>
          </a:p>
          <a:p>
            <a:pPr lvl="1" fontAlgn="base">
              <a:spcBef>
                <a:spcPct val="0"/>
              </a:spcBef>
              <a:spcAft>
                <a:spcPct val="0"/>
              </a:spcAf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7 8 9</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00B0F0"/>
                </a:solidFill>
              </a:rPr>
              <a:t>Perl Hashes</a:t>
            </a:r>
            <a:endParaRPr lang="en-US" dirty="0">
              <a:solidFill>
                <a:srgbClr val="00B0F0"/>
              </a:solidFill>
            </a:endParaRPr>
          </a:p>
        </p:txBody>
      </p:sp>
      <p:sp>
        <p:nvSpPr>
          <p:cNvPr id="3" name="Content Placeholder 2"/>
          <p:cNvSpPr>
            <a:spLocks noGrp="1"/>
          </p:cNvSpPr>
          <p:nvPr>
            <p:ph idx="1"/>
          </p:nvPr>
        </p:nvSpPr>
        <p:spPr>
          <a:xfrm>
            <a:off x="228600" y="914400"/>
            <a:ext cx="8610600" cy="5562600"/>
          </a:xfrm>
        </p:spPr>
        <p:txBody>
          <a:bodyPr>
            <a:normAutofit/>
          </a:bodyPr>
          <a:lstStyle/>
          <a:p>
            <a:pPr algn="just"/>
            <a:r>
              <a:rPr lang="en-US" sz="2400" dirty="0" smtClean="0"/>
              <a:t>The hashes is the most essential and influential part of the perl language. </a:t>
            </a:r>
          </a:p>
          <a:p>
            <a:pPr algn="just"/>
            <a:r>
              <a:rPr lang="en-US" sz="2400" dirty="0" smtClean="0"/>
              <a:t>A hash is a group of key-value pairs. The keys are unique strings and values are scalar values.</a:t>
            </a:r>
          </a:p>
          <a:p>
            <a:pPr algn="just"/>
            <a:r>
              <a:rPr lang="en-US" sz="2400" dirty="0" smtClean="0"/>
              <a:t>Hashes are declared using my keyword. The variable name starts with a (%) sign.</a:t>
            </a:r>
          </a:p>
          <a:p>
            <a:pPr algn="just"/>
            <a:r>
              <a:rPr lang="en-US" sz="2400" dirty="0" smtClean="0"/>
              <a:t>Hashes are like arrays but there are two differences between them. </a:t>
            </a:r>
          </a:p>
          <a:p>
            <a:pPr lvl="1" algn="just"/>
            <a:r>
              <a:rPr lang="en-US" sz="2400" dirty="0" smtClean="0"/>
              <a:t>First arrays are ordered but hashes are unordered.</a:t>
            </a:r>
          </a:p>
          <a:p>
            <a:pPr lvl="1" algn="just"/>
            <a:r>
              <a:rPr lang="en-US" sz="2400" dirty="0" smtClean="0"/>
              <a:t>Second, hash elements are accessed using its value while array elements are accessed using its index value.</a:t>
            </a:r>
          </a:p>
          <a:p>
            <a:pPr algn="just"/>
            <a:r>
              <a:rPr lang="en-US" sz="2400" dirty="0" smtClean="0"/>
              <a:t>No repeating keys are allowed in hashes which makes the key values unique inside a hash. Every key has its single value.</a:t>
            </a:r>
            <a:endParaRPr lang="en-US"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2743200" cy="1938992"/>
          </a:xfrm>
          <a:prstGeom prst="rect">
            <a:avLst/>
          </a:prstGeom>
        </p:spPr>
        <p:txBody>
          <a:bodyPr wrap="square">
            <a:spAutoFit/>
          </a:bodyPr>
          <a:lstStyle/>
          <a:p>
            <a:pPr>
              <a:lnSpc>
                <a:spcPct val="150000"/>
              </a:lnSpc>
            </a:pPr>
            <a:r>
              <a:rPr lang="en-US" sz="2000" b="1" dirty="0" smtClean="0"/>
              <a:t>Syntax for Perl hashes:</a:t>
            </a:r>
            <a:endParaRPr lang="en-US" sz="2000" dirty="0" smtClean="0"/>
          </a:p>
          <a:p>
            <a:pPr lvl="1">
              <a:lnSpc>
                <a:spcPct val="150000"/>
              </a:lnSpc>
            </a:pPr>
            <a:r>
              <a:rPr lang="en-US" sz="2000" dirty="0" smtClean="0"/>
              <a:t>my %hashName = (  </a:t>
            </a:r>
          </a:p>
          <a:p>
            <a:pPr lvl="1">
              <a:lnSpc>
                <a:spcPct val="150000"/>
              </a:lnSpc>
            </a:pPr>
            <a:r>
              <a:rPr lang="en-US" sz="2000" dirty="0" smtClean="0"/>
              <a:t>    "key" =&gt; "value";  </a:t>
            </a:r>
          </a:p>
          <a:p>
            <a:pPr lvl="1">
              <a:lnSpc>
                <a:spcPct val="150000"/>
              </a:lnSpc>
            </a:pPr>
            <a:r>
              <a:rPr lang="en-US" sz="2000" dirty="0" smtClean="0"/>
              <a:t>     )  </a:t>
            </a:r>
            <a:endParaRPr lang="en-US" sz="2000" dirty="0"/>
          </a:p>
        </p:txBody>
      </p:sp>
      <p:sp>
        <p:nvSpPr>
          <p:cNvPr id="5" name="Rectangle 4"/>
          <p:cNvSpPr/>
          <p:nvPr/>
        </p:nvSpPr>
        <p:spPr>
          <a:xfrm>
            <a:off x="381000" y="2286000"/>
            <a:ext cx="8305800" cy="1015663"/>
          </a:xfrm>
          <a:prstGeom prst="rect">
            <a:avLst/>
          </a:prstGeom>
        </p:spPr>
        <p:txBody>
          <a:bodyPr wrap="square">
            <a:spAutoFit/>
          </a:bodyPr>
          <a:lstStyle/>
          <a:p>
            <a:r>
              <a:rPr lang="en-US" sz="2000" b="1" dirty="0" smtClean="0"/>
              <a:t>Perl Hash Accessing</a:t>
            </a:r>
          </a:p>
          <a:p>
            <a:r>
              <a:rPr lang="en-US" sz="2000" dirty="0" smtClean="0"/>
              <a:t>To access single element of hash, ($) sign is used before the variable name. And then key element is written inside {} braces.</a:t>
            </a:r>
            <a:endParaRPr lang="en-US" sz="2000" dirty="0"/>
          </a:p>
        </p:txBody>
      </p:sp>
      <p:sp>
        <p:nvSpPr>
          <p:cNvPr id="7169" name="Rectangle 1"/>
          <p:cNvSpPr>
            <a:spLocks noChangeArrowheads="1"/>
          </p:cNvSpPr>
          <p:nvPr/>
        </p:nvSpPr>
        <p:spPr bwMode="auto">
          <a:xfrm>
            <a:off x="304800" y="3382089"/>
            <a:ext cx="4724400" cy="317009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Verdana" pitchFamily="34" charset="0"/>
                <a:cs typeface="Arial" pitchFamily="34" charset="0"/>
              </a:rPr>
              <a:t>Example</a:t>
            </a: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rgbClr val="000000"/>
              </a:solidFill>
              <a:effectLst/>
              <a:latin typeface="Verdana" pitchFamily="34" charset="0"/>
              <a:cs typeface="Arial" pitchFamily="34" charset="0"/>
            </a:endParaRP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my %capitals = (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    "India"  =&gt; "New Delhi",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    "South Korea" =&gt; "Seoul",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    "USA"  =&gt; "Washington, D.C.",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    "Australia"  =&gt; "Canberra"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print"$capitals{'India'}\n";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print"$capitals{'South Korea'}\n";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print"$capitals{'USA'}\n";  </a:t>
            </a:r>
          </a:p>
          <a:p>
            <a:pPr lvl="0" eaLnBrk="0" fontAlgn="base" hangingPunct="0">
              <a:spcBef>
                <a:spcPct val="0"/>
              </a:spcBef>
              <a:spcAft>
                <a:spcPct val="0"/>
              </a:spcAft>
            </a:pPr>
            <a:r>
              <a:rPr lang="en-US" sz="1600" dirty="0" smtClean="0">
                <a:solidFill>
                  <a:srgbClr val="000000"/>
                </a:solidFill>
                <a:latin typeface="Verdana" pitchFamily="34" charset="0"/>
                <a:cs typeface="Arial" pitchFamily="34" charset="0"/>
              </a:rPr>
              <a:t>print"$capitals{'Australia'}\n"; </a:t>
            </a:r>
            <a:r>
              <a:rPr kumimoji="0" lang="en-US" sz="1600"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Verdana" pitchFamily="34" charset="0"/>
              <a:cs typeface="Arial" pitchFamily="34" charset="0"/>
            </a:endParaRPr>
          </a:p>
        </p:txBody>
      </p:sp>
      <p:sp>
        <p:nvSpPr>
          <p:cNvPr id="7" name="Rectangle 6"/>
          <p:cNvSpPr/>
          <p:nvPr/>
        </p:nvSpPr>
        <p:spPr>
          <a:xfrm>
            <a:off x="3657600" y="3886200"/>
            <a:ext cx="4572000" cy="1323439"/>
          </a:xfrm>
          <a:prstGeom prst="rect">
            <a:avLst/>
          </a:prstGeom>
        </p:spPr>
        <p:txBody>
          <a:bodyPr>
            <a:spAutoFit/>
          </a:bodyPr>
          <a:lstStyle/>
          <a:p>
            <a:pPr marL="2517775" lvl="8" algn="just" eaLnBrk="0" fontAlgn="base" hangingPunct="0">
              <a:spcBef>
                <a:spcPct val="0"/>
              </a:spcBef>
              <a:spcAft>
                <a:spcPct val="0"/>
              </a:spcAft>
            </a:pPr>
            <a:r>
              <a:rPr lang="en-US" sz="1600" b="1" dirty="0" smtClean="0">
                <a:solidFill>
                  <a:srgbClr val="000000"/>
                </a:solidFill>
                <a:latin typeface="Verdana" pitchFamily="34" charset="0"/>
                <a:cs typeface="Arial" pitchFamily="34" charset="0"/>
              </a:rPr>
              <a:t>Output:</a:t>
            </a:r>
            <a:endParaRPr lang="en-US" sz="1600" b="1" dirty="0" smtClean="0">
              <a:latin typeface="Arial" pitchFamily="34" charset="0"/>
              <a:cs typeface="Arial" pitchFamily="34" charset="0"/>
            </a:endParaRPr>
          </a:p>
          <a:p>
            <a:pPr marL="2517775" lvl="8" algn="just" eaLnBrk="0" fontAlgn="base" hangingPunct="0">
              <a:spcBef>
                <a:spcPct val="0"/>
              </a:spcBef>
              <a:spcAft>
                <a:spcPct val="0"/>
              </a:spcAft>
            </a:pPr>
            <a:r>
              <a:rPr lang="en-US" sz="1600" dirty="0" smtClean="0">
                <a:solidFill>
                  <a:srgbClr val="000000"/>
                </a:solidFill>
                <a:latin typeface="Arial Unicode MS" pitchFamily="34" charset="-128"/>
                <a:cs typeface="Arial" pitchFamily="34" charset="0"/>
              </a:rPr>
              <a:t>New Delhi </a:t>
            </a:r>
          </a:p>
          <a:p>
            <a:pPr marL="2517775" lvl="8" algn="just" eaLnBrk="0" fontAlgn="base" hangingPunct="0">
              <a:spcBef>
                <a:spcPct val="0"/>
              </a:spcBef>
              <a:spcAft>
                <a:spcPct val="0"/>
              </a:spcAft>
            </a:pPr>
            <a:r>
              <a:rPr lang="en-US" sz="1600" dirty="0" smtClean="0">
                <a:solidFill>
                  <a:srgbClr val="000000"/>
                </a:solidFill>
                <a:latin typeface="Arial Unicode MS" pitchFamily="34" charset="-128"/>
                <a:cs typeface="Arial" pitchFamily="34" charset="0"/>
              </a:rPr>
              <a:t>Seoul </a:t>
            </a:r>
          </a:p>
          <a:p>
            <a:pPr marL="2517775" lvl="8" algn="just" eaLnBrk="0" fontAlgn="base" hangingPunct="0">
              <a:spcBef>
                <a:spcPct val="0"/>
              </a:spcBef>
              <a:spcAft>
                <a:spcPct val="0"/>
              </a:spcAft>
            </a:pPr>
            <a:r>
              <a:rPr lang="en-US" sz="1600" dirty="0" smtClean="0">
                <a:solidFill>
                  <a:srgbClr val="000000"/>
                </a:solidFill>
                <a:latin typeface="Arial Unicode MS" pitchFamily="34" charset="-128"/>
                <a:cs typeface="Arial" pitchFamily="34" charset="0"/>
              </a:rPr>
              <a:t>Washington,D.C. Canberra</a:t>
            </a: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458200" cy="1323439"/>
          </a:xfrm>
          <a:prstGeom prst="rect">
            <a:avLst/>
          </a:prstGeom>
        </p:spPr>
        <p:txBody>
          <a:bodyPr wrap="square">
            <a:spAutoFit/>
          </a:bodyPr>
          <a:lstStyle/>
          <a:p>
            <a:r>
              <a:rPr lang="en-US" sz="2000" b="1" dirty="0" smtClean="0"/>
              <a:t>Perl Hash Indexing</a:t>
            </a:r>
          </a:p>
          <a:p>
            <a:pPr algn="just"/>
            <a:r>
              <a:rPr lang="en-US" sz="2000" dirty="0" smtClean="0"/>
              <a:t>Hashes are indexed using $key and $value variables. All the hash values will be printed using a while loop. As the while loop runs, values of each of these variables will be printed.</a:t>
            </a:r>
            <a:endParaRPr lang="en-US" sz="2000" dirty="0"/>
          </a:p>
        </p:txBody>
      </p:sp>
      <p:sp>
        <p:nvSpPr>
          <p:cNvPr id="5" name="Rectangle 4"/>
          <p:cNvSpPr/>
          <p:nvPr/>
        </p:nvSpPr>
        <p:spPr>
          <a:xfrm>
            <a:off x="304800" y="1676400"/>
            <a:ext cx="4572000" cy="3416320"/>
          </a:xfrm>
          <a:prstGeom prst="rect">
            <a:avLst/>
          </a:prstGeom>
        </p:spPr>
        <p:txBody>
          <a:bodyPr>
            <a:spAutoFit/>
          </a:bodyPr>
          <a:lstStyle/>
          <a:p>
            <a:r>
              <a:rPr lang="en-US" b="1" dirty="0" smtClean="0"/>
              <a:t>Example:</a:t>
            </a:r>
          </a:p>
          <a:p>
            <a:endParaRPr lang="en-US" dirty="0" smtClean="0"/>
          </a:p>
          <a:p>
            <a:r>
              <a:rPr lang="en-US" dirty="0" smtClean="0"/>
              <a:t>my %capitals = (  </a:t>
            </a:r>
          </a:p>
          <a:p>
            <a:r>
              <a:rPr lang="en-US" dirty="0" smtClean="0"/>
              <a:t>    "India"  =&gt; "New Delhi",  </a:t>
            </a:r>
          </a:p>
          <a:p>
            <a:r>
              <a:rPr lang="en-US" dirty="0" smtClean="0"/>
              <a:t>    "South Korea" =&gt; "Seoul",  </a:t>
            </a:r>
          </a:p>
          <a:p>
            <a:r>
              <a:rPr lang="en-US" dirty="0" smtClean="0"/>
              <a:t>    "USA"  =&gt; "Washington, D.C.",  </a:t>
            </a:r>
          </a:p>
          <a:p>
            <a:r>
              <a:rPr lang="en-US" dirty="0" smtClean="0"/>
              <a:t>    "Australia"  =&gt; "Canberra"  </a:t>
            </a:r>
          </a:p>
          <a:p>
            <a:r>
              <a:rPr lang="en-US" dirty="0" smtClean="0"/>
              <a:t>);  </a:t>
            </a:r>
          </a:p>
          <a:p>
            <a:r>
              <a:rPr lang="en-US" dirty="0" smtClean="0"/>
              <a:t># LOOP THROUGH IT  </a:t>
            </a:r>
          </a:p>
          <a:p>
            <a:r>
              <a:rPr lang="en-US" b="1" dirty="0" smtClean="0"/>
              <a:t>while</a:t>
            </a:r>
            <a:r>
              <a:rPr lang="en-US" dirty="0" smtClean="0"/>
              <a:t> (($key, $value) = each(%capitals)){  </a:t>
            </a:r>
          </a:p>
          <a:p>
            <a:r>
              <a:rPr lang="en-US" dirty="0" smtClean="0"/>
              <a:t>     print $key.", ".$value."\n";  </a:t>
            </a:r>
          </a:p>
          <a:p>
            <a:r>
              <a:rPr lang="en-US" dirty="0" smtClean="0"/>
              <a:t>}  </a:t>
            </a:r>
            <a:endParaRPr lang="en-US" dirty="0"/>
          </a:p>
        </p:txBody>
      </p:sp>
      <p:sp>
        <p:nvSpPr>
          <p:cNvPr id="6145" name="Rectangle 1"/>
          <p:cNvSpPr>
            <a:spLocks noChangeArrowheads="1"/>
          </p:cNvSpPr>
          <p:nvPr/>
        </p:nvSpPr>
        <p:spPr bwMode="auto">
          <a:xfrm>
            <a:off x="5638800" y="3302798"/>
            <a:ext cx="2334935" cy="2126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Arial" pitchFamily="34" charset="0"/>
              </a:rPr>
              <a:t>Output:</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Australia, Canberra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India, New Delhi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USA, Washington, D.C.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South Korea, Seoul</a:t>
            </a: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610600" cy="1015663"/>
          </a:xfrm>
          <a:prstGeom prst="rect">
            <a:avLst/>
          </a:prstGeom>
        </p:spPr>
        <p:txBody>
          <a:bodyPr wrap="square">
            <a:spAutoFit/>
          </a:bodyPr>
          <a:lstStyle/>
          <a:p>
            <a:r>
              <a:rPr lang="en-US" sz="2000" b="1" dirty="0" smtClean="0"/>
              <a:t>Perl sorting Hash by key</a:t>
            </a:r>
          </a:p>
          <a:p>
            <a:r>
              <a:rPr lang="en-US" sz="2000" dirty="0" smtClean="0"/>
              <a:t>You can sort a hash using either its key element or value element. Perl provides a sort() function for this. In this example, we'll sort the hash by its key elements</a:t>
            </a:r>
            <a:endParaRPr lang="en-US" sz="2000" dirty="0"/>
          </a:p>
        </p:txBody>
      </p:sp>
      <p:sp>
        <p:nvSpPr>
          <p:cNvPr id="5" name="Rectangle 4"/>
          <p:cNvSpPr/>
          <p:nvPr/>
        </p:nvSpPr>
        <p:spPr>
          <a:xfrm>
            <a:off x="381000" y="1447800"/>
            <a:ext cx="4572000" cy="3139321"/>
          </a:xfrm>
          <a:prstGeom prst="rect">
            <a:avLst/>
          </a:prstGeom>
        </p:spPr>
        <p:txBody>
          <a:bodyPr>
            <a:spAutoFit/>
          </a:bodyPr>
          <a:lstStyle/>
          <a:p>
            <a:r>
              <a:rPr lang="en-US" b="1" dirty="0" smtClean="0"/>
              <a:t>Example:</a:t>
            </a:r>
          </a:p>
          <a:p>
            <a:r>
              <a:rPr lang="en-US" dirty="0" smtClean="0"/>
              <a:t>my %capitals = (  </a:t>
            </a:r>
          </a:p>
          <a:p>
            <a:r>
              <a:rPr lang="en-US" dirty="0" smtClean="0"/>
              <a:t>    "India"  =&gt; "New Delhi",  </a:t>
            </a:r>
          </a:p>
          <a:p>
            <a:r>
              <a:rPr lang="en-US" dirty="0" smtClean="0"/>
              <a:t>    "South Korea" =&gt; "Seoul",  </a:t>
            </a:r>
          </a:p>
          <a:p>
            <a:r>
              <a:rPr lang="en-US" dirty="0" smtClean="0"/>
              <a:t>    "USA"  =&gt; "Washington, D.C.",  </a:t>
            </a:r>
          </a:p>
          <a:p>
            <a:r>
              <a:rPr lang="en-US" dirty="0" smtClean="0"/>
              <a:t>    "Australia"  =&gt; "Canberra"  </a:t>
            </a:r>
          </a:p>
          <a:p>
            <a:r>
              <a:rPr lang="en-US" dirty="0" smtClean="0"/>
              <a:t>);  </a:t>
            </a:r>
          </a:p>
          <a:p>
            <a:r>
              <a:rPr lang="en-US" dirty="0" smtClean="0"/>
              <a:t># </a:t>
            </a:r>
            <a:r>
              <a:rPr lang="en-US" dirty="0" err="1" smtClean="0"/>
              <a:t>Foreach</a:t>
            </a:r>
            <a:r>
              <a:rPr lang="en-US" dirty="0" smtClean="0"/>
              <a:t> loop  </a:t>
            </a:r>
          </a:p>
          <a:p>
            <a:r>
              <a:rPr lang="en-US" dirty="0" err="1" smtClean="0"/>
              <a:t>foreach</a:t>
            </a:r>
            <a:r>
              <a:rPr lang="en-US" dirty="0" smtClean="0"/>
              <a:t> $key (sort keys %capitals) {  </a:t>
            </a:r>
          </a:p>
          <a:p>
            <a:r>
              <a:rPr lang="en-US" dirty="0" smtClean="0"/>
              <a:t>     print "$key: $capitals{$key}\n";  </a:t>
            </a:r>
          </a:p>
          <a:p>
            <a:r>
              <a:rPr lang="en-US" dirty="0" smtClean="0"/>
              <a:t>}  </a:t>
            </a:r>
            <a:endParaRPr lang="en-US" dirty="0"/>
          </a:p>
        </p:txBody>
      </p:sp>
      <p:sp>
        <p:nvSpPr>
          <p:cNvPr id="5121" name="Rectangle 1"/>
          <p:cNvSpPr>
            <a:spLocks noChangeArrowheads="1"/>
          </p:cNvSpPr>
          <p:nvPr/>
        </p:nvSpPr>
        <p:spPr bwMode="auto">
          <a:xfrm>
            <a:off x="5715000" y="2580129"/>
            <a:ext cx="2595582"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Australia: Canberra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India: New Delhi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South Korea: Seoul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USA: Washington: D.C.</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685800" y="5486400"/>
            <a:ext cx="8153400" cy="400110"/>
          </a:xfrm>
          <a:prstGeom prst="rect">
            <a:avLst/>
          </a:prstGeom>
        </p:spPr>
        <p:txBody>
          <a:bodyPr wrap="square">
            <a:spAutoFit/>
          </a:bodyPr>
          <a:lstStyle/>
          <a:p>
            <a:r>
              <a:rPr lang="en-US" sz="2000" dirty="0" smtClean="0"/>
              <a:t>Look at the output, all the key elements are sorted alphabetically.</a:t>
            </a:r>
            <a:endParaRPr lang="en-US" sz="20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4572000" cy="707886"/>
          </a:xfrm>
          <a:prstGeom prst="rect">
            <a:avLst/>
          </a:prstGeom>
        </p:spPr>
        <p:txBody>
          <a:bodyPr>
            <a:spAutoFit/>
          </a:bodyPr>
          <a:lstStyle/>
          <a:p>
            <a:r>
              <a:rPr lang="en-US" sz="2000" b="1" dirty="0" smtClean="0"/>
              <a:t>Perl sorting Hash by its value</a:t>
            </a:r>
          </a:p>
          <a:p>
            <a:r>
              <a:rPr lang="en-US" sz="2000" dirty="0" smtClean="0"/>
              <a:t>Here we'll sort hash by its value elements.</a:t>
            </a:r>
            <a:endParaRPr lang="en-US" sz="2000" dirty="0"/>
          </a:p>
        </p:txBody>
      </p:sp>
      <p:sp>
        <p:nvSpPr>
          <p:cNvPr id="5" name="Rectangle 4"/>
          <p:cNvSpPr/>
          <p:nvPr/>
        </p:nvSpPr>
        <p:spPr>
          <a:xfrm>
            <a:off x="533400" y="1219200"/>
            <a:ext cx="4572000" cy="4401205"/>
          </a:xfrm>
          <a:prstGeom prst="rect">
            <a:avLst/>
          </a:prstGeom>
        </p:spPr>
        <p:txBody>
          <a:bodyPr>
            <a:spAutoFit/>
          </a:bodyPr>
          <a:lstStyle/>
          <a:p>
            <a:r>
              <a:rPr lang="en-US" sz="2000" b="1" dirty="0" smtClean="0"/>
              <a:t>Example:</a:t>
            </a:r>
          </a:p>
          <a:p>
            <a:r>
              <a:rPr lang="en-US" sz="2000" dirty="0" smtClean="0"/>
              <a:t>my %capitals = (  </a:t>
            </a:r>
          </a:p>
          <a:p>
            <a:r>
              <a:rPr lang="en-US" sz="2000" dirty="0" smtClean="0"/>
              <a:t>    "India"  =&gt; "New Delhi",  </a:t>
            </a:r>
          </a:p>
          <a:p>
            <a:r>
              <a:rPr lang="en-US" sz="2000" dirty="0" smtClean="0"/>
              <a:t>    "South Korea" =&gt; "Seoul",  </a:t>
            </a:r>
          </a:p>
          <a:p>
            <a:r>
              <a:rPr lang="en-US" sz="2000" dirty="0" smtClean="0"/>
              <a:t>    "USA"  =&gt; "Washington, D.C.",  </a:t>
            </a:r>
          </a:p>
          <a:p>
            <a:r>
              <a:rPr lang="en-US" sz="2000" dirty="0" smtClean="0"/>
              <a:t>    "UK"  =&gt; "London"  </a:t>
            </a:r>
          </a:p>
          <a:p>
            <a:r>
              <a:rPr lang="en-US" sz="2000" dirty="0" smtClean="0"/>
              <a:t>);  </a:t>
            </a:r>
          </a:p>
          <a:p>
            <a:r>
              <a:rPr lang="en-US" sz="2000" dirty="0" smtClean="0"/>
              <a:t># Foreach loop  </a:t>
            </a:r>
          </a:p>
          <a:p>
            <a:r>
              <a:rPr lang="en-US" sz="2000" b="1" dirty="0" smtClean="0"/>
              <a:t>foreach</a:t>
            </a:r>
            <a:r>
              <a:rPr lang="en-US" sz="2000" dirty="0" smtClean="0"/>
              <a:t> $value (sort {$capitals{$a} cmp $capitals{$b} }  </a:t>
            </a:r>
          </a:p>
          <a:p>
            <a:r>
              <a:rPr lang="en-US" sz="2000" dirty="0" smtClean="0"/>
              <a:t>           keys %capitals)  </a:t>
            </a:r>
          </a:p>
          <a:p>
            <a:r>
              <a:rPr lang="en-US" sz="2000" dirty="0" smtClean="0"/>
              <a:t>{  </a:t>
            </a:r>
          </a:p>
          <a:p>
            <a:r>
              <a:rPr lang="en-US" sz="2000" dirty="0" smtClean="0"/>
              <a:t>     print "$value $capitals{$value}\n";  </a:t>
            </a:r>
          </a:p>
          <a:p>
            <a:r>
              <a:rPr lang="en-US" sz="2000" dirty="0" smtClean="0"/>
              <a:t>}  </a:t>
            </a:r>
            <a:endParaRPr lang="en-US" sz="2000" dirty="0"/>
          </a:p>
        </p:txBody>
      </p:sp>
      <p:sp>
        <p:nvSpPr>
          <p:cNvPr id="4097" name="Rectangle 1"/>
          <p:cNvSpPr>
            <a:spLocks noChangeArrowheads="1"/>
          </p:cNvSpPr>
          <p:nvPr/>
        </p:nvSpPr>
        <p:spPr bwMode="auto">
          <a:xfrm>
            <a:off x="5638800" y="1637438"/>
            <a:ext cx="2467342"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UK London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India New Delhi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South Korea Seoul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USA Washington D.C.</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685800" y="6019800"/>
            <a:ext cx="7543800" cy="400110"/>
          </a:xfrm>
          <a:prstGeom prst="rect">
            <a:avLst/>
          </a:prstGeom>
        </p:spPr>
        <p:txBody>
          <a:bodyPr wrap="square">
            <a:spAutoFit/>
          </a:bodyPr>
          <a:lstStyle/>
          <a:p>
            <a:r>
              <a:rPr lang="en-US" sz="2000" dirty="0" smtClean="0"/>
              <a:t>Look at the output, all the value elements are sorted alphabetically.</a:t>
            </a:r>
            <a:endParaRPr lang="en-US" sz="20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458200" cy="1323439"/>
          </a:xfrm>
          <a:prstGeom prst="rect">
            <a:avLst/>
          </a:prstGeom>
        </p:spPr>
        <p:txBody>
          <a:bodyPr wrap="square">
            <a:spAutoFit/>
          </a:bodyPr>
          <a:lstStyle/>
          <a:p>
            <a:r>
              <a:rPr lang="en-US" sz="2000" b="1" dirty="0" smtClean="0"/>
              <a:t>Perl Hash key Existence</a:t>
            </a:r>
          </a:p>
          <a:p>
            <a:pPr algn="just"/>
            <a:r>
              <a:rPr lang="en-US" sz="2000" dirty="0" smtClean="0"/>
              <a:t>Accessing a key-value pair from hash which doesn't exist will return error or warnings. To prevent from this, you can check whether a key exist or not in a hash with </a:t>
            </a:r>
            <a:r>
              <a:rPr lang="en-US" sz="2000" b="1" dirty="0" smtClean="0"/>
              <a:t>exists() </a:t>
            </a:r>
            <a:r>
              <a:rPr lang="en-US" sz="2000" dirty="0" smtClean="0"/>
              <a:t>function. It returns true if the key exists.</a:t>
            </a:r>
            <a:endParaRPr lang="en-US" sz="2000" dirty="0"/>
          </a:p>
        </p:txBody>
      </p:sp>
      <p:sp>
        <p:nvSpPr>
          <p:cNvPr id="5" name="Rectangle 4"/>
          <p:cNvSpPr/>
          <p:nvPr/>
        </p:nvSpPr>
        <p:spPr>
          <a:xfrm>
            <a:off x="381000" y="1981200"/>
            <a:ext cx="4572000" cy="3785652"/>
          </a:xfrm>
          <a:prstGeom prst="rect">
            <a:avLst/>
          </a:prstGeom>
        </p:spPr>
        <p:txBody>
          <a:bodyPr>
            <a:spAutoFit/>
          </a:bodyPr>
          <a:lstStyle/>
          <a:p>
            <a:r>
              <a:rPr lang="en-US" sz="2000" b="1" dirty="0" smtClean="0"/>
              <a:t>Example:</a:t>
            </a:r>
          </a:p>
          <a:p>
            <a:endParaRPr lang="en-US" sz="2000" b="1" dirty="0" smtClean="0"/>
          </a:p>
          <a:p>
            <a:r>
              <a:rPr lang="en-US" sz="2000" dirty="0" smtClean="0"/>
              <a:t>my %capitals = (  </a:t>
            </a:r>
          </a:p>
          <a:p>
            <a:r>
              <a:rPr lang="en-US" sz="2000" dirty="0" smtClean="0"/>
              <a:t>    "India"  =&gt; "New Delhi",  </a:t>
            </a:r>
          </a:p>
          <a:p>
            <a:r>
              <a:rPr lang="en-US" sz="2000" dirty="0" smtClean="0"/>
              <a:t>    "South Korea" =&gt; "Seoul",  </a:t>
            </a:r>
          </a:p>
          <a:p>
            <a:r>
              <a:rPr lang="en-US" sz="2000" dirty="0" smtClean="0"/>
              <a:t>    "USA"  =&gt; "Washington, D.C.",  </a:t>
            </a:r>
          </a:p>
          <a:p>
            <a:r>
              <a:rPr lang="en-US" sz="2000" dirty="0" smtClean="0"/>
              <a:t>    "Australia"  =&gt; "Canberra"  </a:t>
            </a:r>
          </a:p>
          <a:p>
            <a:r>
              <a:rPr lang="en-US" sz="2000" dirty="0" smtClean="0"/>
              <a:t>);  </a:t>
            </a:r>
          </a:p>
          <a:p>
            <a:r>
              <a:rPr lang="en-US" sz="2000" b="1" dirty="0" smtClean="0"/>
              <a:t>if</a:t>
            </a:r>
            <a:r>
              <a:rPr lang="en-US" sz="2000" dirty="0" smtClean="0"/>
              <a:t> (exists($capitals{'India'}))  </a:t>
            </a:r>
          </a:p>
          <a:p>
            <a:r>
              <a:rPr lang="en-US" sz="2000" dirty="0" smtClean="0"/>
              <a:t>{  </a:t>
            </a:r>
          </a:p>
          <a:p>
            <a:r>
              <a:rPr lang="en-US" sz="2000" dirty="0" smtClean="0"/>
              <a:t>  print "found the key\n";  </a:t>
            </a:r>
          </a:p>
          <a:p>
            <a:r>
              <a:rPr lang="en-US" sz="2000" dirty="0" smtClean="0"/>
              <a:t>}  </a:t>
            </a:r>
            <a:endParaRPr lang="en-US" sz="2000" dirty="0"/>
          </a:p>
        </p:txBody>
      </p:sp>
      <p:sp>
        <p:nvSpPr>
          <p:cNvPr id="3073" name="Rectangle 1"/>
          <p:cNvSpPr>
            <a:spLocks noChangeArrowheads="1"/>
          </p:cNvSpPr>
          <p:nvPr/>
        </p:nvSpPr>
        <p:spPr bwMode="auto">
          <a:xfrm>
            <a:off x="4800600" y="2397696"/>
            <a:ext cx="2667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found the key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6096000"/>
            <a:ext cx="7848600" cy="400110"/>
          </a:xfrm>
          <a:prstGeom prst="rect">
            <a:avLst/>
          </a:prstGeom>
        </p:spPr>
        <p:txBody>
          <a:bodyPr wrap="square">
            <a:spAutoFit/>
          </a:bodyPr>
          <a:lstStyle/>
          <a:p>
            <a:r>
              <a:rPr lang="en-US" sz="2000" dirty="0" smtClean="0"/>
              <a:t>The above output shows that the 'India' key exists in the 'capitals' hash.</a:t>
            </a:r>
            <a:endParaRPr lang="en-US" sz="2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1631216"/>
          </a:xfrm>
          <a:prstGeom prst="rect">
            <a:avLst/>
          </a:prstGeom>
        </p:spPr>
        <p:txBody>
          <a:bodyPr wrap="square">
            <a:spAutoFit/>
          </a:bodyPr>
          <a:lstStyle/>
          <a:p>
            <a:r>
              <a:rPr lang="en-US" sz="2000" b="1" dirty="0" smtClean="0"/>
              <a:t>Perl Hash Slices</a:t>
            </a:r>
          </a:p>
          <a:p>
            <a:r>
              <a:rPr lang="en-US" sz="2000" dirty="0" smtClean="0"/>
              <a:t>If you want only some values from a hash, you can extract them and display as a list of values.</a:t>
            </a:r>
          </a:p>
          <a:p>
            <a:r>
              <a:rPr lang="en-US" sz="2000" dirty="0" smtClean="0"/>
              <a:t>For this, you have to store them in an array variable with @ prefix as they will return a list of values and then print them.</a:t>
            </a:r>
            <a:endParaRPr lang="en-US" sz="2000" dirty="0"/>
          </a:p>
        </p:txBody>
      </p:sp>
      <p:sp>
        <p:nvSpPr>
          <p:cNvPr id="3" name="Rectangle 2"/>
          <p:cNvSpPr/>
          <p:nvPr/>
        </p:nvSpPr>
        <p:spPr>
          <a:xfrm>
            <a:off x="533400" y="2362200"/>
            <a:ext cx="4572000" cy="3477875"/>
          </a:xfrm>
          <a:prstGeom prst="rect">
            <a:avLst/>
          </a:prstGeom>
        </p:spPr>
        <p:txBody>
          <a:bodyPr>
            <a:spAutoFit/>
          </a:bodyPr>
          <a:lstStyle/>
          <a:p>
            <a:r>
              <a:rPr lang="en-US" sz="2000" b="1" dirty="0" smtClean="0"/>
              <a:t>Example:</a:t>
            </a:r>
          </a:p>
          <a:p>
            <a:endParaRPr lang="en-US" sz="2000" dirty="0" smtClean="0"/>
          </a:p>
          <a:p>
            <a:r>
              <a:rPr lang="en-US" sz="2000" dirty="0" smtClean="0"/>
              <a:t>my %capitals = (  </a:t>
            </a:r>
          </a:p>
          <a:p>
            <a:r>
              <a:rPr lang="en-US" sz="2000" dirty="0" smtClean="0"/>
              <a:t>    "India"  =&gt; "New Delhi",  </a:t>
            </a:r>
          </a:p>
          <a:p>
            <a:r>
              <a:rPr lang="en-US" sz="2000" dirty="0" smtClean="0"/>
              <a:t>    "South Korea" =&gt; "Seoul",  </a:t>
            </a:r>
          </a:p>
          <a:p>
            <a:r>
              <a:rPr lang="en-US" sz="2000" dirty="0" smtClean="0"/>
              <a:t>    "USA"  =&gt; "Washington, D.C.",  </a:t>
            </a:r>
          </a:p>
          <a:p>
            <a:r>
              <a:rPr lang="en-US" sz="2000" dirty="0" smtClean="0"/>
              <a:t>    "Australia"  =&gt; "Canberra"  </a:t>
            </a:r>
          </a:p>
          <a:p>
            <a:r>
              <a:rPr lang="en-US" sz="2000" dirty="0" smtClean="0"/>
              <a:t>);  </a:t>
            </a:r>
          </a:p>
          <a:p>
            <a:r>
              <a:rPr lang="en-US" sz="2000" dirty="0" smtClean="0"/>
              <a:t>@</a:t>
            </a:r>
            <a:r>
              <a:rPr lang="en-US" sz="2000" b="1" dirty="0" smtClean="0"/>
              <a:t>array</a:t>
            </a:r>
            <a:r>
              <a:rPr lang="en-US" sz="2000" dirty="0" smtClean="0"/>
              <a:t> = @capitals{India, USA, Australia};  </a:t>
            </a:r>
          </a:p>
          <a:p>
            <a:r>
              <a:rPr lang="en-US" sz="2000" dirty="0" smtClean="0"/>
              <a:t>print "@array\n";  </a:t>
            </a:r>
            <a:endParaRPr lang="en-US" sz="2000" dirty="0"/>
          </a:p>
        </p:txBody>
      </p:sp>
      <p:sp>
        <p:nvSpPr>
          <p:cNvPr id="76801" name="Rectangle 1"/>
          <p:cNvSpPr>
            <a:spLocks noChangeArrowheads="1"/>
          </p:cNvSpPr>
          <p:nvPr/>
        </p:nvSpPr>
        <p:spPr bwMode="auto">
          <a:xfrm>
            <a:off x="5410200" y="2654098"/>
            <a:ext cx="3124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New Delhi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Washington, D.C.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Canberra</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82000" cy="1323439"/>
          </a:xfrm>
          <a:prstGeom prst="rect">
            <a:avLst/>
          </a:prstGeom>
        </p:spPr>
        <p:txBody>
          <a:bodyPr wrap="square">
            <a:spAutoFit/>
          </a:bodyPr>
          <a:lstStyle/>
          <a:p>
            <a:r>
              <a:rPr lang="en-US" sz="2000" b="1" dirty="0" smtClean="0"/>
              <a:t>Perl Hash creating Empty hash</a:t>
            </a:r>
          </a:p>
          <a:p>
            <a:r>
              <a:rPr lang="en-US" sz="2000" dirty="0" smtClean="0"/>
              <a:t>An empty hash will always have size 0.</a:t>
            </a:r>
          </a:p>
          <a:p>
            <a:r>
              <a:rPr lang="en-US" sz="2000" dirty="0" smtClean="0"/>
              <a:t>In this example, first we have created a hash with size 3. Then we have created an empty hash with size 0.</a:t>
            </a:r>
            <a:endParaRPr lang="en-US" sz="2000" dirty="0"/>
          </a:p>
        </p:txBody>
      </p:sp>
      <p:sp>
        <p:nvSpPr>
          <p:cNvPr id="3" name="Rectangle 2"/>
          <p:cNvSpPr/>
          <p:nvPr/>
        </p:nvSpPr>
        <p:spPr>
          <a:xfrm>
            <a:off x="457200" y="1905000"/>
            <a:ext cx="8382000" cy="2554545"/>
          </a:xfrm>
          <a:prstGeom prst="rect">
            <a:avLst/>
          </a:prstGeom>
        </p:spPr>
        <p:txBody>
          <a:bodyPr wrap="square">
            <a:spAutoFit/>
          </a:bodyPr>
          <a:lstStyle/>
          <a:p>
            <a:r>
              <a:rPr lang="en-US" sz="2000" b="1" dirty="0" smtClean="0"/>
              <a:t>Example:</a:t>
            </a:r>
          </a:p>
          <a:p>
            <a:endParaRPr lang="en-US" sz="2000" b="1" dirty="0" smtClean="0"/>
          </a:p>
          <a:p>
            <a:r>
              <a:rPr lang="en-US" sz="2000" dirty="0" smtClean="0"/>
              <a:t>my %first = ('john'=&gt;9853147320, 'jose'=&gt;7823654028, 'janie',=&gt;'8850279610');print 'hash size: ', scalar keys %first;    </a:t>
            </a:r>
          </a:p>
          <a:p>
            <a:r>
              <a:rPr lang="en-US" sz="2000" dirty="0" smtClean="0"/>
              <a:t>print "\n";    </a:t>
            </a:r>
          </a:p>
          <a:p>
            <a:r>
              <a:rPr lang="en-US" sz="2000" dirty="0" smtClean="0"/>
              <a:t>#creating emptyempty hash    </a:t>
            </a:r>
          </a:p>
          <a:p>
            <a:r>
              <a:rPr lang="en-US" sz="2000" dirty="0" smtClean="0"/>
              <a:t>my %</a:t>
            </a:r>
            <a:r>
              <a:rPr lang="en-US" sz="2000" dirty="0" err="1" smtClean="0"/>
              <a:t>empty</a:t>
            </a:r>
            <a:r>
              <a:rPr lang="en-US" sz="2000" b="1" dirty="0" err="1" smtClean="0"/>
              <a:t>empty</a:t>
            </a:r>
            <a:r>
              <a:rPr lang="en-US" sz="2000" dirty="0" smtClean="0"/>
              <a:t>=();    </a:t>
            </a:r>
          </a:p>
          <a:p>
            <a:r>
              <a:rPr lang="en-US" sz="2000" dirty="0" smtClean="0"/>
              <a:t>print 'hash size: ', scalar keys %empty</a:t>
            </a:r>
            <a:r>
              <a:rPr lang="en-US" sz="2000" b="1" dirty="0" smtClean="0"/>
              <a:t>empty</a:t>
            </a:r>
            <a:r>
              <a:rPr lang="en-US" sz="2000" dirty="0" smtClean="0"/>
              <a:t>;  </a:t>
            </a:r>
            <a:endParaRPr lang="en-US" sz="2000" dirty="0"/>
          </a:p>
        </p:txBody>
      </p:sp>
      <p:sp>
        <p:nvSpPr>
          <p:cNvPr id="75777" name="Rectangle 1"/>
          <p:cNvSpPr>
            <a:spLocks noChangeArrowheads="1"/>
          </p:cNvSpPr>
          <p:nvPr/>
        </p:nvSpPr>
        <p:spPr bwMode="auto">
          <a:xfrm>
            <a:off x="2971800" y="5029200"/>
            <a:ext cx="1479892"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hash size: 3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hash size: 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295275" y="762000"/>
            <a:ext cx="8848725"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05800" cy="1323439"/>
          </a:xfrm>
          <a:prstGeom prst="rect">
            <a:avLst/>
          </a:prstGeom>
        </p:spPr>
        <p:txBody>
          <a:bodyPr wrap="square">
            <a:spAutoFit/>
          </a:bodyPr>
          <a:lstStyle/>
          <a:p>
            <a:pPr algn="just"/>
            <a:r>
              <a:rPr lang="en-US" sz="2000" b="1" dirty="0" smtClean="0"/>
              <a:t>Perl Adding Hash Elements</a:t>
            </a:r>
          </a:p>
          <a:p>
            <a:pPr algn="just"/>
            <a:r>
              <a:rPr lang="en-US" sz="2000" dirty="0" smtClean="0"/>
              <a:t>New key-value pair can be added in a hash by declaring them as single element in the hash variable. Here, we are adding two key-value pair, [Germany - Berlin] and [UK - London].</a:t>
            </a:r>
            <a:endParaRPr lang="en-US" sz="2000" dirty="0"/>
          </a:p>
        </p:txBody>
      </p:sp>
      <p:sp>
        <p:nvSpPr>
          <p:cNvPr id="3" name="Rectangle 2"/>
          <p:cNvSpPr/>
          <p:nvPr/>
        </p:nvSpPr>
        <p:spPr>
          <a:xfrm>
            <a:off x="457200" y="1676400"/>
            <a:ext cx="4572000" cy="5078313"/>
          </a:xfrm>
          <a:prstGeom prst="rect">
            <a:avLst/>
          </a:prstGeom>
        </p:spPr>
        <p:txBody>
          <a:bodyPr>
            <a:spAutoFit/>
          </a:bodyPr>
          <a:lstStyle/>
          <a:p>
            <a:r>
              <a:rPr lang="en-US" b="1" dirty="0" smtClean="0"/>
              <a:t>Example:</a:t>
            </a:r>
          </a:p>
          <a:p>
            <a:r>
              <a:rPr lang="en-US" dirty="0" smtClean="0"/>
              <a:t>my %capitals = (  </a:t>
            </a:r>
          </a:p>
          <a:p>
            <a:r>
              <a:rPr lang="en-US" dirty="0" smtClean="0"/>
              <a:t>    "India"  =&gt; "New Delhi",  </a:t>
            </a:r>
          </a:p>
          <a:p>
            <a:r>
              <a:rPr lang="en-US" dirty="0" smtClean="0"/>
              <a:t>    "South Korea" =&gt; "Seoul",  </a:t>
            </a:r>
          </a:p>
          <a:p>
            <a:r>
              <a:rPr lang="en-US" dirty="0" smtClean="0"/>
              <a:t>    "USA"  =&gt; "Washington, D.C.",  </a:t>
            </a:r>
          </a:p>
          <a:p>
            <a:r>
              <a:rPr lang="en-US" dirty="0" smtClean="0"/>
              <a:t>    "Australia"  =&gt; "Canberra"  </a:t>
            </a:r>
          </a:p>
          <a:p>
            <a:r>
              <a:rPr lang="en-US" dirty="0" smtClean="0"/>
              <a:t>);  </a:t>
            </a:r>
          </a:p>
          <a:p>
            <a:r>
              <a:rPr lang="en-US" b="1" dirty="0" smtClean="0"/>
              <a:t>while</a:t>
            </a:r>
            <a:r>
              <a:rPr lang="en-US" dirty="0" smtClean="0"/>
              <a:t> (($key, $value) = each(%capitals)){  </a:t>
            </a:r>
          </a:p>
          <a:p>
            <a:r>
              <a:rPr lang="en-US" dirty="0" smtClean="0"/>
              <a:t>     print $key.", ".$value."\n";  </a:t>
            </a:r>
          </a:p>
          <a:p>
            <a:r>
              <a:rPr lang="en-US" dirty="0" smtClean="0"/>
              <a:t>}  </a:t>
            </a:r>
          </a:p>
          <a:p>
            <a:r>
              <a:rPr lang="en-US" dirty="0" smtClean="0"/>
              <a:t>#adding </a:t>
            </a:r>
            <a:r>
              <a:rPr lang="en-US" b="1" dirty="0" smtClean="0"/>
              <a:t>new</a:t>
            </a:r>
            <a:r>
              <a:rPr lang="en-US" dirty="0" smtClean="0"/>
              <a:t> element  </a:t>
            </a:r>
          </a:p>
          <a:p>
            <a:r>
              <a:rPr lang="en-US" dirty="0" smtClean="0"/>
              <a:t>$capitals{Germany} = Berlin;  </a:t>
            </a:r>
          </a:p>
          <a:p>
            <a:r>
              <a:rPr lang="en-US" dirty="0" smtClean="0"/>
              <a:t>$capitals{UK} = London;  </a:t>
            </a:r>
          </a:p>
          <a:p>
            <a:r>
              <a:rPr lang="en-US" dirty="0" smtClean="0"/>
              <a:t># Printing </a:t>
            </a:r>
            <a:r>
              <a:rPr lang="en-US" b="1" dirty="0" smtClean="0"/>
              <a:t>new</a:t>
            </a:r>
            <a:r>
              <a:rPr lang="en-US" dirty="0" smtClean="0"/>
              <a:t> hash  </a:t>
            </a:r>
          </a:p>
          <a:p>
            <a:r>
              <a:rPr lang="en-US" dirty="0" smtClean="0"/>
              <a:t>print "\n";  </a:t>
            </a:r>
          </a:p>
          <a:p>
            <a:r>
              <a:rPr lang="en-US" b="1" dirty="0" smtClean="0"/>
              <a:t>while</a:t>
            </a:r>
            <a:r>
              <a:rPr lang="en-US" dirty="0" smtClean="0"/>
              <a:t> (($key, $value) = each(%capitals)){  </a:t>
            </a:r>
          </a:p>
          <a:p>
            <a:r>
              <a:rPr lang="en-US" dirty="0" smtClean="0"/>
              <a:t>     print $key.", ".$value."\n";  </a:t>
            </a:r>
          </a:p>
          <a:p>
            <a:r>
              <a:rPr lang="en-US" dirty="0" smtClean="0"/>
              <a:t>}  </a:t>
            </a:r>
            <a:endParaRPr lang="en-US" dirty="0"/>
          </a:p>
        </p:txBody>
      </p:sp>
      <p:sp>
        <p:nvSpPr>
          <p:cNvPr id="74753" name="Rectangle 1"/>
          <p:cNvSpPr>
            <a:spLocks noChangeArrowheads="1"/>
          </p:cNvSpPr>
          <p:nvPr/>
        </p:nvSpPr>
        <p:spPr bwMode="auto">
          <a:xfrm>
            <a:off x="5791200" y="3733800"/>
            <a:ext cx="2595582"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UK, London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Australia, Canberra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Germany, Berlin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India, New Delhi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USA, Washington D.C.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South Korea, Seoul</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3344377" cy="400110"/>
          </a:xfrm>
          <a:prstGeom prst="rect">
            <a:avLst/>
          </a:prstGeom>
        </p:spPr>
        <p:txBody>
          <a:bodyPr wrap="none">
            <a:spAutoFit/>
          </a:bodyPr>
          <a:lstStyle/>
          <a:p>
            <a:r>
              <a:rPr lang="en-US" sz="2000" b="1" dirty="0" smtClean="0"/>
              <a:t>Perl Removing Hash Elements</a:t>
            </a:r>
            <a:endParaRPr lang="en-US" sz="2000" b="1" dirty="0"/>
          </a:p>
        </p:txBody>
      </p:sp>
      <p:sp>
        <p:nvSpPr>
          <p:cNvPr id="3" name="Rectangle 2"/>
          <p:cNvSpPr/>
          <p:nvPr/>
        </p:nvSpPr>
        <p:spPr>
          <a:xfrm>
            <a:off x="381000" y="685800"/>
            <a:ext cx="8229600" cy="707886"/>
          </a:xfrm>
          <a:prstGeom prst="rect">
            <a:avLst/>
          </a:prstGeom>
        </p:spPr>
        <p:txBody>
          <a:bodyPr wrap="square">
            <a:spAutoFit/>
          </a:bodyPr>
          <a:lstStyle/>
          <a:p>
            <a:pPr algn="just"/>
            <a:r>
              <a:rPr lang="en-US" sz="2000" dirty="0" smtClean="0"/>
              <a:t>To remove a hash element, use </a:t>
            </a:r>
            <a:r>
              <a:rPr lang="en-US" sz="2000" b="1" dirty="0" smtClean="0"/>
              <a:t>delete()</a:t>
            </a:r>
            <a:r>
              <a:rPr lang="en-US" sz="2000" dirty="0" smtClean="0"/>
              <a:t> function. Here, we have removed both the key-value pairs which were added in the last example.</a:t>
            </a:r>
            <a:endParaRPr lang="en-US" sz="2000" dirty="0"/>
          </a:p>
        </p:txBody>
      </p:sp>
      <p:sp>
        <p:nvSpPr>
          <p:cNvPr id="4" name="Rectangle 3"/>
          <p:cNvSpPr/>
          <p:nvPr/>
        </p:nvSpPr>
        <p:spPr>
          <a:xfrm>
            <a:off x="457200" y="1371600"/>
            <a:ext cx="4572000" cy="5355312"/>
          </a:xfrm>
          <a:prstGeom prst="rect">
            <a:avLst/>
          </a:prstGeom>
        </p:spPr>
        <p:txBody>
          <a:bodyPr>
            <a:spAutoFit/>
          </a:bodyPr>
          <a:lstStyle/>
          <a:p>
            <a:r>
              <a:rPr lang="en-US" b="1" dirty="0" smtClean="0"/>
              <a:t>Example:</a:t>
            </a:r>
          </a:p>
          <a:p>
            <a:r>
              <a:rPr lang="en-US" dirty="0" smtClean="0"/>
              <a:t>my %capitals = (  "India"  =&gt; "New Delhi",  </a:t>
            </a:r>
          </a:p>
          <a:p>
            <a:r>
              <a:rPr lang="en-US" dirty="0" smtClean="0"/>
              <a:t>    "South Korea" =&gt; "Seoul",  </a:t>
            </a:r>
          </a:p>
          <a:p>
            <a:r>
              <a:rPr lang="en-US" dirty="0" smtClean="0"/>
              <a:t>    "USA"  =&gt; "Washington, D.C.",  </a:t>
            </a:r>
          </a:p>
          <a:p>
            <a:r>
              <a:rPr lang="en-US" dirty="0" smtClean="0"/>
              <a:t>    "Australia"  =&gt; "Canberra"  </a:t>
            </a:r>
          </a:p>
          <a:p>
            <a:r>
              <a:rPr lang="en-US" dirty="0" smtClean="0"/>
              <a:t>    "Germany "  =&gt; " Berlin"  </a:t>
            </a:r>
          </a:p>
          <a:p>
            <a:r>
              <a:rPr lang="en-US" dirty="0" smtClean="0"/>
              <a:t>    " UK "  =&gt; "London"  );  </a:t>
            </a:r>
          </a:p>
          <a:p>
            <a:endParaRPr lang="en-US" dirty="0" smtClean="0"/>
          </a:p>
          <a:p>
            <a:r>
              <a:rPr lang="en-US" b="1" dirty="0" smtClean="0"/>
              <a:t>while</a:t>
            </a:r>
            <a:r>
              <a:rPr lang="en-US" dirty="0" smtClean="0"/>
              <a:t> (($key, $value) = each(%apitals)){  </a:t>
            </a:r>
          </a:p>
          <a:p>
            <a:r>
              <a:rPr lang="en-US" dirty="0" smtClean="0"/>
              <a:t>     print $key.", ".$value."\n";  </a:t>
            </a:r>
          </a:p>
          <a:p>
            <a:r>
              <a:rPr lang="en-US" dirty="0" smtClean="0"/>
              <a:t>}  </a:t>
            </a:r>
          </a:p>
          <a:p>
            <a:r>
              <a:rPr lang="en-US" dirty="0" smtClean="0"/>
              <a:t>#removing element  </a:t>
            </a:r>
          </a:p>
          <a:p>
            <a:r>
              <a:rPr lang="en-US" dirty="0" smtClean="0"/>
              <a:t>delete($capitals{Germany});  </a:t>
            </a:r>
          </a:p>
          <a:p>
            <a:r>
              <a:rPr lang="en-US" dirty="0" smtClean="0"/>
              <a:t>delete($capitals{UK});  </a:t>
            </a:r>
          </a:p>
          <a:p>
            <a:r>
              <a:rPr lang="en-US" dirty="0" smtClean="0"/>
              <a:t># Printing </a:t>
            </a:r>
            <a:r>
              <a:rPr lang="en-US" b="1" dirty="0" smtClean="0"/>
              <a:t>new</a:t>
            </a:r>
            <a:r>
              <a:rPr lang="en-US" dirty="0" smtClean="0"/>
              <a:t> hash  </a:t>
            </a:r>
          </a:p>
          <a:p>
            <a:r>
              <a:rPr lang="en-US" dirty="0" smtClean="0"/>
              <a:t>print "\n";  </a:t>
            </a:r>
          </a:p>
          <a:p>
            <a:r>
              <a:rPr lang="en-US" b="1" dirty="0" smtClean="0"/>
              <a:t>while</a:t>
            </a:r>
            <a:r>
              <a:rPr lang="en-US" dirty="0" smtClean="0"/>
              <a:t> (($key, $value) = each(%capitals)){  </a:t>
            </a:r>
          </a:p>
          <a:p>
            <a:r>
              <a:rPr lang="en-US" dirty="0" smtClean="0"/>
              <a:t>     print $key.", ".$value."\n";  </a:t>
            </a:r>
          </a:p>
          <a:p>
            <a:r>
              <a:rPr lang="en-US" dirty="0" smtClean="0"/>
              <a:t>}  </a:t>
            </a:r>
            <a:endParaRPr lang="en-US" dirty="0"/>
          </a:p>
        </p:txBody>
      </p:sp>
      <p:sp>
        <p:nvSpPr>
          <p:cNvPr id="73729" name="Rectangle 1"/>
          <p:cNvSpPr>
            <a:spLocks noChangeArrowheads="1"/>
          </p:cNvSpPr>
          <p:nvPr/>
        </p:nvSpPr>
        <p:spPr bwMode="auto">
          <a:xfrm>
            <a:off x="6172200" y="3823901"/>
            <a:ext cx="2595582"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Australia, Canberra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India, New Delhi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USA, Washington D.C.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South Korea, Seoul</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4401205"/>
          </a:xfrm>
          <a:prstGeom prst="rect">
            <a:avLst/>
          </a:prstGeom>
        </p:spPr>
        <p:txBody>
          <a:bodyPr wrap="square">
            <a:spAutoFit/>
          </a:bodyPr>
          <a:lstStyle/>
          <a:p>
            <a:r>
              <a:rPr lang="en-US" sz="2000" b="1" dirty="0" smtClean="0"/>
              <a:t>Perl deleting Vs Undefining Hash Elements</a:t>
            </a:r>
          </a:p>
          <a:p>
            <a:endParaRPr lang="en-US" sz="2000" b="1" dirty="0" smtClean="0"/>
          </a:p>
          <a:p>
            <a:r>
              <a:rPr lang="en-US" sz="2000" b="1" dirty="0" smtClean="0"/>
              <a:t>deleting:</a:t>
            </a:r>
            <a:r>
              <a:rPr lang="en-US" sz="2000" dirty="0" smtClean="0"/>
              <a:t> In deleting, key-value pair will be deleted from the hash.</a:t>
            </a:r>
          </a:p>
          <a:p>
            <a:r>
              <a:rPr lang="en-US" sz="2000" b="1" dirty="0" smtClean="0"/>
              <a:t>Syntax:</a:t>
            </a:r>
            <a:endParaRPr lang="en-US" sz="2000" dirty="0" smtClean="0"/>
          </a:p>
          <a:p>
            <a:r>
              <a:rPr lang="en-US" sz="2000" dirty="0" smtClean="0"/>
              <a:t>delete($hash{$key});  </a:t>
            </a:r>
          </a:p>
          <a:p>
            <a:endParaRPr lang="en-US" sz="2000" b="1" dirty="0" smtClean="0"/>
          </a:p>
          <a:p>
            <a:r>
              <a:rPr lang="en-US" sz="2000" b="1" dirty="0" smtClean="0"/>
              <a:t>undef:</a:t>
            </a:r>
            <a:r>
              <a:rPr lang="en-US" sz="2000" dirty="0" smtClean="0"/>
              <a:t> In undef, the value will be undefined but key will remain in the hash.</a:t>
            </a:r>
          </a:p>
          <a:p>
            <a:r>
              <a:rPr lang="en-US" sz="2000" b="1" dirty="0" smtClean="0"/>
              <a:t>Syntax:</a:t>
            </a:r>
            <a:endParaRPr lang="en-US" sz="2000" dirty="0" smtClean="0"/>
          </a:p>
          <a:p>
            <a:r>
              <a:rPr lang="en-US" sz="2000" dirty="0" smtClean="0"/>
              <a:t>Undef $hash{$key};  </a:t>
            </a:r>
          </a:p>
          <a:p>
            <a:endParaRPr lang="en-US" sz="2000" dirty="0" smtClean="0"/>
          </a:p>
          <a:p>
            <a:pPr algn="just"/>
            <a:r>
              <a:rPr lang="en-US" sz="2000" dirty="0" smtClean="0"/>
              <a:t>In the following example, we have created a hash 'rank'. </a:t>
            </a:r>
          </a:p>
          <a:p>
            <a:pPr algn="just"/>
            <a:r>
              <a:rPr lang="en-US" sz="2000" dirty="0" smtClean="0"/>
              <a:t>One by one we'll undefine and remove all the key values from the hash. </a:t>
            </a:r>
          </a:p>
          <a:p>
            <a:pPr algn="just"/>
            <a:r>
              <a:rPr lang="en-US" sz="2000" dirty="0" smtClean="0"/>
              <a:t>On undefining a key only its value will be shown, on deleting a key it will be completely deleted from the hash along with its value.</a:t>
            </a:r>
            <a:endParaRPr lang="en-US" sz="2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04800"/>
            <a:ext cx="5361981" cy="584775"/>
          </a:xfrm>
          <a:prstGeom prst="rect">
            <a:avLst/>
          </a:prstGeom>
        </p:spPr>
        <p:txBody>
          <a:bodyPr wrap="none">
            <a:spAutoFit/>
          </a:bodyPr>
          <a:lstStyle/>
          <a:p>
            <a:r>
              <a:rPr lang="en-US" sz="3200" dirty="0" smtClean="0">
                <a:solidFill>
                  <a:srgbClr val="00B0F0"/>
                </a:solidFill>
                <a:latin typeface="+mj-lt"/>
              </a:rPr>
              <a:t>Perl Functions and Subroutines</a:t>
            </a:r>
            <a:endParaRPr lang="en-US" sz="3200" dirty="0">
              <a:solidFill>
                <a:srgbClr val="00B0F0"/>
              </a:solidFill>
              <a:latin typeface="+mj-lt"/>
            </a:endParaRPr>
          </a:p>
        </p:txBody>
      </p:sp>
      <p:sp>
        <p:nvSpPr>
          <p:cNvPr id="3" name="Rectangle 2"/>
          <p:cNvSpPr/>
          <p:nvPr/>
        </p:nvSpPr>
        <p:spPr>
          <a:xfrm>
            <a:off x="457200" y="914400"/>
            <a:ext cx="8382000" cy="2246769"/>
          </a:xfrm>
          <a:prstGeom prst="rect">
            <a:avLst/>
          </a:prstGeom>
        </p:spPr>
        <p:txBody>
          <a:bodyPr wrap="square">
            <a:spAutoFit/>
          </a:bodyPr>
          <a:lstStyle/>
          <a:p>
            <a:pPr algn="just"/>
            <a:r>
              <a:rPr lang="en-US" sz="2000" dirty="0" smtClean="0"/>
              <a:t>Perl functions and subroutines are used to reuse a code in a program. You can use a function at several places in your application with different parameters.</a:t>
            </a:r>
          </a:p>
          <a:p>
            <a:pPr algn="just"/>
            <a:endParaRPr lang="en-US" sz="2000" dirty="0" smtClean="0"/>
          </a:p>
          <a:p>
            <a:pPr algn="just"/>
            <a:r>
              <a:rPr lang="en-US" sz="2000" dirty="0" smtClean="0"/>
              <a:t>There is only one difference in function and subroutine, subroutine is created with </a:t>
            </a:r>
            <a:r>
              <a:rPr lang="en-US" sz="2000" b="1" dirty="0" smtClean="0"/>
              <a:t>sub </a:t>
            </a:r>
            <a:r>
              <a:rPr lang="en-US" sz="2000" dirty="0" smtClean="0"/>
              <a:t>keyword and it returns a value. You can divide your code into separate subroutines. Logically each function in each division should perform a specific task.</a:t>
            </a:r>
            <a:endParaRPr lang="en-US" sz="2000" dirty="0"/>
          </a:p>
        </p:txBody>
      </p:sp>
      <p:sp>
        <p:nvSpPr>
          <p:cNvPr id="4" name="Rectangle 3"/>
          <p:cNvSpPr/>
          <p:nvPr/>
        </p:nvSpPr>
        <p:spPr>
          <a:xfrm>
            <a:off x="457200" y="3429000"/>
            <a:ext cx="2222340" cy="369332"/>
          </a:xfrm>
          <a:prstGeom prst="rect">
            <a:avLst/>
          </a:prstGeom>
        </p:spPr>
        <p:txBody>
          <a:bodyPr wrap="none">
            <a:spAutoFit/>
          </a:bodyPr>
          <a:lstStyle/>
          <a:p>
            <a:r>
              <a:rPr lang="en-US" b="1" dirty="0" smtClean="0"/>
              <a:t>Syntax of subroutine:</a:t>
            </a:r>
            <a:endParaRPr lang="en-US" dirty="0"/>
          </a:p>
        </p:txBody>
      </p:sp>
      <p:sp>
        <p:nvSpPr>
          <p:cNvPr id="5" name="Rectangle 4"/>
          <p:cNvSpPr/>
          <p:nvPr/>
        </p:nvSpPr>
        <p:spPr>
          <a:xfrm>
            <a:off x="2057400" y="3886200"/>
            <a:ext cx="4572000" cy="1200329"/>
          </a:xfrm>
          <a:prstGeom prst="rect">
            <a:avLst/>
          </a:prstGeom>
        </p:spPr>
        <p:txBody>
          <a:bodyPr>
            <a:spAutoFit/>
          </a:bodyPr>
          <a:lstStyle/>
          <a:p>
            <a:r>
              <a:rPr lang="en-US" dirty="0" smtClean="0"/>
              <a:t>sub </a:t>
            </a:r>
            <a:r>
              <a:rPr lang="en-US" dirty="0" err="1" smtClean="0"/>
              <a:t>subName</a:t>
            </a:r>
            <a:endParaRPr lang="en-US" dirty="0" smtClean="0"/>
          </a:p>
          <a:p>
            <a:r>
              <a:rPr lang="en-US" dirty="0" smtClean="0"/>
              <a:t>{  </a:t>
            </a:r>
          </a:p>
          <a:p>
            <a:r>
              <a:rPr lang="en-US" dirty="0" smtClean="0"/>
              <a:t>body  </a:t>
            </a:r>
          </a:p>
          <a:p>
            <a:r>
              <a:rPr lang="en-US" dirty="0" smtClean="0"/>
              <a:t>}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2862322"/>
          </a:xfrm>
          <a:prstGeom prst="rect">
            <a:avLst/>
          </a:prstGeom>
        </p:spPr>
        <p:txBody>
          <a:bodyPr wrap="square">
            <a:spAutoFit/>
          </a:bodyPr>
          <a:lstStyle/>
          <a:p>
            <a:r>
              <a:rPr lang="en-US" sz="2000" b="1" dirty="0" smtClean="0"/>
              <a:t>Perl define and call subroutine function</a:t>
            </a:r>
          </a:p>
          <a:p>
            <a:r>
              <a:rPr lang="en-US" sz="2000" dirty="0" smtClean="0"/>
              <a:t>	The syntax for Perl define a subroutine function is given below:</a:t>
            </a:r>
          </a:p>
          <a:p>
            <a:pPr lvl="3"/>
            <a:r>
              <a:rPr lang="en-US" sz="2000" dirty="0" smtClean="0"/>
              <a:t>sub </a:t>
            </a:r>
            <a:r>
              <a:rPr lang="en-US" sz="2000" dirty="0" err="1" smtClean="0"/>
              <a:t>subName</a:t>
            </a:r>
            <a:endParaRPr lang="en-US" sz="2000" dirty="0" smtClean="0"/>
          </a:p>
          <a:p>
            <a:pPr lvl="3"/>
            <a:r>
              <a:rPr lang="en-US" sz="2000" dirty="0" smtClean="0"/>
              <a:t>{  </a:t>
            </a:r>
          </a:p>
          <a:p>
            <a:pPr lvl="3"/>
            <a:r>
              <a:rPr lang="en-US" sz="2000" dirty="0" smtClean="0"/>
              <a:t>body  </a:t>
            </a:r>
          </a:p>
          <a:p>
            <a:pPr lvl="3"/>
            <a:r>
              <a:rPr lang="en-US" sz="2000" dirty="0" smtClean="0"/>
              <a:t>}  </a:t>
            </a:r>
          </a:p>
          <a:p>
            <a:r>
              <a:rPr lang="en-US" sz="2000" dirty="0" smtClean="0"/>
              <a:t>   		OR  </a:t>
            </a:r>
          </a:p>
          <a:p>
            <a:pPr lvl="2"/>
            <a:r>
              <a:rPr lang="en-US" sz="2000" dirty="0" err="1" smtClean="0"/>
              <a:t>subName</a:t>
            </a:r>
            <a:r>
              <a:rPr lang="en-US" sz="2000" dirty="0" smtClean="0"/>
              <a:t>(list of arguments);  </a:t>
            </a:r>
          </a:p>
          <a:p>
            <a:pPr lvl="2"/>
            <a:r>
              <a:rPr lang="en-US" sz="2000" dirty="0" smtClean="0"/>
              <a:t>&amp;</a:t>
            </a:r>
            <a:r>
              <a:rPr lang="en-US" sz="2000" dirty="0" err="1" smtClean="0"/>
              <a:t>subName</a:t>
            </a:r>
            <a:r>
              <a:rPr lang="en-US" sz="2000" dirty="0" smtClean="0"/>
              <a:t>(list of arguments);  </a:t>
            </a:r>
            <a:endParaRPr lang="en-US" sz="2000" dirty="0"/>
          </a:p>
        </p:txBody>
      </p:sp>
      <p:sp>
        <p:nvSpPr>
          <p:cNvPr id="21505" name="Rectangle 1"/>
          <p:cNvSpPr>
            <a:spLocks noChangeArrowheads="1"/>
          </p:cNvSpPr>
          <p:nvPr/>
        </p:nvSpPr>
        <p:spPr bwMode="auto">
          <a:xfrm>
            <a:off x="228600" y="3124200"/>
            <a:ext cx="8686800" cy="332398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In the following example, we are defining a subroutine function '</a:t>
            </a:r>
            <a:r>
              <a:rPr kumimoji="0" lang="en-US" b="0" i="0" u="none" strike="noStrike" cap="none" normalizeH="0" baseline="0" dirty="0" err="1" smtClean="0">
                <a:ln>
                  <a:noFill/>
                </a:ln>
                <a:solidFill>
                  <a:srgbClr val="000000"/>
                </a:solidFill>
                <a:effectLst/>
                <a:latin typeface="Verdana" pitchFamily="34" charset="0"/>
                <a:cs typeface="Arial" pitchFamily="34" charset="0"/>
              </a:rPr>
              <a:t>myOffice</a:t>
            </a:r>
            <a:r>
              <a:rPr kumimoji="0" lang="en-US" b="0" i="0" u="none" strike="noStrike" cap="none" normalizeH="0" baseline="0" dirty="0" smtClean="0">
                <a:ln>
                  <a:noFill/>
                </a:ln>
                <a:solidFill>
                  <a:srgbClr val="000000"/>
                </a:solidFill>
                <a:effectLst/>
                <a:latin typeface="Verdana" pitchFamily="34" charset="0"/>
                <a:cs typeface="Arial" pitchFamily="34" charset="0"/>
              </a:rPr>
              <a:t>' and call it.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#defining </a:t>
            </a:r>
            <a:r>
              <a:rPr kumimoji="0" lang="en-US" b="1" i="0" u="none" strike="noStrike" cap="none" normalizeH="0" baseline="0" dirty="0" smtClean="0">
                <a:ln>
                  <a:noFill/>
                </a:ln>
                <a:solidFill>
                  <a:srgbClr val="006699"/>
                </a:solidFill>
                <a:effectLst/>
                <a:latin typeface="Verdana" pitchFamily="34" charset="0"/>
                <a:cs typeface="Arial" pitchFamily="34" charset="0"/>
              </a:rPr>
              <a:t>function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sub </a:t>
            </a:r>
            <a:r>
              <a:rPr kumimoji="0" lang="en-US" b="0" i="0" u="none" strike="noStrike" cap="none" normalizeH="0" baseline="0" dirty="0" err="1" smtClean="0">
                <a:ln>
                  <a:noFill/>
                </a:ln>
                <a:solidFill>
                  <a:srgbClr val="000000"/>
                </a:solidFill>
                <a:effectLst/>
                <a:latin typeface="Verdana" pitchFamily="34" charset="0"/>
                <a:cs typeface="Arial" pitchFamily="34" charset="0"/>
              </a:rPr>
              <a:t>myOffice</a:t>
            </a:r>
            <a:endParaRPr kumimoji="0" lang="en-US"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dirty="0" smtClean="0">
                <a:solidFill>
                  <a:srgbClr val="000000"/>
                </a:solidFill>
                <a:latin typeface="Verdana" pitchFamily="34" charset="0"/>
                <a:cs typeface="Arial" pitchFamily="34" charset="0"/>
              </a:rPr>
              <a:t>	</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a:t>
            </a:r>
            <a:r>
              <a:rPr kumimoji="0" lang="en-US" b="0" i="0" u="none" strike="noStrike" cap="none" normalizeH="0" baseline="0" dirty="0" err="1" smtClean="0">
                <a:ln>
                  <a:noFill/>
                </a:ln>
                <a:solidFill>
                  <a:srgbClr val="0000FF"/>
                </a:solidFill>
                <a:effectLst/>
                <a:latin typeface="Verdana" pitchFamily="34" charset="0"/>
                <a:cs typeface="Arial" pitchFamily="34" charset="0"/>
              </a:rPr>
              <a:t>javaTpoint</a:t>
            </a:r>
            <a:r>
              <a:rPr kumimoji="0" lang="en-US" b="0" i="0" u="none" strike="noStrike" cap="none" normalizeH="0" baseline="0" dirty="0" smtClean="0">
                <a:ln>
                  <a:noFill/>
                </a:ln>
                <a:solidFill>
                  <a:srgbClr val="0000FF"/>
                </a:solidFill>
                <a:effectLst/>
                <a:latin typeface="Verdana" pitchFamily="34" charset="0"/>
                <a:cs typeface="Arial" pitchFamily="34" charset="0"/>
              </a:rPr>
              <a:t>!\n"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calling Function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myOffice</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b="0" i="0" u="none" strike="noStrike" cap="none" normalizeH="0" baseline="0" dirty="0" err="1" smtClean="0">
                <a:ln>
                  <a:noFill/>
                </a:ln>
                <a:solidFill>
                  <a:srgbClr val="000000"/>
                </a:solidFill>
                <a:effectLst/>
                <a:latin typeface="Arial Unicode MS" pitchFamily="34" charset="-128"/>
                <a:cs typeface="Arial" pitchFamily="34" charset="0"/>
              </a:rPr>
              <a:t>javaTpoint</a:t>
            </a:r>
            <a:r>
              <a:rPr kumimoji="0" lang="en-US" b="0" i="0" u="none" strike="noStrike" cap="none" normalizeH="0" baseline="0" dirty="0" smtClean="0">
                <a:ln>
                  <a:noFill/>
                </a:ln>
                <a:solidFill>
                  <a:srgbClr val="000000"/>
                </a:solidFill>
                <a:effectLst/>
                <a:latin typeface="Arial Unicode MS" pitchFamily="34" charset="-128"/>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364123"/>
            <a:ext cx="8686800" cy="504753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38"/>
                </a:solidFill>
                <a:effectLst/>
                <a:latin typeface="erdana"/>
                <a:cs typeface="Arial" pitchFamily="34" charset="0"/>
              </a:rPr>
              <a:t>Perl subroutine Function with Arguments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610B38"/>
              </a:solidFill>
              <a:effectLst/>
              <a:latin typeface="erdan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You can pass any number of arguments inside a subroutine. Parameters are passed as a list in the special @_ list array variables. Hence, the first argument to the function will be $_[0], second will be $_[1] and so 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In this example, we are calculating perimeter of a square by passing a single parameter.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squarePerimeter</a:t>
            </a:r>
            <a:r>
              <a:rPr kumimoji="0" lang="en-US" b="0" i="0" u="none" strike="noStrike" cap="none" normalizeH="0" baseline="0" dirty="0" smtClean="0">
                <a:ln>
                  <a:noFill/>
                </a:ln>
                <a:solidFill>
                  <a:srgbClr val="000000"/>
                </a:solidFill>
                <a:effectLst/>
                <a:latin typeface="Verdana" pitchFamily="34" charset="0"/>
                <a:cs typeface="Arial" pitchFamily="34" charset="0"/>
              </a:rPr>
              <a:t> = perimeter(25);  </a:t>
            </a:r>
          </a:p>
          <a:p>
            <a:pPr marL="0" marR="0" lvl="0" indent="0" algn="l" defTabSz="914400" rtl="0" eaLnBrk="0" fontAlgn="base" latinLnBrk="0" hangingPunct="0">
              <a:lnSpc>
                <a:spcPct val="100000"/>
              </a:lnSpc>
              <a:spcBef>
                <a:spcPct val="0"/>
              </a:spcBef>
              <a:spcAft>
                <a:spcPct val="0"/>
              </a:spcAft>
              <a:buClrTx/>
              <a:buSzTx/>
              <a:tabLst/>
            </a:pPr>
            <a:r>
              <a:rPr lang="en-US" dirty="0" smtClean="0">
                <a:solidFill>
                  <a:srgbClr val="000000"/>
                </a:solidFill>
                <a:latin typeface="Verdana" pitchFamily="34" charset="0"/>
                <a:cs typeface="Arial" pitchFamily="34" charset="0"/>
              </a:rPr>
              <a:t>	</a:t>
            </a:r>
            <a:r>
              <a:rPr kumimoji="0" lang="en-US" b="0" i="0" u="none" strike="noStrike" cap="none" normalizeH="0" baseline="0" dirty="0" smtClean="0">
                <a:ln>
                  <a:noFill/>
                </a:ln>
                <a:solidFill>
                  <a:srgbClr val="000000"/>
                </a:solidFill>
                <a:effectLst/>
                <a:latin typeface="Verdana" pitchFamily="34" charset="0"/>
                <a:cs typeface="Arial" pitchFamily="34" charset="0"/>
              </a:rPr>
              <a:t>print(</a:t>
            </a:r>
            <a:r>
              <a:rPr kumimoji="0" lang="en-US" b="0" i="0" u="none" strike="noStrike" cap="none" normalizeH="0" baseline="0" dirty="0" smtClean="0">
                <a:ln>
                  <a:noFill/>
                </a:ln>
                <a:solidFill>
                  <a:srgbClr val="0000FF"/>
                </a:solidFill>
                <a:effectLst/>
                <a:latin typeface="Verdana" pitchFamily="34" charset="0"/>
                <a:cs typeface="Arial" pitchFamily="34" charset="0"/>
              </a:rPr>
              <a:t>"This is the </a:t>
            </a:r>
            <a:r>
              <a:rPr kumimoji="0" lang="en-US" b="0" i="0" u="none" strike="noStrike" cap="none" normalizeH="0" baseline="0" dirty="0" err="1" smtClean="0">
                <a:ln>
                  <a:noFill/>
                </a:ln>
                <a:solidFill>
                  <a:srgbClr val="0000FF"/>
                </a:solidFill>
                <a:effectLst/>
                <a:latin typeface="Verdana" pitchFamily="34" charset="0"/>
                <a:cs typeface="Arial" pitchFamily="34" charset="0"/>
              </a:rPr>
              <a:t>perimter</a:t>
            </a:r>
            <a:r>
              <a:rPr kumimoji="0" lang="en-US" b="0" i="0" u="none" strike="noStrike" cap="none" normalizeH="0" baseline="0" dirty="0" smtClean="0">
                <a:ln>
                  <a:noFill/>
                </a:ln>
                <a:solidFill>
                  <a:srgbClr val="0000FF"/>
                </a:solidFill>
                <a:effectLst/>
                <a:latin typeface="Verdana" pitchFamily="34" charset="0"/>
                <a:cs typeface="Arial" pitchFamily="34" charset="0"/>
              </a:rPr>
              <a:t> of a square with dimension 25: $square		Perimeter\n"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sub perimeter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$dimension = $_[0];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return</a:t>
            </a:r>
            <a:r>
              <a:rPr kumimoji="0" lang="en-US" b="0" i="0" u="none" strike="noStrike" cap="none" normalizeH="0" baseline="0" dirty="0" smtClean="0">
                <a:ln>
                  <a:noFill/>
                </a:ln>
                <a:solidFill>
                  <a:srgbClr val="000000"/>
                </a:solidFill>
                <a:effectLst/>
                <a:latin typeface="Verdana" pitchFamily="34" charset="0"/>
                <a:cs typeface="Arial" pitchFamily="34" charset="0"/>
              </a:rPr>
              <a:t>(4 * $dimension);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	100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4800" y="698213"/>
            <a:ext cx="8534400" cy="390876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38"/>
                </a:solidFill>
                <a:effectLst/>
                <a:latin typeface="erdana"/>
                <a:cs typeface="Arial" pitchFamily="34" charset="0"/>
              </a:rPr>
              <a:t>Perl subroutine with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	Here the @_ variable is an array, hence it is used to supply list to a subroutine. We have declared an array 'a' with list and call it.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dirty="0" smtClean="0">
                <a:solidFill>
                  <a:srgbClr val="000000"/>
                </a:solidFill>
                <a:latin typeface="Verdana" pitchFamily="34" charset="0"/>
                <a:cs typeface="Arial" pitchFamily="34" charset="0"/>
              </a:rPr>
              <a:t>	</a:t>
            </a:r>
            <a:r>
              <a:rPr kumimoji="0" lang="en-US" b="0" i="0" u="none" strike="noStrike" cap="none" normalizeH="0" baseline="0" dirty="0" smtClean="0">
                <a:ln>
                  <a:noFill/>
                </a:ln>
                <a:solidFill>
                  <a:srgbClr val="000000"/>
                </a:solidFill>
                <a:effectLst/>
                <a:latin typeface="Verdana" pitchFamily="34" charset="0"/>
                <a:cs typeface="Arial" pitchFamily="34" charset="0"/>
              </a:rPr>
              <a:t>sub </a:t>
            </a:r>
            <a:r>
              <a:rPr kumimoji="0" lang="en-US" b="0" i="0" u="none" strike="noStrike" cap="none" normalizeH="0" baseline="0" dirty="0" err="1" smtClean="0">
                <a:ln>
                  <a:noFill/>
                </a:ln>
                <a:solidFill>
                  <a:srgbClr val="000000"/>
                </a:solidFill>
                <a:effectLst/>
                <a:latin typeface="Verdana" pitchFamily="34" charset="0"/>
                <a:cs typeface="Arial" pitchFamily="34" charset="0"/>
              </a:rPr>
              <a:t>myList</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my @list = @_;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"Here is the list @list\n"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 = (</a:t>
            </a:r>
            <a:r>
              <a:rPr kumimoji="0" lang="en-US" b="0" i="0" u="none" strike="noStrike" cap="none" normalizeH="0" baseline="0" dirty="0" smtClean="0">
                <a:ln>
                  <a:noFill/>
                </a:ln>
                <a:solidFill>
                  <a:srgbClr val="0000FF"/>
                </a:solidFill>
                <a:effectLst/>
                <a:latin typeface="Verdana" pitchFamily="34" charset="0"/>
                <a:cs typeface="Arial" pitchFamily="34" charset="0"/>
              </a:rPr>
              <a:t>"Orange"</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"Pineapple"</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"Mango"</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"Grapes"</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"Guava"</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calling </a:t>
            </a:r>
            <a:r>
              <a:rPr kumimoji="0" lang="en-US" b="1" i="0" u="none" strike="noStrike" cap="none" normalizeH="0" baseline="0" dirty="0" smtClean="0">
                <a:ln>
                  <a:noFill/>
                </a:ln>
                <a:solidFill>
                  <a:srgbClr val="006699"/>
                </a:solidFill>
                <a:effectLst/>
                <a:latin typeface="Verdana" pitchFamily="34" charset="0"/>
                <a:cs typeface="Arial" pitchFamily="34" charset="0"/>
              </a:rPr>
              <a:t>function</a:t>
            </a:r>
            <a:r>
              <a:rPr kumimoji="0" lang="en-US" b="0" i="0" u="none" strike="noStrike" cap="none" normalizeH="0" baseline="0" dirty="0" smtClean="0">
                <a:ln>
                  <a:noFill/>
                </a:ln>
                <a:solidFill>
                  <a:srgbClr val="000000"/>
                </a:solidFill>
                <a:effectLst/>
                <a:latin typeface="Verdana" pitchFamily="34" charset="0"/>
                <a:cs typeface="Arial" pitchFamily="34" charset="0"/>
              </a:rPr>
              <a:t> with list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myList</a:t>
            </a:r>
            <a:r>
              <a:rPr kumimoji="0" lang="en-US" b="0" i="0" u="none" strike="noStrike" cap="none" normalizeH="0" baseline="0" dirty="0" smtClean="0">
                <a:ln>
                  <a:noFill/>
                </a:ln>
                <a:solidFill>
                  <a:srgbClr val="000000"/>
                </a:solidFill>
                <a:effectLst/>
                <a:latin typeface="Verdana" pitchFamily="34" charset="0"/>
                <a:cs typeface="Arial" pitchFamily="34" charset="0"/>
              </a:rPr>
              <a:t>(@a);  </a:t>
            </a:r>
          </a:p>
          <a:p>
            <a:pPr marL="0" marR="0" lvl="0"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	Here is the list Orange Pineapple Mango Grapes Guava</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1" y="365138"/>
            <a:ext cx="8686800" cy="643253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38"/>
                </a:solidFill>
                <a:effectLst/>
                <a:latin typeface="erdana"/>
                <a:cs typeface="Arial" pitchFamily="34" charset="0"/>
              </a:rPr>
              <a:t>Perl subroutine with Hashes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610B38"/>
              </a:solidFill>
              <a:effectLst/>
              <a:latin typeface="erdan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When a hash is passed to a subroutine, then hash is automatically translated into its key-value pair.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sub </a:t>
            </a:r>
            <a:r>
              <a:rPr kumimoji="0" lang="en-US" b="0" i="0" u="none" strike="noStrike" cap="none" normalizeH="0" baseline="0" dirty="0" err="1" smtClean="0">
                <a:ln>
                  <a:noFill/>
                </a:ln>
                <a:solidFill>
                  <a:srgbClr val="000000"/>
                </a:solidFill>
                <a:effectLst/>
                <a:latin typeface="Verdana" pitchFamily="34" charset="0"/>
                <a:cs typeface="Arial" pitchFamily="34" charset="0"/>
              </a:rPr>
              <a:t>myHash</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my (%hash) = @_;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err="1" smtClean="0">
                <a:ln>
                  <a:noFill/>
                </a:ln>
                <a:solidFill>
                  <a:srgbClr val="006699"/>
                </a:solidFill>
                <a:effectLst/>
                <a:latin typeface="Verdana" pitchFamily="34" charset="0"/>
                <a:cs typeface="Arial" pitchFamily="34" charset="0"/>
              </a:rPr>
              <a:t>foreach</a:t>
            </a:r>
            <a:r>
              <a:rPr kumimoji="0" lang="en-US" b="0" i="0" u="none" strike="noStrike" cap="none" normalizeH="0" baseline="0" dirty="0" smtClean="0">
                <a:ln>
                  <a:noFill/>
                </a:ln>
                <a:solidFill>
                  <a:srgbClr val="000000"/>
                </a:solidFill>
                <a:effectLst/>
                <a:latin typeface="Verdana" pitchFamily="34" charset="0"/>
                <a:cs typeface="Arial" pitchFamily="34" charset="0"/>
              </a:rPr>
              <a:t> my $key ( keys %hash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my $value = $hash{$key};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"$key : $value\n"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%hash = (</a:t>
            </a:r>
            <a:r>
              <a:rPr kumimoji="0" lang="en-US" b="0" i="0" u="none" strike="noStrike" cap="none" normalizeH="0" baseline="0" dirty="0" smtClean="0">
                <a:ln>
                  <a:noFill/>
                </a:ln>
                <a:solidFill>
                  <a:srgbClr val="0000FF"/>
                </a:solidFill>
                <a:effectLst/>
                <a:latin typeface="Verdana" pitchFamily="34" charset="0"/>
                <a:cs typeface="Arial" pitchFamily="34" charset="0"/>
              </a:rPr>
              <a:t>'Carla'</a:t>
            </a:r>
            <a:r>
              <a:rPr kumimoji="0" lang="en-US" b="0" i="0" u="none" strike="noStrike" cap="none" normalizeH="0" baseline="0" dirty="0" smtClean="0">
                <a:ln>
                  <a:noFill/>
                </a:ln>
                <a:solidFill>
                  <a:srgbClr val="000000"/>
                </a:solidFill>
                <a:effectLst/>
                <a:latin typeface="Verdana" pitchFamily="34" charset="0"/>
                <a:cs typeface="Arial" pitchFamily="34" charset="0"/>
              </a:rPr>
              <a:t> =&gt; </a:t>
            </a:r>
            <a:r>
              <a:rPr kumimoji="0" lang="en-US" b="0" i="0" u="none" strike="noStrike" cap="none" normalizeH="0" baseline="0" dirty="0" smtClean="0">
                <a:ln>
                  <a:noFill/>
                </a:ln>
                <a:solidFill>
                  <a:srgbClr val="0000FF"/>
                </a:solidFill>
                <a:effectLst/>
                <a:latin typeface="Verdana" pitchFamily="34" charset="0"/>
                <a:cs typeface="Arial" pitchFamily="34" charset="0"/>
              </a:rPr>
              <a:t>'Mother'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'Ray'</a:t>
            </a:r>
            <a:r>
              <a:rPr kumimoji="0" lang="en-US" b="0" i="0" u="none" strike="noStrike" cap="none" normalizeH="0" baseline="0" dirty="0" smtClean="0">
                <a:ln>
                  <a:noFill/>
                </a:ln>
                <a:solidFill>
                  <a:srgbClr val="000000"/>
                </a:solidFill>
                <a:effectLst/>
                <a:latin typeface="Verdana" pitchFamily="34" charset="0"/>
                <a:cs typeface="Arial" pitchFamily="34" charset="0"/>
              </a:rPr>
              <a:t> =&gt; </a:t>
            </a:r>
            <a:r>
              <a:rPr kumimoji="0" lang="en-US" b="0" i="0" u="none" strike="noStrike" cap="none" normalizeH="0" baseline="0" dirty="0" smtClean="0">
                <a:ln>
                  <a:noFill/>
                </a:ln>
                <a:solidFill>
                  <a:srgbClr val="0000FF"/>
                </a:solidFill>
                <a:effectLst/>
                <a:latin typeface="Verdana" pitchFamily="34" charset="0"/>
                <a:cs typeface="Arial" pitchFamily="34" charset="0"/>
              </a:rPr>
              <a:t>'Father'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'Ana'</a:t>
            </a:r>
            <a:r>
              <a:rPr kumimoji="0" lang="en-US" b="0" i="0" u="none" strike="noStrike" cap="none" normalizeH="0" baseline="0" dirty="0" smtClean="0">
                <a:ln>
                  <a:noFill/>
                </a:ln>
                <a:solidFill>
                  <a:srgbClr val="000000"/>
                </a:solidFill>
                <a:effectLst/>
                <a:latin typeface="Verdana" pitchFamily="34" charset="0"/>
                <a:cs typeface="Arial" pitchFamily="34" charset="0"/>
              </a:rPr>
              <a:t> =&gt; </a:t>
            </a:r>
            <a:r>
              <a:rPr kumimoji="0" lang="en-US" b="0" i="0" u="none" strike="noStrike" cap="none" normalizeH="0" baseline="0" dirty="0" smtClean="0">
                <a:ln>
                  <a:noFill/>
                </a:ln>
                <a:solidFill>
                  <a:srgbClr val="0000FF"/>
                </a:solidFill>
                <a:effectLst/>
                <a:latin typeface="Verdana" pitchFamily="34" charset="0"/>
                <a:cs typeface="Arial" pitchFamily="34" charset="0"/>
              </a:rPr>
              <a:t>'</a:t>
            </a:r>
            <a:r>
              <a:rPr kumimoji="0" lang="en-US" b="0" i="0" u="none" strike="noStrike" cap="none" normalizeH="0" baseline="0" dirty="0" err="1" smtClean="0">
                <a:ln>
                  <a:noFill/>
                </a:ln>
                <a:solidFill>
                  <a:srgbClr val="0000FF"/>
                </a:solidFill>
                <a:effectLst/>
                <a:latin typeface="Verdana" pitchFamily="34" charset="0"/>
                <a:cs typeface="Arial" pitchFamily="34" charset="0"/>
              </a:rPr>
              <a:t>Daught</a:t>
            </a:r>
            <a:r>
              <a:rPr kumimoji="0" lang="en-US" b="0" i="0" u="none" strike="noStrike" cap="none" normalizeH="0" baseline="0" dirty="0" smtClean="0">
                <a:ln>
                  <a:noFill/>
                </a:ln>
                <a:solidFill>
                  <a:srgbClr val="0000FF"/>
                </a:solidFill>
                <a:effectLst/>
                <a:latin typeface="Verdana" pitchFamily="34" charset="0"/>
                <a:cs typeface="Arial" pitchFamily="34" charset="0"/>
              </a:rPr>
              <a:t>			</a:t>
            </a:r>
            <a:r>
              <a:rPr kumimoji="0" lang="en-US" b="0" i="0" u="none" strike="noStrike" cap="none" normalizeH="0" baseline="0" dirty="0" err="1" smtClean="0">
                <a:ln>
                  <a:noFill/>
                </a:ln>
                <a:solidFill>
                  <a:srgbClr val="0000FF"/>
                </a:solidFill>
                <a:effectLst/>
                <a:latin typeface="Verdana" pitchFamily="34" charset="0"/>
                <a:cs typeface="Arial" pitchFamily="34" charset="0"/>
              </a:rPr>
              <a:t>er</a:t>
            </a:r>
            <a:r>
              <a:rPr kumimoji="0" lang="en-US" b="0" i="0" u="none" strike="noStrike" cap="none" normalizeH="0" baseline="0" dirty="0" smtClean="0">
                <a:ln>
                  <a:noFill/>
                </a:ln>
                <a:solidFill>
                  <a:srgbClr val="0000FF"/>
                </a:solidFill>
                <a:effectLst/>
                <a:latin typeface="Verdana" pitchFamily="34" charset="0"/>
                <a:cs typeface="Arial" pitchFamily="34" charset="0"/>
              </a:rPr>
              <a: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'Jose'</a:t>
            </a:r>
            <a:r>
              <a:rPr kumimoji="0" lang="en-US" b="0" i="0" u="none" strike="noStrike" cap="none" normalizeH="0" baseline="0" dirty="0" smtClean="0">
                <a:ln>
                  <a:noFill/>
                </a:ln>
                <a:solidFill>
                  <a:srgbClr val="000000"/>
                </a:solidFill>
                <a:effectLst/>
                <a:latin typeface="Verdana" pitchFamily="34" charset="0"/>
                <a:cs typeface="Arial" pitchFamily="34" charset="0"/>
              </a:rPr>
              <a:t> =&gt; </a:t>
            </a:r>
            <a:r>
              <a:rPr kumimoji="0" lang="en-US" b="0" i="0" u="none" strike="noStrike" cap="none" normalizeH="0" baseline="0" dirty="0" smtClean="0">
                <a:ln>
                  <a:noFill/>
                </a:ln>
                <a:solidFill>
                  <a:srgbClr val="0000FF"/>
                </a:solidFill>
                <a:effectLst/>
                <a:latin typeface="Verdana" pitchFamily="34" charset="0"/>
                <a:cs typeface="Arial" pitchFamily="34" charset="0"/>
              </a:rPr>
              <a:t>'Son'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Function call with hash parameter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myHash</a:t>
            </a:r>
            <a:r>
              <a:rPr kumimoji="0" lang="en-US" b="0" i="0" u="none" strike="noStrike" cap="none" normalizeH="0" baseline="0" dirty="0" smtClean="0">
                <a:ln>
                  <a:noFill/>
                </a:ln>
                <a:solidFill>
                  <a:srgbClr val="000000"/>
                </a:solidFill>
                <a:effectLst/>
                <a:latin typeface="Verdana" pitchFamily="34" charset="0"/>
                <a:cs typeface="Arial" pitchFamily="34" charset="0"/>
              </a:rPr>
              <a:t>(%hash);  </a:t>
            </a:r>
          </a:p>
          <a:p>
            <a:pPr marL="0" marR="0" lvl="0"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Output:</a:t>
            </a:r>
          </a:p>
          <a:p>
            <a:pPr lvl="2"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Ray : Father </a:t>
            </a:r>
          </a:p>
          <a:p>
            <a:pPr lvl="2"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Jose : Son </a:t>
            </a:r>
          </a:p>
          <a:p>
            <a:pPr lvl="2"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Carla : Mother </a:t>
            </a:r>
          </a:p>
          <a:p>
            <a:pPr lvl="2" eaLnBrk="0" fontAlgn="base" hangingPunct="0">
              <a:spcBef>
                <a:spcPct val="0"/>
              </a:spcBef>
              <a:spcAft>
                <a:spcPct val="0"/>
              </a:spcAf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Ana : Daughter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04800" y="129689"/>
            <a:ext cx="8610600" cy="6401753"/>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38"/>
                </a:solidFill>
                <a:effectLst/>
                <a:latin typeface="erdana"/>
                <a:cs typeface="Arial" pitchFamily="34" charset="0"/>
              </a:rPr>
              <a:t>Perl subroutine Local and Global Variables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By default, all the variables are global variables inside Perl. But you can create local or private variables inside a function with 'my' keyword.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 'my' keyword restricts the variable to a particular region of code in which it can be used and accessed. Outside this region, this variable can not be used.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	In the following example, we have shown both local and global variable. First, $</a:t>
            </a:r>
            <a:r>
              <a:rPr kumimoji="0" lang="en-US" b="0" i="0" u="none" strike="noStrike" cap="none" normalizeH="0" baseline="0" dirty="0" err="1" smtClean="0">
                <a:ln>
                  <a:noFill/>
                </a:ln>
                <a:solidFill>
                  <a:srgbClr val="000000"/>
                </a:solidFill>
                <a:effectLst/>
                <a:latin typeface="Verdana" pitchFamily="34" charset="0"/>
                <a:cs typeface="Arial" pitchFamily="34" charset="0"/>
              </a:rPr>
              <a:t>str</a:t>
            </a:r>
            <a:r>
              <a:rPr kumimoji="0" lang="en-US" b="0" i="0" u="none" strike="noStrike" cap="none" normalizeH="0" baseline="0" dirty="0" smtClean="0">
                <a:ln>
                  <a:noFill/>
                </a:ln>
                <a:solidFill>
                  <a:srgbClr val="000000"/>
                </a:solidFill>
                <a:effectLst/>
                <a:latin typeface="Verdana" pitchFamily="34" charset="0"/>
                <a:cs typeface="Arial" pitchFamily="34" charset="0"/>
              </a:rPr>
              <a:t> is called locally (AAABBBCCCDDD) and then it is called globally (AEIOU).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str</a:t>
            </a:r>
            <a:r>
              <a:rPr kumimoji="0" lang="en-US" b="0" i="0" u="none" strike="noStrike" cap="none" normalizeH="0" baseline="0" dirty="0" smtClean="0">
                <a:ln>
                  <a:noFill/>
                </a:ln>
                <a:solidFill>
                  <a:srgbClr val="000000"/>
                </a:solidFill>
                <a:effectLst/>
                <a:latin typeface="Verdana" pitchFamily="34" charset="0"/>
                <a:cs typeface="Arial" pitchFamily="34" charset="0"/>
              </a:rPr>
              <a:t> = </a:t>
            </a:r>
            <a:r>
              <a:rPr kumimoji="0" lang="en-US" b="0" i="0" u="none" strike="noStrike" cap="none" normalizeH="0" baseline="0" dirty="0" smtClean="0">
                <a:ln>
                  <a:noFill/>
                </a:ln>
                <a:solidFill>
                  <a:srgbClr val="0000FF"/>
                </a:solidFill>
                <a:effectLst/>
                <a:latin typeface="Verdana" pitchFamily="34" charset="0"/>
                <a:cs typeface="Arial" pitchFamily="34" charset="0"/>
              </a:rPr>
              <a:t>"AEIOU"</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sub </a:t>
            </a:r>
            <a:r>
              <a:rPr kumimoji="0" lang="en-US" b="0" i="0" u="none" strike="noStrike" cap="none" normalizeH="0" baseline="0" dirty="0" err="1" smtClean="0">
                <a:ln>
                  <a:noFill/>
                </a:ln>
                <a:solidFill>
                  <a:srgbClr val="000000"/>
                </a:solidFill>
                <a:effectLst/>
                <a:latin typeface="Verdana" pitchFamily="34" charset="0"/>
                <a:cs typeface="Arial" pitchFamily="34" charset="0"/>
              </a:rPr>
              <a:t>abc</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Defining local variable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my $</a:t>
            </a:r>
            <a:r>
              <a:rPr kumimoji="0" lang="en-US" b="0" i="0" u="none" strike="noStrike" cap="none" normalizeH="0" baseline="0" dirty="0" err="1" smtClean="0">
                <a:ln>
                  <a:noFill/>
                </a:ln>
                <a:solidFill>
                  <a:srgbClr val="000000"/>
                </a:solidFill>
                <a:effectLst/>
                <a:latin typeface="Verdana" pitchFamily="34" charset="0"/>
                <a:cs typeface="Arial" pitchFamily="34" charset="0"/>
              </a:rPr>
              <a:t>str</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str</a:t>
            </a:r>
            <a:r>
              <a:rPr kumimoji="0" lang="en-US" b="0" i="0" u="none" strike="noStrike" cap="none" normalizeH="0" baseline="0" dirty="0" smtClean="0">
                <a:ln>
                  <a:noFill/>
                </a:ln>
                <a:solidFill>
                  <a:srgbClr val="000000"/>
                </a:solidFill>
                <a:effectLst/>
                <a:latin typeface="Verdana" pitchFamily="34" charset="0"/>
                <a:cs typeface="Arial" pitchFamily="34" charset="0"/>
              </a:rPr>
              <a:t> = </a:t>
            </a:r>
            <a:r>
              <a:rPr kumimoji="0" lang="en-US" b="0" i="0" u="none" strike="noStrike" cap="none" normalizeH="0" baseline="0" dirty="0" smtClean="0">
                <a:ln>
                  <a:noFill/>
                </a:ln>
                <a:solidFill>
                  <a:srgbClr val="0000FF"/>
                </a:solidFill>
                <a:effectLst/>
                <a:latin typeface="Verdana" pitchFamily="34" charset="0"/>
                <a:cs typeface="Arial" pitchFamily="34" charset="0"/>
              </a:rPr>
              <a:t>"AAABBBCCCDDD"</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"Inside the function local variable is called $</a:t>
            </a:r>
            <a:r>
              <a:rPr kumimoji="0" lang="en-US" b="0" i="0" u="none" strike="noStrike" cap="none" normalizeH="0" baseline="0" dirty="0" err="1" smtClean="0">
                <a:ln>
                  <a:noFill/>
                </a:ln>
                <a:solidFill>
                  <a:srgbClr val="0000FF"/>
                </a:solidFill>
                <a:effectLst/>
                <a:latin typeface="Verdana" pitchFamily="34" charset="0"/>
                <a:cs typeface="Arial" pitchFamily="34" charset="0"/>
              </a:rPr>
              <a:t>str</a:t>
            </a:r>
            <a:r>
              <a:rPr kumimoji="0" lang="en-US" b="0" i="0" u="none" strike="noStrike" cap="none" normalizeH="0" baseline="0" dirty="0" smtClean="0">
                <a:ln>
                  <a:noFill/>
                </a:ln>
                <a:solidFill>
                  <a:srgbClr val="0000FF"/>
                </a:solidFill>
                <a:effectLst/>
                <a:latin typeface="Verdana" pitchFamily="34" charset="0"/>
                <a:cs typeface="Arial" pitchFamily="34" charset="0"/>
              </a:rPr>
              <a:t>\n"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 Function call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err="1" smtClean="0">
                <a:ln>
                  <a:noFill/>
                </a:ln>
                <a:solidFill>
                  <a:srgbClr val="000000"/>
                </a:solidFill>
                <a:effectLst/>
                <a:latin typeface="Verdana" pitchFamily="34" charset="0"/>
                <a:cs typeface="Arial" pitchFamily="34" charset="0"/>
              </a:rPr>
              <a:t>abc</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print </a:t>
            </a:r>
            <a:r>
              <a:rPr kumimoji="0" lang="en-US" b="0" i="0" u="none" strike="noStrike" cap="none" normalizeH="0" baseline="0" dirty="0" smtClean="0">
                <a:ln>
                  <a:noFill/>
                </a:ln>
                <a:solidFill>
                  <a:srgbClr val="0000FF"/>
                </a:solidFill>
                <a:effectLst/>
                <a:latin typeface="Verdana" pitchFamily="34" charset="0"/>
                <a:cs typeface="Arial" pitchFamily="34" charset="0"/>
              </a:rPr>
              <a:t>"Outside the function global variable is called $</a:t>
            </a:r>
            <a:r>
              <a:rPr kumimoji="0" lang="en-US" b="0" i="0" u="none" strike="noStrike" cap="none" normalizeH="0" baseline="0" dirty="0" err="1" smtClean="0">
                <a:ln>
                  <a:noFill/>
                </a:ln>
                <a:solidFill>
                  <a:srgbClr val="0000FF"/>
                </a:solidFill>
                <a:effectLst/>
                <a:latin typeface="Verdana" pitchFamily="34" charset="0"/>
                <a:cs typeface="Arial" pitchFamily="34" charset="0"/>
              </a:rPr>
              <a:t>str</a:t>
            </a:r>
            <a:r>
              <a:rPr kumimoji="0" lang="en-US" b="0" i="0" u="none" strike="noStrike" cap="none" normalizeH="0" baseline="0" dirty="0" smtClean="0">
                <a:ln>
                  <a:noFill/>
                </a:ln>
                <a:solidFill>
                  <a:srgbClr val="0000FF"/>
                </a:solidFill>
                <a:effectLst/>
                <a:latin typeface="Verdana" pitchFamily="34" charset="0"/>
                <a:cs typeface="Arial" pitchFamily="34" charset="0"/>
              </a:rPr>
              <a:t>\n"</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lvl="0" eaLnBrk="0" fontAlgn="base" hangingPunct="0">
              <a:spcBef>
                <a:spcPct val="0"/>
              </a:spcBef>
              <a:spcAft>
                <a:spcPct val="0"/>
              </a:spcAft>
            </a:pPr>
            <a:r>
              <a:rPr lang="en-US" b="1" dirty="0" smtClean="0">
                <a:solidFill>
                  <a:srgbClr val="000000"/>
                </a:solidFill>
                <a:latin typeface="Verdana" pitchFamily="34" charset="0"/>
                <a:cs typeface="Arial" pitchFamily="34" charset="0"/>
              </a:rPr>
              <a:t>Output:</a:t>
            </a:r>
          </a:p>
          <a:p>
            <a:pPr lvl="0" eaLnBrk="0" fontAlgn="base" hangingPunct="0">
              <a:spcBef>
                <a:spcPct val="0"/>
              </a:spcBef>
              <a:spcAft>
                <a:spcPct val="0"/>
              </a:spcAft>
            </a:pPr>
            <a:r>
              <a:rPr lang="en-US" dirty="0" smtClean="0">
                <a:solidFill>
                  <a:srgbClr val="000000"/>
                </a:solidFill>
                <a:latin typeface="Arial Unicode MS" pitchFamily="34" charset="-128"/>
                <a:cs typeface="Arial" pitchFamily="34" charset="0"/>
              </a:rPr>
              <a:t>Inside the function local variable is called AAABBBCCCDDD </a:t>
            </a:r>
          </a:p>
          <a:p>
            <a:pPr lvl="0" eaLnBrk="0" fontAlgn="base" hangingPunct="0">
              <a:spcBef>
                <a:spcPct val="0"/>
              </a:spcBef>
              <a:spcAft>
                <a:spcPct val="0"/>
              </a:spcAft>
            </a:pPr>
            <a:r>
              <a:rPr lang="en-US" dirty="0" smtClean="0">
                <a:solidFill>
                  <a:srgbClr val="000000"/>
                </a:solidFill>
                <a:latin typeface="Arial Unicode MS" pitchFamily="34" charset="-128"/>
                <a:cs typeface="Arial" pitchFamily="34" charset="0"/>
              </a:rPr>
              <a:t>Outside the function global variable is called AEIOU</a:t>
            </a:r>
            <a:endParaRPr lang="en-US" dirty="0" smtClean="0">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2123658"/>
          </a:xfrm>
          <a:prstGeom prst="rect">
            <a:avLst/>
          </a:prstGeom>
        </p:spPr>
        <p:txBody>
          <a:bodyPr wrap="square">
            <a:spAutoFit/>
          </a:bodyPr>
          <a:lstStyle/>
          <a:p>
            <a:pPr algn="ctr"/>
            <a:r>
              <a:rPr lang="en-US" sz="3200" b="1" dirty="0" smtClean="0">
                <a:solidFill>
                  <a:srgbClr val="00B0F0"/>
                </a:solidFill>
              </a:rPr>
              <a:t>Perl File Handling</a:t>
            </a:r>
          </a:p>
          <a:p>
            <a:pPr algn="just"/>
            <a:r>
              <a:rPr lang="en-US" sz="2000" dirty="0" smtClean="0"/>
              <a:t>File handling is the most important part in any programming language. A </a:t>
            </a:r>
            <a:r>
              <a:rPr lang="en-US" sz="2000" dirty="0" err="1" smtClean="0"/>
              <a:t>filehandle</a:t>
            </a:r>
            <a:r>
              <a:rPr lang="en-US" sz="2000" dirty="0" smtClean="0"/>
              <a:t> is an internal Perl structure that associates with a file name.</a:t>
            </a:r>
          </a:p>
          <a:p>
            <a:pPr algn="just"/>
            <a:r>
              <a:rPr lang="en-US" sz="2000" dirty="0" smtClean="0"/>
              <a:t>Perl File handling is important as it is helpful in accessing file such as text files, log files or configuration files.</a:t>
            </a:r>
          </a:p>
          <a:p>
            <a:pPr algn="just"/>
            <a:r>
              <a:rPr lang="en-US" sz="2000" dirty="0" smtClean="0"/>
              <a:t>Perl </a:t>
            </a:r>
            <a:r>
              <a:rPr lang="en-US" sz="2000" dirty="0" err="1" smtClean="0"/>
              <a:t>filehandles</a:t>
            </a:r>
            <a:r>
              <a:rPr lang="en-US" sz="2000" dirty="0" smtClean="0"/>
              <a:t> are capable of creating, reading, opening and closing a file.</a:t>
            </a:r>
            <a:endParaRPr lang="en-US" sz="2000" dirty="0"/>
          </a:p>
        </p:txBody>
      </p:sp>
      <p:sp>
        <p:nvSpPr>
          <p:cNvPr id="3" name="Rectangle 2"/>
          <p:cNvSpPr/>
          <p:nvPr/>
        </p:nvSpPr>
        <p:spPr>
          <a:xfrm>
            <a:off x="228600" y="2514600"/>
            <a:ext cx="8305800" cy="3170099"/>
          </a:xfrm>
          <a:prstGeom prst="rect">
            <a:avLst/>
          </a:prstGeom>
        </p:spPr>
        <p:txBody>
          <a:bodyPr wrap="square">
            <a:spAutoFit/>
          </a:bodyPr>
          <a:lstStyle/>
          <a:p>
            <a:r>
              <a:rPr lang="en-US" sz="2000" b="1" dirty="0" smtClean="0"/>
              <a:t>Perl Create File</a:t>
            </a:r>
          </a:p>
          <a:p>
            <a:pPr algn="just"/>
            <a:r>
              <a:rPr lang="en-US" sz="2000" dirty="0" smtClean="0"/>
              <a:t>We are creating a file, </a:t>
            </a:r>
            <a:r>
              <a:rPr lang="en-US" sz="2000" b="1" dirty="0" smtClean="0"/>
              <a:t>file1.txt</a:t>
            </a:r>
            <a:r>
              <a:rPr lang="en-US" sz="2000" dirty="0" smtClean="0"/>
              <a:t> with the help of open() function.</a:t>
            </a:r>
          </a:p>
          <a:p>
            <a:pPr algn="just"/>
            <a:r>
              <a:rPr lang="en-US" sz="2000" dirty="0" smtClean="0"/>
              <a:t>The $</a:t>
            </a:r>
            <a:r>
              <a:rPr lang="en-US" sz="2000" dirty="0" err="1" smtClean="0"/>
              <a:t>fh</a:t>
            </a:r>
            <a:r>
              <a:rPr lang="en-US" sz="2000" dirty="0" smtClean="0"/>
              <a:t> (file handle) is a scalar variable and we can define it inside or before the open() function. Here we have define it inside the function. The '&gt;' sign means we are opening this file for writing. The </a:t>
            </a:r>
            <a:r>
              <a:rPr lang="en-US" sz="2000" b="1" dirty="0" smtClean="0"/>
              <a:t>$filename</a:t>
            </a:r>
            <a:r>
              <a:rPr lang="en-US" sz="2000" dirty="0" smtClean="0"/>
              <a:t> denotes the path or file location.</a:t>
            </a:r>
          </a:p>
          <a:p>
            <a:pPr algn="just"/>
            <a:r>
              <a:rPr lang="en-US" sz="2000" dirty="0" smtClean="0"/>
              <a:t>Once file is open, use $</a:t>
            </a:r>
            <a:r>
              <a:rPr lang="en-US" sz="2000" dirty="0" err="1" smtClean="0"/>
              <a:t>fh</a:t>
            </a:r>
            <a:r>
              <a:rPr lang="en-US" sz="2000" dirty="0" smtClean="0"/>
              <a:t> in print statement. The print() function will print the above text in the file.</a:t>
            </a:r>
          </a:p>
          <a:p>
            <a:pPr algn="just"/>
            <a:r>
              <a:rPr lang="en-US" sz="2000" dirty="0" smtClean="0"/>
              <a:t>Now we are closing $</a:t>
            </a:r>
            <a:r>
              <a:rPr lang="en-US" sz="2000" dirty="0" err="1" smtClean="0"/>
              <a:t>fh</a:t>
            </a:r>
            <a:r>
              <a:rPr lang="en-US" sz="2000" dirty="0" smtClean="0"/>
              <a:t>. Well, closing the file is not required in </a:t>
            </a:r>
            <a:r>
              <a:rPr lang="en-US" sz="2000" dirty="0" err="1" smtClean="0"/>
              <a:t>perl</a:t>
            </a:r>
            <a:r>
              <a:rPr lang="en-US" sz="2000" dirty="0" smtClean="0"/>
              <a:t>. Your file will be automatically closed when variable goes out of scope.</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B0F0"/>
                </a:solidFill>
              </a:rPr>
              <a:t>Use of Perl</a:t>
            </a:r>
            <a:endParaRPr lang="en-US" dirty="0">
              <a:solidFill>
                <a:srgbClr val="00B0F0"/>
              </a:solidFill>
            </a:endParaRPr>
          </a:p>
        </p:txBody>
      </p:sp>
      <p:sp>
        <p:nvSpPr>
          <p:cNvPr id="3" name="Content Placeholder 2"/>
          <p:cNvSpPr>
            <a:spLocks noGrp="1"/>
          </p:cNvSpPr>
          <p:nvPr>
            <p:ph idx="1"/>
          </p:nvPr>
        </p:nvSpPr>
        <p:spPr>
          <a:xfrm>
            <a:off x="457200" y="1066800"/>
            <a:ext cx="8229600" cy="5562600"/>
          </a:xfrm>
        </p:spPr>
        <p:txBody>
          <a:bodyPr>
            <a:normAutofit/>
          </a:bodyPr>
          <a:lstStyle/>
          <a:p>
            <a:pPr algn="just"/>
            <a:r>
              <a:rPr lang="en-US" sz="2300" b="1" dirty="0"/>
              <a:t>Perl is very easy to learn</a:t>
            </a:r>
            <a:r>
              <a:rPr lang="en-US" sz="2300" dirty="0"/>
              <a:t>, especially if you have a background in computer programming. Perl was designed to be easy for humans to write and understand rather than making it easy for processing by computers. It uses regular expressions. </a:t>
            </a:r>
            <a:endParaRPr lang="en-US" sz="2300" dirty="0" smtClean="0"/>
          </a:p>
          <a:p>
            <a:pPr algn="just"/>
            <a:endParaRPr lang="en-US" sz="2300" dirty="0" smtClean="0"/>
          </a:p>
          <a:p>
            <a:pPr algn="just"/>
            <a:r>
              <a:rPr lang="en-US" sz="2300" b="1" dirty="0"/>
              <a:t>Perl is extremely portable. </a:t>
            </a:r>
            <a:r>
              <a:rPr lang="en-US" sz="2300" dirty="0"/>
              <a:t>It can run on any operating system that has Perl interpreter installed, so it is platform independent</a:t>
            </a:r>
            <a:r>
              <a:rPr lang="en-US" sz="2300" dirty="0" smtClean="0"/>
              <a:t>.</a:t>
            </a:r>
          </a:p>
          <a:p>
            <a:pPr algn="just"/>
            <a:endParaRPr lang="en-US" sz="2300" dirty="0" smtClean="0"/>
          </a:p>
          <a:p>
            <a:pPr algn="just"/>
            <a:r>
              <a:rPr lang="en-US" sz="2300" b="1" dirty="0"/>
              <a:t>Small specific tasks in Perl become very easy and quick</a:t>
            </a:r>
            <a:r>
              <a:rPr lang="en-US" sz="2300" dirty="0"/>
              <a:t>. </a:t>
            </a:r>
            <a:endParaRPr lang="en-US" sz="2300" dirty="0" smtClean="0"/>
          </a:p>
          <a:p>
            <a:pPr algn="just"/>
            <a:endParaRPr lang="en-US" sz="2300" dirty="0" smtClean="0"/>
          </a:p>
          <a:p>
            <a:pPr algn="just"/>
            <a:r>
              <a:rPr lang="en-US" sz="2300" dirty="0" smtClean="0"/>
              <a:t>Perl is very good at </a:t>
            </a:r>
            <a:r>
              <a:rPr lang="en-US" sz="2300" b="1" dirty="0" smtClean="0"/>
              <a:t>text processing, File handling and output reporting.</a:t>
            </a:r>
          </a:p>
          <a:p>
            <a:pPr algn="just"/>
            <a:endParaRPr lang="en-US" sz="2300" b="1" dirty="0" smtClean="0"/>
          </a:p>
          <a:p>
            <a:pPr algn="just"/>
            <a:r>
              <a:rPr lang="en-US" sz="2300" dirty="0" smtClean="0"/>
              <a:t>It is </a:t>
            </a:r>
            <a:r>
              <a:rPr lang="en-US" sz="2300" b="1" dirty="0" smtClean="0"/>
              <a:t>free</a:t>
            </a:r>
            <a:r>
              <a:rPr lang="en-US" sz="2300" dirty="0" smtClean="0"/>
              <a:t> to use.</a:t>
            </a:r>
          </a:p>
          <a:p>
            <a:pPr algn="just"/>
            <a:endParaRPr lang="en-US" sz="23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4572000" cy="2800767"/>
          </a:xfrm>
          <a:prstGeom prst="rect">
            <a:avLst/>
          </a:prstGeom>
        </p:spPr>
        <p:txBody>
          <a:bodyPr>
            <a:spAutoFit/>
          </a:bodyPr>
          <a:lstStyle/>
          <a:p>
            <a:r>
              <a:rPr lang="en-US" b="1" dirty="0" smtClean="0"/>
              <a:t>EXAMPLE:</a:t>
            </a:r>
          </a:p>
          <a:p>
            <a:endParaRPr lang="en-US" dirty="0" smtClean="0"/>
          </a:p>
          <a:p>
            <a:r>
              <a:rPr lang="en-US" sz="2000" dirty="0" smtClean="0"/>
              <a:t>my $filename = 'file1.txt';  </a:t>
            </a:r>
          </a:p>
          <a:p>
            <a:r>
              <a:rPr lang="en-US" sz="2000" dirty="0" smtClean="0"/>
              <a:t>open(my $</a:t>
            </a:r>
            <a:r>
              <a:rPr lang="en-US" sz="2000" dirty="0" err="1" smtClean="0"/>
              <a:t>fh</a:t>
            </a:r>
            <a:r>
              <a:rPr lang="en-US" sz="2000" dirty="0" smtClean="0"/>
              <a:t>, '&gt;', $filename) </a:t>
            </a:r>
            <a:r>
              <a:rPr lang="en-US" sz="2000" b="1" dirty="0" smtClean="0"/>
              <a:t>or</a:t>
            </a:r>
            <a:r>
              <a:rPr lang="en-US" sz="2000" dirty="0" smtClean="0"/>
              <a:t> </a:t>
            </a:r>
            <a:r>
              <a:rPr lang="en-US" sz="2000" b="1" dirty="0" smtClean="0"/>
              <a:t>die</a:t>
            </a:r>
            <a:r>
              <a:rPr lang="en-US" sz="2000" dirty="0" smtClean="0"/>
              <a:t> "Could not open file '$filename' $!";  </a:t>
            </a:r>
          </a:p>
          <a:p>
            <a:r>
              <a:rPr lang="en-US" sz="2000" dirty="0" smtClean="0"/>
              <a:t>print $</a:t>
            </a:r>
            <a:r>
              <a:rPr lang="en-US" sz="2000" dirty="0" err="1" smtClean="0"/>
              <a:t>fh</a:t>
            </a:r>
            <a:r>
              <a:rPr lang="en-US" sz="2000" dirty="0" smtClean="0"/>
              <a:t> "Hello!! We have created this file as an example\n";  </a:t>
            </a:r>
          </a:p>
          <a:p>
            <a:r>
              <a:rPr lang="en-US" sz="2000" dirty="0" smtClean="0"/>
              <a:t>close $</a:t>
            </a:r>
            <a:r>
              <a:rPr lang="en-US" sz="2000" dirty="0" err="1" smtClean="0"/>
              <a:t>fh</a:t>
            </a:r>
            <a:r>
              <a:rPr lang="en-US" sz="2000" dirty="0" smtClean="0"/>
              <a:t>;  </a:t>
            </a:r>
          </a:p>
          <a:p>
            <a:r>
              <a:rPr lang="en-US" sz="2000" dirty="0" smtClean="0"/>
              <a:t>print "done\n";  </a:t>
            </a:r>
            <a:endParaRPr lang="en-US" sz="2000" dirty="0"/>
          </a:p>
        </p:txBody>
      </p:sp>
      <p:sp>
        <p:nvSpPr>
          <p:cNvPr id="65537" name="Rectangle 1"/>
          <p:cNvSpPr>
            <a:spLocks noChangeArrowheads="1"/>
          </p:cNvSpPr>
          <p:nvPr/>
        </p:nvSpPr>
        <p:spPr bwMode="auto">
          <a:xfrm>
            <a:off x="6705600" y="914400"/>
            <a:ext cx="934871"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Arial" pitchFamily="34" charset="0"/>
              </a:rPr>
              <a:t>Output:</a:t>
            </a:r>
            <a:endParaRPr kumimoji="0" lang="en-US"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done.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rial" pitchFamily="34" charset="0"/>
              </a:rPr>
              <a:t> </a:t>
            </a:r>
          </a:p>
        </p:txBody>
      </p:sp>
      <p:sp>
        <p:nvSpPr>
          <p:cNvPr id="4" name="Rectangle 3"/>
          <p:cNvSpPr/>
          <p:nvPr/>
        </p:nvSpPr>
        <p:spPr>
          <a:xfrm>
            <a:off x="1828800" y="3429000"/>
            <a:ext cx="5410200" cy="369332"/>
          </a:xfrm>
          <a:prstGeom prst="rect">
            <a:avLst/>
          </a:prstGeom>
        </p:spPr>
        <p:txBody>
          <a:bodyPr wrap="square">
            <a:spAutoFit/>
          </a:bodyPr>
          <a:lstStyle/>
          <a:p>
            <a:r>
              <a:rPr lang="en-US" dirty="0" smtClean="0">
                <a:solidFill>
                  <a:srgbClr val="000000"/>
                </a:solidFill>
                <a:cs typeface="Arial" pitchFamily="34" charset="0"/>
              </a:rPr>
              <a:t>A file file1.txt will be created in our system.</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52401" y="78583"/>
            <a:ext cx="8839200" cy="6678751"/>
          </a:xfrm>
          <a:prstGeom prst="rect">
            <a:avLst/>
          </a:prstGeom>
          <a:solidFill>
            <a:srgbClr val="D4D4D4"/>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10B38"/>
                </a:solidFill>
                <a:effectLst/>
                <a:latin typeface="erdana"/>
                <a:cs typeface="Arial" pitchFamily="34" charset="0"/>
              </a:rPr>
              <a:t>Perl Open File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We can open a file in following ways: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(&lt;) Syntax</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 &lt; sign is used to open an already existing file. It opens the file in read mode.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open FILE, </a:t>
            </a:r>
            <a:r>
              <a:rPr kumimoji="0" lang="en-US" b="0" i="0" u="none" strike="noStrike" cap="none" normalizeH="0" baseline="0" dirty="0" smtClean="0">
                <a:ln>
                  <a:noFill/>
                </a:ln>
                <a:solidFill>
                  <a:srgbClr val="0000FF"/>
                </a:solidFill>
                <a:effectLst/>
                <a:latin typeface="Verdana" pitchFamily="34" charset="0"/>
                <a:cs typeface="Arial" pitchFamily="34" charset="0"/>
              </a:rPr>
              <a:t>"&lt;"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"fileName.txt"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or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die</a:t>
            </a: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(&gt;) Syntax</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 &gt; sign is used to open and create the file if it doesn't exists. It opens the file in write mode.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open FILE, </a:t>
            </a:r>
            <a:r>
              <a:rPr kumimoji="0" lang="en-US" b="0" i="0" u="none" strike="noStrike" cap="none" normalizeH="0" baseline="0" dirty="0" smtClean="0">
                <a:ln>
                  <a:noFill/>
                </a:ln>
                <a:solidFill>
                  <a:srgbClr val="0000FF"/>
                </a:solidFill>
                <a:effectLst/>
                <a:latin typeface="Verdana" pitchFamily="34" charset="0"/>
                <a:cs typeface="Arial" pitchFamily="34" charset="0"/>
              </a:rPr>
              <a:t>"&gt;"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"fileName.txt"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or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die</a:t>
            </a: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rgbClr val="000000"/>
                </a:solidFill>
                <a:effectLst/>
                <a:latin typeface="Verdana" pitchFamily="34" charset="0"/>
                <a:cs typeface="Arial" pitchFamily="34" charset="0"/>
              </a:rPr>
              <a:t>The “&gt;" </a:t>
            </a:r>
            <a:r>
              <a:rPr kumimoji="0" lang="en-US" b="0" i="0" u="none" strike="noStrike" cap="none" normalizeH="0" baseline="0" dirty="0" smtClean="0">
                <a:ln>
                  <a:noFill/>
                </a:ln>
                <a:solidFill>
                  <a:srgbClr val="000000"/>
                </a:solidFill>
                <a:effectLst/>
                <a:latin typeface="Verdana" pitchFamily="34" charset="0"/>
                <a:cs typeface="Arial" pitchFamily="34" charset="0"/>
              </a:rPr>
              <a:t>sign will empty the file before opening it. It will clear all your data of that file. To prevent this use (+) sign before "&gt;" or "&lt;" characters.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(+&gt;+&lt;) Syntax</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open FILE, </a:t>
            </a:r>
            <a:r>
              <a:rPr kumimoji="0" lang="en-US" b="0" i="0" u="none" strike="noStrike" cap="none" normalizeH="0" baseline="0" dirty="0" smtClean="0">
                <a:ln>
                  <a:noFill/>
                </a:ln>
                <a:solidFill>
                  <a:srgbClr val="0000FF"/>
                </a:solidFill>
                <a:effectLst/>
                <a:latin typeface="Verdana" pitchFamily="34" charset="0"/>
                <a:cs typeface="Arial" pitchFamily="34" charset="0"/>
              </a:rPr>
              <a:t>"+&lt;"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"fileName.txt"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or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die</a:t>
            </a: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open FILE, </a:t>
            </a:r>
            <a:r>
              <a:rPr kumimoji="0" lang="en-US" b="0" i="0" u="none" strike="noStrike" cap="none" normalizeH="0" baseline="0" dirty="0" smtClean="0">
                <a:ln>
                  <a:noFill/>
                </a:ln>
                <a:solidFill>
                  <a:srgbClr val="0000FF"/>
                </a:solidFill>
                <a:effectLst/>
                <a:latin typeface="Verdana" pitchFamily="34" charset="0"/>
                <a:cs typeface="Arial" pitchFamily="34" charset="0"/>
              </a:rPr>
              <a:t>"+&gt;"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"fileName.txt"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or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die</a:t>
            </a: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Verdana" pitchFamily="34" charset="0"/>
                <a:cs typeface="Arial" pitchFamily="34" charset="0"/>
              </a:rPr>
              <a:t>(&gt;&gt;) Syntax</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 &gt;&gt; sign is used to read and append the file content. It places the file pointer at the end of the file where you can append the information. Here also, to read from this file, you need to put (+) sign before "&gt;&gt;" sign.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	open FILE, </a:t>
            </a:r>
            <a:r>
              <a:rPr kumimoji="0" lang="en-US" b="0" i="0" u="none" strike="noStrike" cap="none" normalizeH="0" baseline="0" dirty="0" smtClean="0">
                <a:ln>
                  <a:noFill/>
                </a:ln>
                <a:solidFill>
                  <a:srgbClr val="0000FF"/>
                </a:solidFill>
                <a:effectLst/>
                <a:latin typeface="Verdana" pitchFamily="34" charset="0"/>
                <a:cs typeface="Arial" pitchFamily="34" charset="0"/>
              </a:rPr>
              <a:t>"&lt;"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0" i="0" u="none" strike="noStrike" cap="none" normalizeH="0" baseline="0" dirty="0" smtClean="0">
                <a:ln>
                  <a:noFill/>
                </a:ln>
                <a:solidFill>
                  <a:srgbClr val="0000FF"/>
                </a:solidFill>
                <a:effectLst/>
                <a:latin typeface="Verdana" pitchFamily="34" charset="0"/>
                <a:cs typeface="Arial" pitchFamily="34" charset="0"/>
              </a:rPr>
              <a:t>"fileName.txt"</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or</a:t>
            </a:r>
            <a:r>
              <a:rPr kumimoji="0" lang="en-US" b="0" i="0" u="none" strike="noStrike" cap="none" normalizeH="0" baseline="0" dirty="0" smtClean="0">
                <a:ln>
                  <a:noFill/>
                </a:ln>
                <a:solidFill>
                  <a:srgbClr val="000000"/>
                </a:solidFill>
                <a:effectLst/>
                <a:latin typeface="Verdana" pitchFamily="34" charset="0"/>
                <a:cs typeface="Arial" pitchFamily="34" charset="0"/>
              </a:rPr>
              <a:t> </a:t>
            </a:r>
            <a:r>
              <a:rPr kumimoji="0" lang="en-US" b="1" i="0" u="none" strike="noStrike" cap="none" normalizeH="0" baseline="0" dirty="0" smtClean="0">
                <a:ln>
                  <a:noFill/>
                </a:ln>
                <a:solidFill>
                  <a:srgbClr val="006699"/>
                </a:solidFill>
                <a:effectLst/>
                <a:latin typeface="Verdana" pitchFamily="34" charset="0"/>
                <a:cs typeface="Arial" pitchFamily="34" charset="0"/>
              </a:rPr>
              <a:t>die</a:t>
            </a:r>
            <a:r>
              <a:rPr kumimoji="0" lang="en-US" b="0" i="0" u="none" strike="noStrike" cap="none" normalizeH="0" baseline="0" dirty="0" smtClean="0">
                <a:ln>
                  <a:noFill/>
                </a:ln>
                <a:solidFill>
                  <a:srgbClr val="000000"/>
                </a:solidFill>
                <a:effectLst/>
                <a:latin typeface="Verdana" pitchFamily="34" charset="0"/>
                <a:cs typeface="Arial"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4515" name="Rectangle 3"/>
          <p:cNvSpPr>
            <a:spLocks noChangeArrowheads="1"/>
          </p:cNvSpPr>
          <p:nvPr/>
        </p:nvSpPr>
        <p:spPr bwMode="auto">
          <a:xfrm>
            <a:off x="0" y="473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1622688" cy="400110"/>
          </a:xfrm>
          <a:prstGeom prst="rect">
            <a:avLst/>
          </a:prstGeom>
        </p:spPr>
        <p:txBody>
          <a:bodyPr wrap="none">
            <a:spAutoFit/>
          </a:bodyPr>
          <a:lstStyle/>
          <a:p>
            <a:r>
              <a:rPr lang="en-US" sz="2000" b="1" dirty="0" smtClean="0"/>
              <a:t>Perl Read File</a:t>
            </a:r>
            <a:endParaRPr lang="en-US" sz="2000" b="1" dirty="0"/>
          </a:p>
        </p:txBody>
      </p:sp>
      <p:sp>
        <p:nvSpPr>
          <p:cNvPr id="3" name="Rectangle 2"/>
          <p:cNvSpPr/>
          <p:nvPr/>
        </p:nvSpPr>
        <p:spPr>
          <a:xfrm>
            <a:off x="609600" y="762000"/>
            <a:ext cx="8153400" cy="1631216"/>
          </a:xfrm>
          <a:prstGeom prst="rect">
            <a:avLst/>
          </a:prstGeom>
        </p:spPr>
        <p:txBody>
          <a:bodyPr wrap="square">
            <a:spAutoFit/>
          </a:bodyPr>
          <a:lstStyle/>
          <a:p>
            <a:pPr algn="just"/>
            <a:r>
              <a:rPr lang="en-US" sz="2000" dirty="0" smtClean="0"/>
              <a:t>You can read a complete file at once or you can read it one line at a time. We'll show an example for both. Opening a file to read is similar to open a file to write. With only one difference that "&gt;" is used to write and "&lt;" is used to read the file.</a:t>
            </a:r>
          </a:p>
          <a:p>
            <a:pPr algn="just"/>
            <a:r>
              <a:rPr lang="en-US" sz="2000" dirty="0" smtClean="0"/>
              <a:t>We have created a file </a:t>
            </a:r>
            <a:r>
              <a:rPr lang="en-US" sz="2000" b="1" dirty="0" smtClean="0"/>
              <a:t>file1.txt</a:t>
            </a:r>
            <a:r>
              <a:rPr lang="en-US" sz="2000" dirty="0" smtClean="0"/>
              <a:t> with the following content:</a:t>
            </a:r>
            <a:endParaRPr lang="en-US" sz="2000" dirty="0"/>
          </a:p>
        </p:txBody>
      </p:sp>
      <p:sp>
        <p:nvSpPr>
          <p:cNvPr id="4" name="Rectangle 3"/>
          <p:cNvSpPr/>
          <p:nvPr/>
        </p:nvSpPr>
        <p:spPr>
          <a:xfrm>
            <a:off x="1524000" y="2667000"/>
            <a:ext cx="4572000" cy="132343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sz="2000" dirty="0" smtClean="0"/>
              <a:t>This is the First Line.  </a:t>
            </a:r>
          </a:p>
          <a:p>
            <a:r>
              <a:rPr lang="en-US" sz="2000" dirty="0" smtClean="0"/>
              <a:t>This is the Second Line.  </a:t>
            </a:r>
          </a:p>
          <a:p>
            <a:r>
              <a:rPr lang="en-US" sz="2000" dirty="0" smtClean="0"/>
              <a:t>This is the Third Line.  </a:t>
            </a:r>
          </a:p>
          <a:p>
            <a:r>
              <a:rPr lang="en-US" sz="2000" dirty="0" smtClean="0"/>
              <a:t>This is the Fourth Line.  </a:t>
            </a:r>
            <a:endParaRPr lang="en-US" sz="2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124200"/>
            <a:ext cx="5486400"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smtClean="0"/>
              <a:t>my $filename = 'file1.txt';  </a:t>
            </a:r>
          </a:p>
          <a:p>
            <a:r>
              <a:rPr lang="en-US" sz="2000" dirty="0" smtClean="0"/>
              <a:t>open(my $</a:t>
            </a:r>
            <a:r>
              <a:rPr lang="en-US" sz="2000" dirty="0" err="1" smtClean="0"/>
              <a:t>fh</a:t>
            </a:r>
            <a:r>
              <a:rPr lang="en-US" sz="2000" dirty="0" smtClean="0"/>
              <a:t>, '&lt;:encoding(UTF-8)', $filename)  </a:t>
            </a:r>
          </a:p>
          <a:p>
            <a:r>
              <a:rPr lang="en-US" sz="2000" dirty="0" smtClean="0"/>
              <a:t>  </a:t>
            </a:r>
            <a:r>
              <a:rPr lang="en-US" sz="2000" b="1" dirty="0" smtClean="0"/>
              <a:t>or</a:t>
            </a:r>
            <a:r>
              <a:rPr lang="en-US" sz="2000" dirty="0" smtClean="0"/>
              <a:t> </a:t>
            </a:r>
            <a:r>
              <a:rPr lang="en-US" sz="2000" b="1" dirty="0" smtClean="0"/>
              <a:t>die</a:t>
            </a:r>
            <a:r>
              <a:rPr lang="en-US" sz="2000" dirty="0" smtClean="0"/>
              <a:t> "Could not open file '$filename' $!";  </a:t>
            </a:r>
          </a:p>
          <a:p>
            <a:r>
              <a:rPr lang="en-US" sz="2000" dirty="0" smtClean="0"/>
              <a:t>my $row = &lt;$</a:t>
            </a:r>
            <a:r>
              <a:rPr lang="en-US" sz="2000" dirty="0" err="1" smtClean="0"/>
              <a:t>fh</a:t>
            </a:r>
            <a:r>
              <a:rPr lang="en-US" sz="2000" dirty="0" smtClean="0"/>
              <a:t>&gt;;  </a:t>
            </a:r>
          </a:p>
          <a:p>
            <a:r>
              <a:rPr lang="en-US" sz="2000" dirty="0" smtClean="0"/>
              <a:t>print "$row\n";  </a:t>
            </a:r>
          </a:p>
          <a:p>
            <a:r>
              <a:rPr lang="en-US" sz="2000" dirty="0" smtClean="0"/>
              <a:t>print "done\n";  </a:t>
            </a:r>
            <a:endParaRPr lang="en-US" sz="2000" dirty="0"/>
          </a:p>
        </p:txBody>
      </p:sp>
      <p:sp>
        <p:nvSpPr>
          <p:cNvPr id="3" name="Rectangle 2"/>
          <p:cNvSpPr/>
          <p:nvPr/>
        </p:nvSpPr>
        <p:spPr>
          <a:xfrm>
            <a:off x="990600" y="5181600"/>
            <a:ext cx="1018227" cy="400110"/>
          </a:xfrm>
          <a:prstGeom prst="rect">
            <a:avLst/>
          </a:prstGeom>
        </p:spPr>
        <p:txBody>
          <a:bodyPr wrap="none">
            <a:spAutoFit/>
          </a:bodyPr>
          <a:lstStyle/>
          <a:p>
            <a:r>
              <a:rPr lang="en-US" sz="2000" b="1" dirty="0" smtClean="0"/>
              <a:t>Output:</a:t>
            </a:r>
            <a:endParaRPr lang="en-US" sz="2000" b="1" dirty="0"/>
          </a:p>
        </p:txBody>
      </p:sp>
      <p:sp>
        <p:nvSpPr>
          <p:cNvPr id="2049" name="Rectangle 1"/>
          <p:cNvSpPr>
            <a:spLocks noChangeArrowheads="1"/>
          </p:cNvSpPr>
          <p:nvPr/>
        </p:nvSpPr>
        <p:spPr bwMode="auto">
          <a:xfrm>
            <a:off x="2590800" y="5715000"/>
            <a:ext cx="2377574" cy="64633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This is the First Line.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Unicode MS" pitchFamily="34" charset="-128"/>
                <a:cs typeface="Arial" pitchFamily="34" charset="0"/>
              </a:rPr>
              <a:t>Done.</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
        <p:nvSpPr>
          <p:cNvPr id="5" name="Rectangle 4"/>
          <p:cNvSpPr/>
          <p:nvPr/>
        </p:nvSpPr>
        <p:spPr>
          <a:xfrm>
            <a:off x="457200" y="2895600"/>
            <a:ext cx="1160061" cy="400110"/>
          </a:xfrm>
          <a:prstGeom prst="rect">
            <a:avLst/>
          </a:prstGeom>
        </p:spPr>
        <p:txBody>
          <a:bodyPr wrap="none">
            <a:spAutoFit/>
          </a:bodyPr>
          <a:lstStyle/>
          <a:p>
            <a:r>
              <a:rPr lang="en-US" sz="2000" b="1" dirty="0" smtClean="0"/>
              <a:t>Example:</a:t>
            </a:r>
            <a:endParaRPr lang="en-US" sz="2000" b="1" dirty="0"/>
          </a:p>
        </p:txBody>
      </p:sp>
      <p:sp>
        <p:nvSpPr>
          <p:cNvPr id="6" name="Rectangle 5"/>
          <p:cNvSpPr/>
          <p:nvPr/>
        </p:nvSpPr>
        <p:spPr>
          <a:xfrm>
            <a:off x="381000" y="838200"/>
            <a:ext cx="8077200" cy="1323439"/>
          </a:xfrm>
          <a:prstGeom prst="rect">
            <a:avLst/>
          </a:prstGeom>
        </p:spPr>
        <p:txBody>
          <a:bodyPr wrap="square">
            <a:spAutoFit/>
          </a:bodyPr>
          <a:lstStyle/>
          <a:p>
            <a:r>
              <a:rPr lang="en-US" sz="2000" b="1" dirty="0" smtClean="0"/>
              <a:t>To read Single line at a time</a:t>
            </a:r>
          </a:p>
          <a:p>
            <a:endParaRPr lang="en-US" sz="2000" b="1" dirty="0" smtClean="0"/>
          </a:p>
          <a:p>
            <a:r>
              <a:rPr lang="en-US" sz="2000" dirty="0" smtClean="0"/>
              <a:t>First line of file1.txt will be displayed. Content of $row will be printed with "done" to make it clear that we reached at the end of our program.</a:t>
            </a:r>
            <a:endParaRPr lang="en-US" sz="20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2246769"/>
          </a:xfrm>
          <a:prstGeom prst="rect">
            <a:avLst/>
          </a:prstGeom>
        </p:spPr>
        <p:txBody>
          <a:bodyPr wrap="square">
            <a:spAutoFit/>
          </a:bodyPr>
          <a:lstStyle/>
          <a:p>
            <a:r>
              <a:rPr lang="en-US" sz="2000" b="1" dirty="0" smtClean="0"/>
              <a:t>To read Multi lines at a time</a:t>
            </a:r>
          </a:p>
          <a:p>
            <a:endParaRPr lang="en-US" sz="2000" b="1" dirty="0" smtClean="0"/>
          </a:p>
          <a:p>
            <a:pPr algn="just"/>
            <a:r>
              <a:rPr lang="en-US" sz="2000" dirty="0" smtClean="0"/>
              <a:t>Now we know to read single line from a file. To read multiple lines put $row in a while loop.</a:t>
            </a:r>
          </a:p>
          <a:p>
            <a:pPr algn="just"/>
            <a:r>
              <a:rPr lang="en-US" sz="2000" dirty="0" smtClean="0"/>
              <a:t>Every time, when while loop will reach its condition, it will execute </a:t>
            </a:r>
            <a:r>
              <a:rPr lang="en-US" sz="2000" b="1" dirty="0" smtClean="0"/>
              <a:t>my $row = &lt;$</a:t>
            </a:r>
            <a:r>
              <a:rPr lang="en-US" sz="2000" b="1" dirty="0" err="1" smtClean="0"/>
              <a:t>fh</a:t>
            </a:r>
            <a:r>
              <a:rPr lang="en-US" sz="2000" b="1" dirty="0" smtClean="0"/>
              <a:t>&gt;</a:t>
            </a:r>
            <a:r>
              <a:rPr lang="en-US" sz="2000" dirty="0" smtClean="0"/>
              <a:t>. It will read the next line from the file. At the last line, $</a:t>
            </a:r>
            <a:r>
              <a:rPr lang="en-US" sz="2000" dirty="0" err="1" smtClean="0"/>
              <a:t>fh</a:t>
            </a:r>
            <a:r>
              <a:rPr lang="en-US" sz="2000" dirty="0" smtClean="0"/>
              <a:t> will return </a:t>
            </a:r>
            <a:r>
              <a:rPr lang="en-US" sz="2000" dirty="0" err="1" smtClean="0"/>
              <a:t>undef</a:t>
            </a:r>
            <a:r>
              <a:rPr lang="en-US" sz="2000" dirty="0" smtClean="0"/>
              <a:t> which is false and loop will terminate.</a:t>
            </a:r>
            <a:endParaRPr lang="en-US" sz="2000" dirty="0"/>
          </a:p>
        </p:txBody>
      </p:sp>
      <p:sp>
        <p:nvSpPr>
          <p:cNvPr id="3" name="Rectangle 2"/>
          <p:cNvSpPr/>
          <p:nvPr/>
        </p:nvSpPr>
        <p:spPr>
          <a:xfrm>
            <a:off x="1905000" y="2743200"/>
            <a:ext cx="4572000" cy="2308324"/>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dirty="0" smtClean="0"/>
              <a:t>my $filename = 'file1.txt';  </a:t>
            </a:r>
          </a:p>
          <a:p>
            <a:r>
              <a:rPr lang="en-US" dirty="0" smtClean="0"/>
              <a:t>open(my $</a:t>
            </a:r>
            <a:r>
              <a:rPr lang="en-US" dirty="0" err="1" smtClean="0"/>
              <a:t>fh</a:t>
            </a:r>
            <a:r>
              <a:rPr lang="en-US" dirty="0" smtClean="0"/>
              <a:t>, '&lt;:encoding(UTF-8)', $filename)  </a:t>
            </a:r>
          </a:p>
          <a:p>
            <a:r>
              <a:rPr lang="en-US" dirty="0" smtClean="0"/>
              <a:t>  </a:t>
            </a:r>
            <a:r>
              <a:rPr lang="en-US" b="1" dirty="0" smtClean="0"/>
              <a:t>or</a:t>
            </a:r>
            <a:r>
              <a:rPr lang="en-US" dirty="0" smtClean="0"/>
              <a:t> </a:t>
            </a:r>
            <a:r>
              <a:rPr lang="en-US" b="1" dirty="0" smtClean="0"/>
              <a:t>die</a:t>
            </a:r>
            <a:r>
              <a:rPr lang="en-US" dirty="0" smtClean="0"/>
              <a:t> "Could not open file '$filename' $!";  </a:t>
            </a:r>
          </a:p>
          <a:p>
            <a:r>
              <a:rPr lang="en-US" b="1" dirty="0" smtClean="0"/>
              <a:t>while</a:t>
            </a:r>
            <a:r>
              <a:rPr lang="en-US" dirty="0" smtClean="0"/>
              <a:t> (my $row = &lt;$</a:t>
            </a:r>
            <a:r>
              <a:rPr lang="en-US" dirty="0" err="1" smtClean="0"/>
              <a:t>fh</a:t>
            </a:r>
            <a:r>
              <a:rPr lang="en-US" dirty="0" smtClean="0"/>
              <a:t>&gt;) {  </a:t>
            </a:r>
          </a:p>
          <a:p>
            <a:r>
              <a:rPr lang="en-US" dirty="0" smtClean="0"/>
              <a:t>  chomp $row;  </a:t>
            </a:r>
          </a:p>
          <a:p>
            <a:r>
              <a:rPr lang="en-US" dirty="0" smtClean="0"/>
              <a:t>  print "$row\n";  </a:t>
            </a:r>
          </a:p>
          <a:p>
            <a:r>
              <a:rPr lang="en-US" dirty="0" smtClean="0"/>
              <a:t>}  </a:t>
            </a:r>
          </a:p>
          <a:p>
            <a:r>
              <a:rPr lang="en-US" dirty="0" smtClean="0"/>
              <a:t>print "done\n"; </a:t>
            </a:r>
            <a:endParaRPr lang="en-US" dirty="0"/>
          </a:p>
        </p:txBody>
      </p:sp>
      <p:sp>
        <p:nvSpPr>
          <p:cNvPr id="4" name="Rectangle 3"/>
          <p:cNvSpPr/>
          <p:nvPr/>
        </p:nvSpPr>
        <p:spPr>
          <a:xfrm>
            <a:off x="457200" y="2819400"/>
            <a:ext cx="1160061" cy="400110"/>
          </a:xfrm>
          <a:prstGeom prst="rect">
            <a:avLst/>
          </a:prstGeom>
        </p:spPr>
        <p:txBody>
          <a:bodyPr wrap="none">
            <a:spAutoFit/>
          </a:bodyPr>
          <a:lstStyle/>
          <a:p>
            <a:r>
              <a:rPr lang="en-US" sz="2000" b="1" dirty="0" smtClean="0"/>
              <a:t>Example:</a:t>
            </a:r>
            <a:endParaRPr lang="en-US" sz="2000" b="1" dirty="0"/>
          </a:p>
        </p:txBody>
      </p:sp>
      <p:sp>
        <p:nvSpPr>
          <p:cNvPr id="5" name="Rectangle 4"/>
          <p:cNvSpPr/>
          <p:nvPr/>
        </p:nvSpPr>
        <p:spPr>
          <a:xfrm>
            <a:off x="685800" y="5562600"/>
            <a:ext cx="1018227" cy="400110"/>
          </a:xfrm>
          <a:prstGeom prst="rect">
            <a:avLst/>
          </a:prstGeom>
        </p:spPr>
        <p:txBody>
          <a:bodyPr wrap="none">
            <a:spAutoFit/>
          </a:bodyPr>
          <a:lstStyle/>
          <a:p>
            <a:r>
              <a:rPr lang="en-US" sz="2000" b="1" dirty="0" smtClean="0"/>
              <a:t>Output:</a:t>
            </a:r>
            <a:endParaRPr lang="en-US" sz="2000" b="1" dirty="0"/>
          </a:p>
        </p:txBody>
      </p:sp>
      <p:sp>
        <p:nvSpPr>
          <p:cNvPr id="1025" name="Rectangle 1"/>
          <p:cNvSpPr>
            <a:spLocks noChangeArrowheads="1"/>
          </p:cNvSpPr>
          <p:nvPr/>
        </p:nvSpPr>
        <p:spPr bwMode="auto">
          <a:xfrm>
            <a:off x="2209800" y="5380672"/>
            <a:ext cx="2410916" cy="147732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This is the First Line.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This is the Second Line.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This is the Third Line.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This is the Fourth Line.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Done.</a:t>
            </a:r>
            <a:r>
              <a:rPr kumimoji="0" lang="en-US" b="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1682064" cy="400110"/>
          </a:xfrm>
          <a:prstGeom prst="rect">
            <a:avLst/>
          </a:prstGeom>
        </p:spPr>
        <p:txBody>
          <a:bodyPr wrap="none">
            <a:spAutoFit/>
          </a:bodyPr>
          <a:lstStyle/>
          <a:p>
            <a:r>
              <a:rPr lang="en-US" sz="2000" b="1" dirty="0" smtClean="0"/>
              <a:t>Perl Write File</a:t>
            </a:r>
            <a:endParaRPr lang="en-US" sz="2000" b="1" dirty="0"/>
          </a:p>
        </p:txBody>
      </p:sp>
      <p:sp>
        <p:nvSpPr>
          <p:cNvPr id="101377" name="Rectangle 1"/>
          <p:cNvSpPr>
            <a:spLocks noChangeArrowheads="1"/>
          </p:cNvSpPr>
          <p:nvPr/>
        </p:nvSpPr>
        <p:spPr bwMode="auto">
          <a:xfrm>
            <a:off x="533400" y="838200"/>
            <a:ext cx="8610600" cy="615553"/>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cs typeface="Arial" pitchFamily="34" charset="0"/>
              </a:rPr>
              <a:t>Through file writing, we'll append lines in the file1.txt. As already stated, new lines will be added at the last of the file.</a:t>
            </a:r>
            <a:endParaRPr kumimoji="0" lang="en-US" sz="2000" b="0" i="0" u="none" strike="noStrike" cap="none" normalizeH="0" baseline="0" dirty="0" smtClean="0">
              <a:ln>
                <a:noFill/>
              </a:ln>
              <a:solidFill>
                <a:schemeClr val="tx1"/>
              </a:solidFill>
              <a:effectLst/>
              <a:cs typeface="Arial" pitchFamily="34" charset="0"/>
            </a:endParaRPr>
          </a:p>
        </p:txBody>
      </p:sp>
      <p:sp>
        <p:nvSpPr>
          <p:cNvPr id="5" name="Rectangle 4"/>
          <p:cNvSpPr/>
          <p:nvPr/>
        </p:nvSpPr>
        <p:spPr>
          <a:xfrm>
            <a:off x="1676400" y="1828800"/>
            <a:ext cx="61722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eaLnBrk="0" fontAlgn="base" hangingPunct="0">
              <a:spcBef>
                <a:spcPct val="0"/>
              </a:spcBef>
              <a:spcAft>
                <a:spcPct val="0"/>
              </a:spcAft>
            </a:pPr>
            <a:r>
              <a:rPr lang="en-US" dirty="0" smtClean="0">
                <a:solidFill>
                  <a:srgbClr val="000000"/>
                </a:solidFill>
                <a:cs typeface="Arial" pitchFamily="34" charset="0"/>
              </a:rPr>
              <a:t>open (FILE, </a:t>
            </a:r>
            <a:r>
              <a:rPr lang="en-US" dirty="0" smtClean="0">
                <a:solidFill>
                  <a:srgbClr val="0000FF"/>
                </a:solidFill>
                <a:cs typeface="Arial" pitchFamily="34" charset="0"/>
              </a:rPr>
              <a:t>"&gt;&gt; file1.txt"</a:t>
            </a:r>
            <a:r>
              <a:rPr lang="en-US" dirty="0" smtClean="0">
                <a:solidFill>
                  <a:srgbClr val="000000"/>
                </a:solidFill>
                <a:cs typeface="Arial" pitchFamily="34" charset="0"/>
              </a:rPr>
              <a:t>) || </a:t>
            </a:r>
            <a:r>
              <a:rPr lang="en-US" b="1" dirty="0" smtClean="0">
                <a:solidFill>
                  <a:srgbClr val="006699"/>
                </a:solidFill>
                <a:cs typeface="Arial" pitchFamily="34" charset="0"/>
              </a:rPr>
              <a:t>die</a:t>
            </a:r>
            <a:r>
              <a:rPr lang="en-US" dirty="0" smtClean="0">
                <a:solidFill>
                  <a:srgbClr val="000000"/>
                </a:solidFill>
                <a:cs typeface="Arial" pitchFamily="34" charset="0"/>
              </a:rPr>
              <a:t> </a:t>
            </a:r>
            <a:r>
              <a:rPr lang="en-US" dirty="0" smtClean="0">
                <a:solidFill>
                  <a:srgbClr val="0000FF"/>
                </a:solidFill>
                <a:cs typeface="Arial" pitchFamily="34" charset="0"/>
              </a:rPr>
              <a:t>"problem opening $file1.txt\n"</a:t>
            </a:r>
            <a:r>
              <a:rPr lang="en-US" dirty="0" smtClean="0">
                <a:solidFill>
                  <a:srgbClr val="000000"/>
                </a:solidFill>
                <a:cs typeface="Arial" pitchFamily="34" charset="0"/>
              </a:rPr>
              <a:t>;  print FILE </a:t>
            </a:r>
            <a:r>
              <a:rPr lang="en-US" dirty="0" smtClean="0">
                <a:solidFill>
                  <a:srgbClr val="0000FF"/>
                </a:solidFill>
                <a:cs typeface="Arial" pitchFamily="34" charset="0"/>
              </a:rPr>
              <a:t>"This line is added in the file1.txt\n"</a:t>
            </a:r>
            <a:r>
              <a:rPr lang="en-US" dirty="0" smtClean="0">
                <a:solidFill>
                  <a:srgbClr val="000000"/>
                </a:solidFill>
                <a:cs typeface="Arial" pitchFamily="34" charset="0"/>
              </a:rPr>
              <a:t>;  </a:t>
            </a:r>
          </a:p>
          <a:p>
            <a:pPr lvl="0" eaLnBrk="0" fontAlgn="base" hangingPunct="0">
              <a:spcBef>
                <a:spcPct val="0"/>
              </a:spcBef>
              <a:spcAft>
                <a:spcPct val="0"/>
              </a:spcAft>
            </a:pPr>
            <a:r>
              <a:rPr lang="en-US" dirty="0" smtClean="0">
                <a:solidFill>
                  <a:srgbClr val="000000"/>
                </a:solidFill>
                <a:cs typeface="Arial" pitchFamily="34" charset="0"/>
              </a:rPr>
              <a:t># FILE </a:t>
            </a:r>
            <a:r>
              <a:rPr lang="en-US" b="1" dirty="0" smtClean="0">
                <a:solidFill>
                  <a:srgbClr val="006699"/>
                </a:solidFill>
                <a:cs typeface="Arial" pitchFamily="34" charset="0"/>
              </a:rPr>
              <a:t>array</a:t>
            </a:r>
            <a:r>
              <a:rPr lang="en-US" dirty="0" smtClean="0">
                <a:solidFill>
                  <a:srgbClr val="000000"/>
                </a:solidFill>
                <a:cs typeface="Arial" pitchFamily="34" charset="0"/>
              </a:rPr>
              <a:t> of lines is written here  </a:t>
            </a:r>
          </a:p>
          <a:p>
            <a:pPr lvl="0" eaLnBrk="0" fontAlgn="base" hangingPunct="0">
              <a:spcBef>
                <a:spcPct val="0"/>
              </a:spcBef>
              <a:spcAft>
                <a:spcPct val="0"/>
              </a:spcAft>
            </a:pPr>
            <a:r>
              <a:rPr lang="en-US" dirty="0" smtClean="0">
                <a:solidFill>
                  <a:srgbClr val="000000"/>
                </a:solidFill>
                <a:cs typeface="Arial" pitchFamily="34" charset="0"/>
              </a:rPr>
              <a:t>print FILE @lines1;  </a:t>
            </a:r>
          </a:p>
          <a:p>
            <a:pPr lvl="0" eaLnBrk="0" fontAlgn="base" hangingPunct="0">
              <a:spcBef>
                <a:spcPct val="0"/>
              </a:spcBef>
              <a:spcAft>
                <a:spcPct val="0"/>
              </a:spcAft>
            </a:pPr>
            <a:r>
              <a:rPr lang="en-US" dirty="0" smtClean="0">
                <a:solidFill>
                  <a:srgbClr val="000000"/>
                </a:solidFill>
                <a:cs typeface="Arial" pitchFamily="34" charset="0"/>
              </a:rPr>
              <a:t># Another FILE </a:t>
            </a:r>
            <a:r>
              <a:rPr lang="en-US" b="1" dirty="0" smtClean="0">
                <a:solidFill>
                  <a:srgbClr val="006699"/>
                </a:solidFill>
                <a:cs typeface="Arial" pitchFamily="34" charset="0"/>
              </a:rPr>
              <a:t>array</a:t>
            </a:r>
            <a:r>
              <a:rPr lang="en-US" dirty="0" smtClean="0">
                <a:solidFill>
                  <a:srgbClr val="000000"/>
                </a:solidFill>
                <a:cs typeface="Arial" pitchFamily="34" charset="0"/>
              </a:rPr>
              <a:t> of lines is written here  </a:t>
            </a:r>
          </a:p>
          <a:p>
            <a:pPr lvl="0" eaLnBrk="0" fontAlgn="base" hangingPunct="0">
              <a:spcBef>
                <a:spcPct val="0"/>
              </a:spcBef>
              <a:spcAft>
                <a:spcPct val="0"/>
              </a:spcAft>
            </a:pPr>
            <a:r>
              <a:rPr lang="en-US" dirty="0" smtClean="0">
                <a:solidFill>
                  <a:srgbClr val="000000"/>
                </a:solidFill>
                <a:cs typeface="Arial" pitchFamily="34" charset="0"/>
              </a:rPr>
              <a:t>print FILE </a:t>
            </a:r>
            <a:r>
              <a:rPr lang="en-US" dirty="0" smtClean="0">
                <a:solidFill>
                  <a:srgbClr val="0000FF"/>
                </a:solidFill>
                <a:cs typeface="Arial" pitchFamily="34" charset="0"/>
              </a:rPr>
              <a:t>"A complete new file is created"</a:t>
            </a:r>
            <a:r>
              <a:rPr lang="en-US" dirty="0" smtClean="0">
                <a:solidFill>
                  <a:srgbClr val="000000"/>
                </a:solidFill>
                <a:cs typeface="Arial" pitchFamily="34" charset="0"/>
              </a:rPr>
              <a:t>;  </a:t>
            </a:r>
          </a:p>
          <a:p>
            <a:pPr lvl="0" eaLnBrk="0" fontAlgn="base" hangingPunct="0">
              <a:spcBef>
                <a:spcPct val="0"/>
              </a:spcBef>
              <a:spcAft>
                <a:spcPct val="0"/>
              </a:spcAft>
            </a:pPr>
            <a:r>
              <a:rPr lang="en-US" dirty="0" smtClean="0">
                <a:solidFill>
                  <a:srgbClr val="000000"/>
                </a:solidFill>
                <a:cs typeface="Arial" pitchFamily="34" charset="0"/>
              </a:rPr>
              <a:t># write a second </a:t>
            </a:r>
            <a:r>
              <a:rPr lang="en-US" b="1" dirty="0" smtClean="0">
                <a:solidFill>
                  <a:srgbClr val="006699"/>
                </a:solidFill>
                <a:cs typeface="Arial" pitchFamily="34" charset="0"/>
              </a:rPr>
              <a:t>array</a:t>
            </a:r>
            <a:r>
              <a:rPr lang="en-US" dirty="0" smtClean="0">
                <a:solidFill>
                  <a:srgbClr val="000000"/>
                </a:solidFill>
                <a:cs typeface="Arial" pitchFamily="34" charset="0"/>
              </a:rPr>
              <a:t> of lines to the file  </a:t>
            </a:r>
          </a:p>
          <a:p>
            <a:pPr lvl="0" eaLnBrk="0" fontAlgn="base" hangingPunct="0">
              <a:spcBef>
                <a:spcPct val="0"/>
              </a:spcBef>
              <a:spcAft>
                <a:spcPct val="0"/>
              </a:spcAft>
            </a:pPr>
            <a:r>
              <a:rPr lang="en-US" dirty="0" smtClean="0">
                <a:solidFill>
                  <a:srgbClr val="000000"/>
                </a:solidFill>
                <a:cs typeface="Arial" pitchFamily="34" charset="0"/>
              </a:rPr>
              <a:t>print FILE @lines2;  </a:t>
            </a:r>
          </a:p>
        </p:txBody>
      </p:sp>
      <p:sp>
        <p:nvSpPr>
          <p:cNvPr id="6" name="Rectangle 5"/>
          <p:cNvSpPr/>
          <p:nvPr/>
        </p:nvSpPr>
        <p:spPr>
          <a:xfrm>
            <a:off x="2286000" y="5029200"/>
            <a:ext cx="4572000" cy="646331"/>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lvl="0" eaLnBrk="0" fontAlgn="base" hangingPunct="0">
              <a:spcBef>
                <a:spcPct val="0"/>
              </a:spcBef>
              <a:spcAft>
                <a:spcPct val="0"/>
              </a:spcAft>
            </a:pPr>
            <a:r>
              <a:rPr lang="en-US" dirty="0" smtClean="0">
                <a:solidFill>
                  <a:srgbClr val="000000"/>
                </a:solidFill>
                <a:cs typeface="Arial" pitchFamily="34" charset="0"/>
              </a:rPr>
              <a:t>This line is added in the file1.txt </a:t>
            </a:r>
          </a:p>
          <a:p>
            <a:pPr lvl="0" eaLnBrk="0" fontAlgn="base" hangingPunct="0">
              <a:spcBef>
                <a:spcPct val="0"/>
              </a:spcBef>
              <a:spcAft>
                <a:spcPct val="0"/>
              </a:spcAft>
            </a:pPr>
            <a:r>
              <a:rPr lang="en-US" dirty="0" smtClean="0">
                <a:solidFill>
                  <a:srgbClr val="000000"/>
                </a:solidFill>
                <a:cs typeface="Arial" pitchFamily="34" charset="0"/>
              </a:rPr>
              <a:t>A complete new file is created</a:t>
            </a:r>
            <a:endParaRPr lang="en-US" dirty="0" smtClean="0">
              <a:cs typeface="Arial" pitchFamily="34" charset="0"/>
            </a:endParaRPr>
          </a:p>
        </p:txBody>
      </p:sp>
      <p:sp>
        <p:nvSpPr>
          <p:cNvPr id="7" name="Rectangle 6"/>
          <p:cNvSpPr/>
          <p:nvPr/>
        </p:nvSpPr>
        <p:spPr>
          <a:xfrm>
            <a:off x="381000" y="1905000"/>
            <a:ext cx="1160061" cy="400110"/>
          </a:xfrm>
          <a:prstGeom prst="rect">
            <a:avLst/>
          </a:prstGeom>
        </p:spPr>
        <p:txBody>
          <a:bodyPr wrap="none">
            <a:spAutoFit/>
          </a:bodyPr>
          <a:lstStyle/>
          <a:p>
            <a:r>
              <a:rPr lang="en-US" sz="2000" b="1" dirty="0" smtClean="0"/>
              <a:t>Example:</a:t>
            </a:r>
            <a:endParaRPr lang="en-US" sz="2000" b="1" dirty="0"/>
          </a:p>
        </p:txBody>
      </p:sp>
      <p:sp>
        <p:nvSpPr>
          <p:cNvPr id="9" name="Rectangle 8"/>
          <p:cNvSpPr/>
          <p:nvPr/>
        </p:nvSpPr>
        <p:spPr>
          <a:xfrm>
            <a:off x="533400" y="4953000"/>
            <a:ext cx="1018227" cy="400110"/>
          </a:xfrm>
          <a:prstGeom prst="rect">
            <a:avLst/>
          </a:prstGeom>
        </p:spPr>
        <p:txBody>
          <a:bodyPr wrap="none">
            <a:spAutoFit/>
          </a:bodyPr>
          <a:lstStyle/>
          <a:p>
            <a:r>
              <a:rPr lang="en-US" sz="2000" b="1" dirty="0" smtClean="0"/>
              <a:t>Output:</a:t>
            </a:r>
            <a:endParaRPr lang="en-US" sz="2000" b="1"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1323439"/>
          </a:xfrm>
          <a:prstGeom prst="rect">
            <a:avLst/>
          </a:prstGeom>
        </p:spPr>
        <p:txBody>
          <a:bodyPr wrap="square">
            <a:spAutoFit/>
          </a:bodyPr>
          <a:lstStyle/>
          <a:p>
            <a:r>
              <a:rPr lang="en-US" sz="2000" b="1" dirty="0" smtClean="0"/>
              <a:t>Perl Close File</a:t>
            </a:r>
          </a:p>
          <a:p>
            <a:r>
              <a:rPr lang="en-US" sz="2000" dirty="0" smtClean="0"/>
              <a:t>Perl close file is used to close a file handle using close() function. File closing is not compulsory in </a:t>
            </a:r>
            <a:r>
              <a:rPr lang="en-US" sz="2000" dirty="0" err="1" smtClean="0"/>
              <a:t>perl</a:t>
            </a:r>
            <a:r>
              <a:rPr lang="en-US" sz="2000" dirty="0" smtClean="0"/>
              <a:t>. Perl automatically closes file once the variable is out of scope. </a:t>
            </a:r>
            <a:endParaRPr lang="en-US" sz="2000" dirty="0"/>
          </a:p>
        </p:txBody>
      </p:sp>
      <p:sp>
        <p:nvSpPr>
          <p:cNvPr id="3" name="Rectangle 2"/>
          <p:cNvSpPr/>
          <p:nvPr/>
        </p:nvSpPr>
        <p:spPr>
          <a:xfrm>
            <a:off x="2057400" y="1447800"/>
            <a:ext cx="4572000" cy="92333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dirty="0" smtClean="0"/>
              <a:t>open FILE1, "file1.txt" </a:t>
            </a:r>
            <a:r>
              <a:rPr lang="en-US" b="1" dirty="0" smtClean="0"/>
              <a:t>or</a:t>
            </a:r>
            <a:r>
              <a:rPr lang="en-US" dirty="0" smtClean="0"/>
              <a:t> </a:t>
            </a:r>
            <a:r>
              <a:rPr lang="en-US" b="1" dirty="0" smtClean="0"/>
              <a:t>die</a:t>
            </a:r>
            <a:r>
              <a:rPr lang="en-US" dirty="0" smtClean="0"/>
              <a:t> $!;  </a:t>
            </a:r>
          </a:p>
          <a:p>
            <a:r>
              <a:rPr lang="en-US" dirty="0" smtClean="0"/>
              <a:t>...  </a:t>
            </a:r>
          </a:p>
          <a:p>
            <a:r>
              <a:rPr lang="en-US" dirty="0" smtClean="0"/>
              <a:t>close FILE1; </a:t>
            </a:r>
            <a:endParaRPr lang="en-US" dirty="0"/>
          </a:p>
        </p:txBody>
      </p:sp>
      <p:sp>
        <p:nvSpPr>
          <p:cNvPr id="4" name="Rectangle 3"/>
          <p:cNvSpPr/>
          <p:nvPr/>
        </p:nvSpPr>
        <p:spPr>
          <a:xfrm>
            <a:off x="2667000" y="2743200"/>
            <a:ext cx="2867901" cy="400110"/>
          </a:xfrm>
          <a:prstGeom prst="rect">
            <a:avLst/>
          </a:prstGeom>
        </p:spPr>
        <p:txBody>
          <a:bodyPr wrap="none">
            <a:spAutoFit/>
          </a:bodyPr>
          <a:lstStyle/>
          <a:p>
            <a:r>
              <a:rPr lang="en-US" sz="2000" b="1" dirty="0" smtClean="0"/>
              <a:t>Perl File Handle Operator</a:t>
            </a:r>
            <a:endParaRPr lang="en-US" sz="2000" b="1" dirty="0"/>
          </a:p>
        </p:txBody>
      </p:sp>
      <p:sp>
        <p:nvSpPr>
          <p:cNvPr id="5" name="Rectangle 4"/>
          <p:cNvSpPr/>
          <p:nvPr/>
        </p:nvSpPr>
        <p:spPr>
          <a:xfrm>
            <a:off x="533400" y="3276600"/>
            <a:ext cx="8229600" cy="1015663"/>
          </a:xfrm>
          <a:prstGeom prst="rect">
            <a:avLst/>
          </a:prstGeom>
        </p:spPr>
        <p:txBody>
          <a:bodyPr wrap="square">
            <a:spAutoFit/>
          </a:bodyPr>
          <a:lstStyle/>
          <a:p>
            <a:pPr algn="just"/>
            <a:r>
              <a:rPr lang="en-US" sz="2000" dirty="0" smtClean="0"/>
              <a:t>File handle operator is the main method to read information from a file. It is used to get input from user. In scalar context, it returns a single line from the </a:t>
            </a:r>
            <a:r>
              <a:rPr lang="en-US" sz="2000" dirty="0" err="1" smtClean="0"/>
              <a:t>filehandle</a:t>
            </a:r>
            <a:r>
              <a:rPr lang="en-US" sz="2000" dirty="0" smtClean="0"/>
              <a:t> and in line context, it returns a list of lines from the </a:t>
            </a:r>
            <a:r>
              <a:rPr lang="en-US" sz="2000" dirty="0" err="1" smtClean="0"/>
              <a:t>filehandle</a:t>
            </a:r>
            <a:r>
              <a:rPr lang="en-US" sz="2000" dirty="0" smtClean="0"/>
              <a:t>.</a:t>
            </a:r>
            <a:endParaRPr lang="en-US" sz="2000" dirty="0"/>
          </a:p>
        </p:txBody>
      </p:sp>
      <p:sp>
        <p:nvSpPr>
          <p:cNvPr id="6" name="Rectangle 5"/>
          <p:cNvSpPr/>
          <p:nvPr/>
        </p:nvSpPr>
        <p:spPr>
          <a:xfrm>
            <a:off x="2057400" y="4343400"/>
            <a:ext cx="4572000" cy="2308324"/>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US" dirty="0" smtClean="0"/>
              <a:t>print "What is your age?\n";  </a:t>
            </a:r>
          </a:p>
          <a:p>
            <a:r>
              <a:rPr lang="en-US" dirty="0" smtClean="0"/>
              <a:t>$age = &lt;STDIN&gt;;  </a:t>
            </a:r>
          </a:p>
          <a:p>
            <a:r>
              <a:rPr lang="en-US" b="1" dirty="0" smtClean="0"/>
              <a:t>if</a:t>
            </a:r>
            <a:r>
              <a:rPr lang="en-US" dirty="0" smtClean="0"/>
              <a:t>($age &gt;= 18)  </a:t>
            </a:r>
          </a:p>
          <a:p>
            <a:r>
              <a:rPr lang="en-US" dirty="0" smtClean="0"/>
              <a:t>{  </a:t>
            </a:r>
          </a:p>
          <a:p>
            <a:r>
              <a:rPr lang="en-US" dirty="0" smtClean="0"/>
              <a:t>   print "You are eligible to vote.\n";  </a:t>
            </a:r>
          </a:p>
          <a:p>
            <a:r>
              <a:rPr lang="en-US" dirty="0" smtClean="0"/>
              <a:t>} </a:t>
            </a:r>
            <a:r>
              <a:rPr lang="en-US" b="1" dirty="0" smtClean="0"/>
              <a:t>else</a:t>
            </a:r>
            <a:r>
              <a:rPr lang="en-US" dirty="0" smtClean="0"/>
              <a:t> {  </a:t>
            </a:r>
          </a:p>
          <a:p>
            <a:r>
              <a:rPr lang="en-US" dirty="0" smtClean="0"/>
              <a:t>   print "You are not eligible to vote.\n";  </a:t>
            </a:r>
          </a:p>
          <a:p>
            <a:r>
              <a:rPr lang="en-US" dirty="0" smtClean="0"/>
              <a:t>    }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2126864" cy="400110"/>
          </a:xfrm>
          <a:prstGeom prst="rect">
            <a:avLst/>
          </a:prstGeom>
        </p:spPr>
        <p:txBody>
          <a:bodyPr wrap="none">
            <a:spAutoFit/>
          </a:bodyPr>
          <a:lstStyle/>
          <a:p>
            <a:r>
              <a:rPr lang="en-US" sz="2000" b="1" dirty="0" smtClean="0"/>
              <a:t>Perl Copying a File</a:t>
            </a:r>
            <a:endParaRPr lang="en-US" sz="2000" b="1" dirty="0"/>
          </a:p>
        </p:txBody>
      </p:sp>
      <p:sp>
        <p:nvSpPr>
          <p:cNvPr id="102401" name="Rectangle 1"/>
          <p:cNvSpPr>
            <a:spLocks noChangeArrowheads="1"/>
          </p:cNvSpPr>
          <p:nvPr/>
        </p:nvSpPr>
        <p:spPr bwMode="auto">
          <a:xfrm>
            <a:off x="2209800" y="5473005"/>
            <a:ext cx="6172200" cy="92333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done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cs typeface="Arial" pitchFamily="34" charset="0"/>
              </a:rPr>
              <a:t>A new file file2.pl will be created in the location where file1.pl exists.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81000" y="762000"/>
            <a:ext cx="8458200" cy="923330"/>
          </a:xfrm>
          <a:prstGeom prst="rect">
            <a:avLst/>
          </a:prstGeom>
        </p:spPr>
        <p:txBody>
          <a:bodyPr wrap="square">
            <a:spAutoFit/>
          </a:bodyPr>
          <a:lstStyle/>
          <a:p>
            <a:pPr lvl="0" fontAlgn="base">
              <a:spcBef>
                <a:spcPct val="0"/>
              </a:spcBef>
              <a:spcAft>
                <a:spcPct val="0"/>
              </a:spcAft>
            </a:pPr>
            <a:r>
              <a:rPr lang="en-US" dirty="0" smtClean="0">
                <a:solidFill>
                  <a:srgbClr val="000000"/>
                </a:solidFill>
                <a:latin typeface="Verdana" pitchFamily="34" charset="0"/>
                <a:cs typeface="Arial" pitchFamily="34" charset="0"/>
              </a:rPr>
              <a:t>We can copy content of one file into another file as it is. First open file1 then open file2. Copy the content of file 1 to file2 by reading its line through a while loop.</a:t>
            </a:r>
            <a:endParaRPr lang="en-US" dirty="0" smtClean="0">
              <a:latin typeface="Arial" pitchFamily="34" charset="0"/>
              <a:cs typeface="Arial" pitchFamily="34" charset="0"/>
            </a:endParaRPr>
          </a:p>
        </p:txBody>
      </p:sp>
      <p:sp>
        <p:nvSpPr>
          <p:cNvPr id="5" name="Rectangle 4"/>
          <p:cNvSpPr/>
          <p:nvPr/>
        </p:nvSpPr>
        <p:spPr>
          <a:xfrm>
            <a:off x="2286000" y="1720840"/>
            <a:ext cx="5486400"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Opening file1 to read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open(File1Data, </a:t>
            </a:r>
            <a:r>
              <a:rPr lang="en-US" dirty="0" smtClean="0">
                <a:solidFill>
                  <a:srgbClr val="0000FF"/>
                </a:solidFill>
                <a:latin typeface="Verdana" pitchFamily="34" charset="0"/>
                <a:cs typeface="Arial" pitchFamily="34" charset="0"/>
              </a:rPr>
              <a:t>"&lt;file1.txt"</a:t>
            </a:r>
            <a:r>
              <a:rPr lang="en-US" dirty="0" smtClean="0">
                <a:solidFill>
                  <a:srgbClr val="000000"/>
                </a:solidFill>
                <a:latin typeface="Verdana" pitchFamily="34" charset="0"/>
                <a:cs typeface="Arial" pitchFamily="34" charset="0"/>
              </a:rPr>
              <a:t>);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Opening </a:t>
            </a:r>
            <a:r>
              <a:rPr lang="en-US" b="1" dirty="0" smtClean="0">
                <a:solidFill>
                  <a:srgbClr val="006699"/>
                </a:solidFill>
                <a:latin typeface="Verdana" pitchFamily="34" charset="0"/>
                <a:cs typeface="Arial" pitchFamily="34" charset="0"/>
              </a:rPr>
              <a:t>new</a:t>
            </a:r>
            <a:r>
              <a:rPr lang="en-US" dirty="0" smtClean="0">
                <a:solidFill>
                  <a:srgbClr val="000000"/>
                </a:solidFill>
                <a:latin typeface="Verdana" pitchFamily="34" charset="0"/>
                <a:cs typeface="Arial" pitchFamily="34" charset="0"/>
              </a:rPr>
              <a:t> file to copy content of file1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open(File2Data, </a:t>
            </a:r>
            <a:r>
              <a:rPr lang="en-US" dirty="0" smtClean="0">
                <a:solidFill>
                  <a:srgbClr val="0000FF"/>
                </a:solidFill>
                <a:latin typeface="Verdana" pitchFamily="34" charset="0"/>
                <a:cs typeface="Arial" pitchFamily="34" charset="0"/>
              </a:rPr>
              <a:t>"&gt;file2.txt"</a:t>
            </a:r>
            <a:r>
              <a:rPr lang="en-US" dirty="0" smtClean="0">
                <a:solidFill>
                  <a:srgbClr val="000000"/>
                </a:solidFill>
                <a:latin typeface="Verdana" pitchFamily="34" charset="0"/>
                <a:cs typeface="Arial" pitchFamily="34" charset="0"/>
              </a:rPr>
              <a:t>);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Copying data from file1 to file2.  </a:t>
            </a:r>
          </a:p>
          <a:p>
            <a:pPr lvl="0" eaLnBrk="0" fontAlgn="base" hangingPunct="0">
              <a:spcBef>
                <a:spcPct val="0"/>
              </a:spcBef>
              <a:spcAft>
                <a:spcPct val="0"/>
              </a:spcAft>
            </a:pPr>
            <a:r>
              <a:rPr lang="en-US" b="1" dirty="0" smtClean="0">
                <a:solidFill>
                  <a:srgbClr val="006699"/>
                </a:solidFill>
                <a:latin typeface="Verdana" pitchFamily="34" charset="0"/>
                <a:cs typeface="Arial" pitchFamily="34" charset="0"/>
              </a:rPr>
              <a:t>while</a:t>
            </a:r>
            <a:r>
              <a:rPr lang="en-US" dirty="0" smtClean="0">
                <a:solidFill>
                  <a:srgbClr val="000000"/>
                </a:solidFill>
                <a:latin typeface="Verdana" pitchFamily="34" charset="0"/>
                <a:cs typeface="Arial" pitchFamily="34" charset="0"/>
              </a:rPr>
              <a:t>(&lt;File1Data&gt;)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print File2Data $_;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close( File1Data );  </a:t>
            </a:r>
          </a:p>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close( File2Data );  </a:t>
            </a:r>
          </a:p>
        </p:txBody>
      </p:sp>
      <p:sp>
        <p:nvSpPr>
          <p:cNvPr id="6" name="Rectangle 5"/>
          <p:cNvSpPr/>
          <p:nvPr/>
        </p:nvSpPr>
        <p:spPr>
          <a:xfrm>
            <a:off x="457200" y="5334000"/>
            <a:ext cx="1088760" cy="369332"/>
          </a:xfrm>
          <a:prstGeom prst="rect">
            <a:avLst/>
          </a:prstGeom>
        </p:spPr>
        <p:txBody>
          <a:bodyPr wrap="none">
            <a:spAutoFit/>
          </a:bodyPr>
          <a:lstStyle/>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Output:</a:t>
            </a:r>
            <a:endParaRPr lang="en-US" dirty="0" smtClean="0">
              <a:latin typeface="Arial" pitchFamily="34" charset="0"/>
              <a:cs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solidFill>
                  <a:srgbClr val="00B0F0"/>
                </a:solidFill>
              </a:rPr>
              <a:t>Perl Regular Expressions</a:t>
            </a: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20000"/>
          </a:bodyPr>
          <a:lstStyle/>
          <a:p>
            <a:pPr algn="just"/>
            <a:r>
              <a:rPr lang="en-US" dirty="0" smtClean="0"/>
              <a:t>A regular expression is a string of characters that defines the pattern or patterns you are viewing. </a:t>
            </a:r>
          </a:p>
          <a:p>
            <a:pPr algn="just"/>
            <a:r>
              <a:rPr lang="en-US" dirty="0" smtClean="0"/>
              <a:t>The basic method for applying a regular expression is to use the pattern binding operators =~ and </a:t>
            </a:r>
            <a:r>
              <a:rPr lang="en-US" b="1" dirty="0" smtClean="0"/>
              <a:t>!</a:t>
            </a:r>
            <a:r>
              <a:rPr lang="en-US" dirty="0" smtClean="0"/>
              <a:t>~. The first operator is a test and assignment operator.</a:t>
            </a:r>
          </a:p>
          <a:p>
            <a:pPr algn="just"/>
            <a:r>
              <a:rPr lang="en-US" dirty="0" smtClean="0"/>
              <a:t>There are three regular expression operators within Perl.</a:t>
            </a:r>
          </a:p>
          <a:p>
            <a:pPr lvl="1" algn="just"/>
            <a:r>
              <a:rPr lang="en-US" dirty="0" smtClean="0"/>
              <a:t>Match Regular Expression - m//</a:t>
            </a:r>
          </a:p>
          <a:p>
            <a:pPr lvl="1" algn="just"/>
            <a:r>
              <a:rPr lang="en-US" dirty="0" smtClean="0"/>
              <a:t>Substitute Regular Expression - s///</a:t>
            </a:r>
          </a:p>
          <a:p>
            <a:pPr lvl="1" algn="just"/>
            <a:r>
              <a:rPr lang="en-US" dirty="0" smtClean="0"/>
              <a:t>Transliterate Regular Expression - </a:t>
            </a:r>
            <a:r>
              <a:rPr lang="en-US" dirty="0" err="1" smtClean="0"/>
              <a:t>tr</a:t>
            </a:r>
            <a:r>
              <a:rPr lang="en-US" dirty="0" smtClean="0"/>
              <a:t>///</a:t>
            </a:r>
          </a:p>
          <a:p>
            <a:pPr algn="just"/>
            <a:r>
              <a:rPr lang="en-US" dirty="0" smtClean="0"/>
              <a:t>The forward slashes in each case act as delimiters for the regular expression (</a:t>
            </a:r>
            <a:r>
              <a:rPr lang="en-US" dirty="0" err="1" smtClean="0"/>
              <a:t>regex</a:t>
            </a:r>
            <a:r>
              <a:rPr lang="en-US" dirty="0" smtClean="0"/>
              <a:t>) that you are specifying. If you are comfortable with any other delimiter, then you can use in place of forward slash.</a:t>
            </a:r>
          </a:p>
          <a:p>
            <a:pPr algn="just"/>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a:buNone/>
            </a:pPr>
            <a:r>
              <a:rPr lang="en-US" b="1" u="sng" dirty="0" smtClean="0"/>
              <a:t>Perl matching operator :</a:t>
            </a:r>
          </a:p>
          <a:p>
            <a:pPr marL="465138" indent="-300038" algn="just"/>
            <a:r>
              <a:rPr lang="en-US" dirty="0" smtClean="0"/>
              <a:t>‘</a:t>
            </a:r>
            <a:r>
              <a:rPr lang="en-US" b="1" dirty="0" smtClean="0"/>
              <a:t>m</a:t>
            </a:r>
            <a:r>
              <a:rPr lang="en-US" dirty="0" smtClean="0"/>
              <a:t>' operator in Perl is used to match a pattern within the given text. The string passed to m operator can be enclosed within any character which will be used as a delimiter to regular expressions.</a:t>
            </a:r>
          </a:p>
          <a:p>
            <a:pPr marL="465138" indent="-300038" algn="just"/>
            <a:r>
              <a:rPr lang="en-US" dirty="0" smtClean="0"/>
              <a:t>To print this matched pattern and the remaining string, m operator provides various operators which include $, which contains whatever the last grouping match matched.</a:t>
            </a:r>
            <a:br>
              <a:rPr lang="en-US" dirty="0" smtClean="0"/>
            </a:br>
            <a:endParaRPr lang="en-US" dirty="0" smtClean="0"/>
          </a:p>
          <a:p>
            <a:pPr marL="865188" lvl="1" indent="-11113" algn="just">
              <a:buNone/>
            </a:pPr>
            <a:r>
              <a:rPr lang="en-US" b="1" dirty="0" smtClean="0"/>
              <a:t>$&amp;</a:t>
            </a:r>
            <a:r>
              <a:rPr lang="en-US" dirty="0" smtClean="0"/>
              <a:t> – contains the entire matched string</a:t>
            </a:r>
          </a:p>
          <a:p>
            <a:pPr marL="865188" lvl="1" indent="-300038" algn="just">
              <a:buNone/>
            </a:pPr>
            <a:r>
              <a:rPr lang="en-US" b="1" dirty="0" smtClean="0"/>
              <a:t>	$`</a:t>
            </a:r>
            <a:r>
              <a:rPr lang="en-US" dirty="0" smtClean="0"/>
              <a:t> – contains everything before the matched string</a:t>
            </a:r>
          </a:p>
          <a:p>
            <a:pPr marL="865188" lvl="1" indent="-300038" algn="just">
              <a:buNone/>
            </a:pPr>
            <a:r>
              <a:rPr lang="en-US" b="1" dirty="0" smtClean="0"/>
              <a:t>	$’</a:t>
            </a:r>
            <a:r>
              <a:rPr lang="en-US" dirty="0" smtClean="0"/>
              <a:t> – contains everything after the matched string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B0F0"/>
                </a:solidFill>
              </a:rPr>
              <a:t>Pros &amp; Cons in PERL</a:t>
            </a:r>
            <a:endParaRPr lang="en-US" dirty="0">
              <a:solidFill>
                <a:srgbClr val="00B0F0"/>
              </a:solidFill>
            </a:endParaRPr>
          </a:p>
        </p:txBody>
      </p:sp>
      <p:sp>
        <p:nvSpPr>
          <p:cNvPr id="3" name="Content Placeholder 2"/>
          <p:cNvSpPr>
            <a:spLocks noGrp="1"/>
          </p:cNvSpPr>
          <p:nvPr>
            <p:ph sz="half" idx="1"/>
          </p:nvPr>
        </p:nvSpPr>
        <p:spPr>
          <a:xfrm>
            <a:off x="228600" y="1066800"/>
            <a:ext cx="4419600" cy="5562600"/>
          </a:xfrm>
        </p:spPr>
        <p:txBody>
          <a:bodyPr>
            <a:normAutofit fontScale="55000" lnSpcReduction="20000"/>
          </a:bodyPr>
          <a:lstStyle/>
          <a:p>
            <a:pPr algn="just">
              <a:buNone/>
            </a:pPr>
            <a:r>
              <a:rPr lang="en-US" sz="4200" b="1" dirty="0" smtClean="0"/>
              <a:t>PROS</a:t>
            </a:r>
          </a:p>
          <a:p>
            <a:pPr algn="just"/>
            <a:r>
              <a:rPr lang="en-US" sz="4200" dirty="0" smtClean="0"/>
              <a:t>Compared to other Programming languages Perl is most powerful for text handling and Parsing.</a:t>
            </a:r>
          </a:p>
          <a:p>
            <a:pPr algn="just"/>
            <a:r>
              <a:rPr lang="en-US" sz="4200" dirty="0" smtClean="0"/>
              <a:t>This is an interpreted language with fast execution time as there is no need to compile a Perl script.</a:t>
            </a:r>
          </a:p>
          <a:p>
            <a:pPr algn="just"/>
            <a:r>
              <a:rPr lang="en-US" sz="4200" dirty="0" smtClean="0"/>
              <a:t>Simple and easy to program and understand.</a:t>
            </a:r>
          </a:p>
          <a:p>
            <a:pPr algn="just"/>
            <a:r>
              <a:rPr lang="en-US" sz="4200" dirty="0" smtClean="0"/>
              <a:t>It is object oriented.</a:t>
            </a:r>
          </a:p>
          <a:p>
            <a:pPr algn="just"/>
            <a:r>
              <a:rPr lang="en-US" sz="4200" dirty="0" smtClean="0"/>
              <a:t>Used in Web development for mostly Payment Gateways.</a:t>
            </a:r>
          </a:p>
          <a:p>
            <a:pPr algn="just"/>
            <a:r>
              <a:rPr lang="en-US" sz="4200" dirty="0" smtClean="0"/>
              <a:t>Used in Automation and to test most of the Network and Storage related stuff.</a:t>
            </a:r>
          </a:p>
          <a:p>
            <a:pPr algn="just"/>
            <a:endParaRPr lang="en-US" sz="4200" dirty="0" smtClean="0"/>
          </a:p>
          <a:p>
            <a:endParaRPr lang="en-US" dirty="0"/>
          </a:p>
        </p:txBody>
      </p:sp>
      <p:sp>
        <p:nvSpPr>
          <p:cNvPr id="4" name="Content Placeholder 3"/>
          <p:cNvSpPr>
            <a:spLocks noGrp="1"/>
          </p:cNvSpPr>
          <p:nvPr>
            <p:ph sz="half" idx="2"/>
          </p:nvPr>
        </p:nvSpPr>
        <p:spPr>
          <a:xfrm>
            <a:off x="4953000" y="2057400"/>
            <a:ext cx="3733800" cy="4068763"/>
          </a:xfrm>
        </p:spPr>
        <p:txBody>
          <a:bodyPr>
            <a:noAutofit/>
          </a:bodyPr>
          <a:lstStyle/>
          <a:p>
            <a:pPr algn="just">
              <a:buNone/>
            </a:pPr>
            <a:r>
              <a:rPr lang="en-US" sz="2000" b="1" dirty="0" smtClean="0"/>
              <a:t>CONS</a:t>
            </a:r>
          </a:p>
          <a:p>
            <a:pPr algn="just"/>
            <a:r>
              <a:rPr lang="en-US" sz="2000" dirty="0" smtClean="0"/>
              <a:t>There </a:t>
            </a:r>
            <a:r>
              <a:rPr lang="en-US" sz="2000" dirty="0"/>
              <a:t>is minimal GUI support as compared to other Programming languages.</a:t>
            </a:r>
          </a:p>
          <a:p>
            <a:pPr algn="just"/>
            <a:r>
              <a:rPr lang="en-US" sz="2000" dirty="0"/>
              <a:t>You need to refer to complex library modules which are not so easy to </a:t>
            </a:r>
            <a:r>
              <a:rPr lang="en-US" sz="2000" dirty="0" smtClean="0"/>
              <a:t>understand.</a:t>
            </a:r>
            <a:endParaRPr lang="en-US" sz="2000" dirty="0"/>
          </a:p>
          <a:p>
            <a:pPr algn="just"/>
            <a:r>
              <a:rPr lang="en-US" sz="2000" dirty="0"/>
              <a:t>Understanding complex Patterns requires experience.</a:t>
            </a:r>
          </a:p>
          <a:p>
            <a:pPr algn="just">
              <a:buNone/>
            </a:pPr>
            <a:endParaRPr lang="en-US" sz="2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466374"/>
            <a:ext cx="4800600" cy="5849051"/>
          </a:xfrm>
          <a:prstGeom prst="rect">
            <a:avLst/>
          </a:prstGeom>
          <a:solidFill>
            <a:srgbClr val="EEEEEE"/>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880000"/>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880000"/>
                </a:solidFill>
                <a:effectLst/>
                <a:latin typeface="Times New Roman" pitchFamily="18" charset="0"/>
                <a:cs typeface="Times New Roman" pitchFamily="18" charset="0"/>
              </a:rPr>
              <a:t>usr</a:t>
            </a:r>
            <a:r>
              <a:rPr kumimoji="0" lang="en-US" sz="2000" b="0" i="0" u="none" strike="noStrike" cap="none" normalizeH="0" baseline="0" dirty="0" smtClean="0">
                <a:ln>
                  <a:noFill/>
                </a:ln>
                <a:solidFill>
                  <a:srgbClr val="880000"/>
                </a:solidFill>
                <a:effectLst/>
                <a:latin typeface="Times New Roman" pitchFamily="18" charset="0"/>
                <a:cs typeface="Times New Roman" pitchFamily="18" charset="0"/>
              </a:rPr>
              <a:t>/bin/</a:t>
            </a:r>
            <a:r>
              <a:rPr kumimoji="0" lang="en-US" sz="2000" b="0" i="0" u="none" strike="noStrike" cap="none" normalizeH="0" baseline="0" dirty="0" err="1" smtClean="0">
                <a:ln>
                  <a:noFill/>
                </a:ln>
                <a:solidFill>
                  <a:srgbClr val="880000"/>
                </a:solidFill>
                <a:effectLst/>
                <a:latin typeface="Times New Roman" pitchFamily="18" charset="0"/>
                <a:cs typeface="Times New Roman" pitchFamily="18" charset="0"/>
              </a:rPr>
              <a:t>perl</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$bar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"This is </a:t>
            </a:r>
            <a:r>
              <a:rPr kumimoji="0" lang="en-US" sz="2000" b="0" i="0" u="none" strike="noStrike" cap="none" normalizeH="0" baseline="0" dirty="0" err="1" smtClean="0">
                <a:ln>
                  <a:noFill/>
                </a:ln>
                <a:solidFill>
                  <a:srgbClr val="008800"/>
                </a:solidFill>
                <a:effectLst/>
                <a:latin typeface="Times New Roman" pitchFamily="18" charset="0"/>
                <a:cs typeface="Times New Roman" pitchFamily="18" charset="0"/>
              </a:rPr>
              <a:t>foo</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 and again </a:t>
            </a:r>
            <a:r>
              <a:rPr kumimoji="0" lang="en-US" sz="2000" b="0" i="0" u="none" strike="noStrike" cap="none" normalizeH="0" baseline="0" dirty="0" err="1" smtClean="0">
                <a:ln>
                  <a:noFill/>
                </a:ln>
                <a:solidFill>
                  <a:srgbClr val="008800"/>
                </a:solidFill>
                <a:effectLst/>
                <a:latin typeface="Times New Roman" pitchFamily="18" charset="0"/>
                <a:cs typeface="Times New Roman" pitchFamily="18" charset="0"/>
              </a:rPr>
              <a:t>foo</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solidFill>
                  <a:srgbClr val="000088"/>
                </a:solidFill>
                <a:latin typeface="Times New Roman" pitchFamily="18" charset="0"/>
                <a:cs typeface="Times New Roman" pitchFamily="18" charset="0"/>
              </a:rPr>
              <a:t>     </a:t>
            </a: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if</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$bar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foo</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print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"First time is matching\n"</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else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print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"First time is not matching\n"</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$bar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008800"/>
                </a:solidFill>
                <a:effectLst/>
                <a:latin typeface="Times New Roman" pitchFamily="18" charset="0"/>
                <a:cs typeface="Times New Roman" pitchFamily="18" charset="0"/>
              </a:rPr>
              <a:t>foo</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if</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$bar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foo</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print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"Second time is matching\n"</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else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88"/>
                </a:solidFill>
                <a:effectLst/>
                <a:latin typeface="Times New Roman" pitchFamily="18" charset="0"/>
                <a:cs typeface="Times New Roman" pitchFamily="18" charset="0"/>
              </a:rPr>
              <a:t>        print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8800"/>
                </a:solidFill>
                <a:effectLst/>
                <a:latin typeface="Times New Roman" pitchFamily="18" charset="0"/>
                <a:cs typeface="Times New Roman" pitchFamily="18" charset="0"/>
              </a:rPr>
              <a:t>"Second time is not matching\n"</a:t>
            </a: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5" name="Rectangle 4"/>
          <p:cNvSpPr/>
          <p:nvPr/>
        </p:nvSpPr>
        <p:spPr>
          <a:xfrm>
            <a:off x="4876800" y="609600"/>
            <a:ext cx="3962400" cy="923330"/>
          </a:xfrm>
          <a:prstGeom prst="rect">
            <a:avLst/>
          </a:prstGeom>
        </p:spPr>
        <p:txBody>
          <a:bodyPr wrap="square">
            <a:spAutoFit/>
          </a:bodyPr>
          <a:lstStyle/>
          <a:p>
            <a:pPr algn="just"/>
            <a:r>
              <a:rPr lang="en-US" dirty="0" smtClean="0">
                <a:latin typeface="Times New Roman" pitchFamily="18" charset="0"/>
                <a:cs typeface="Times New Roman" pitchFamily="18" charset="0"/>
              </a:rPr>
              <a:t>When this program is executed, it produces the following result −</a:t>
            </a:r>
          </a:p>
          <a:p>
            <a:pPr algn="just"/>
            <a:endParaRPr lang="en-US" dirty="0" smtClean="0">
              <a:latin typeface="Times New Roman" pitchFamily="18" charset="0"/>
              <a:cs typeface="Times New Roman" pitchFamily="18" charset="0"/>
            </a:endParaRPr>
          </a:p>
        </p:txBody>
      </p:sp>
      <p:sp>
        <p:nvSpPr>
          <p:cNvPr id="6" name="Rectangle 5"/>
          <p:cNvSpPr/>
          <p:nvPr/>
        </p:nvSpPr>
        <p:spPr>
          <a:xfrm>
            <a:off x="5334000" y="1447800"/>
            <a:ext cx="30480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dirty="0" smtClean="0">
                <a:latin typeface="Times New Roman" pitchFamily="18" charset="0"/>
                <a:cs typeface="Times New Roman" pitchFamily="18" charset="0"/>
              </a:rPr>
              <a:t>First time is matching </a:t>
            </a:r>
          </a:p>
          <a:p>
            <a:pPr algn="just"/>
            <a:r>
              <a:rPr lang="en-US" sz="2000" dirty="0" smtClean="0">
                <a:latin typeface="Times New Roman" pitchFamily="18" charset="0"/>
                <a:cs typeface="Times New Roman" pitchFamily="18" charset="0"/>
              </a:rPr>
              <a:t>Second time is matching</a:t>
            </a:r>
            <a:endParaRPr lang="en-US" sz="2000" dirty="0">
              <a:latin typeface="Times New Roman" pitchFamily="18" charset="0"/>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1"/>
          <p:cNvSpPr>
            <a:spLocks noChangeArrowheads="1"/>
          </p:cNvSpPr>
          <p:nvPr/>
        </p:nvSpPr>
        <p:spPr bwMode="auto">
          <a:xfrm>
            <a:off x="304800" y="980628"/>
            <a:ext cx="4343400" cy="400109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a:t>
            </a:r>
            <a:r>
              <a:rPr kumimoji="0" lang="en-US" sz="2000" b="0" i="0" u="none" strike="noStrike" cap="none" normalizeH="0" baseline="0" dirty="0" err="1" smtClean="0">
                <a:ln>
                  <a:noFill/>
                </a:ln>
                <a:solidFill>
                  <a:srgbClr val="008200"/>
                </a:solidFill>
                <a:effectLst/>
                <a:latin typeface="Times New Roman" pitchFamily="18" charset="0"/>
                <a:cs typeface="Times New Roman" pitchFamily="18" charset="0"/>
              </a:rPr>
              <a:t>usr</a:t>
            </a: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/bin/</a:t>
            </a:r>
            <a:r>
              <a:rPr kumimoji="0" lang="en-US" sz="2000" b="0" i="0" u="none" strike="noStrike" cap="none" normalizeH="0" baseline="0" dirty="0" err="1" smtClean="0">
                <a:ln>
                  <a:noFill/>
                </a:ln>
                <a:solidFill>
                  <a:srgbClr val="008200"/>
                </a:solidFill>
                <a:effectLst/>
                <a:latin typeface="Times New Roman" pitchFamily="18" charset="0"/>
                <a:cs typeface="Times New Roman" pitchFamily="18" charset="0"/>
              </a:rPr>
              <a:t>perl</a:t>
            </a: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 -w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 Text String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AA7700"/>
                </a:solidFill>
                <a:effectLst/>
                <a:latin typeface="Times New Roman" pitchFamily="18" charset="0"/>
                <a:cs typeface="Times New Roman" pitchFamily="18" charset="0"/>
              </a:rPr>
              <a:t>$string</a:t>
            </a: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FF"/>
                </a:solidFill>
                <a:effectLst/>
                <a:latin typeface="Times New Roman" pitchFamily="18" charset="0"/>
                <a:cs typeface="Times New Roman" pitchFamily="18" charset="0"/>
              </a:rPr>
              <a:t>"Geeks for geeks is the best"</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 Let us use m operator to search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 "or 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AA7700"/>
                </a:solidFill>
                <a:effectLst/>
                <a:latin typeface="Times New Roman" pitchFamily="18" charset="0"/>
                <a:cs typeface="Times New Roman" pitchFamily="18" charset="0"/>
              </a:rPr>
              <a:t>$string</a:t>
            </a: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m/or 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8200"/>
                </a:solidFill>
                <a:effectLst/>
                <a:latin typeface="Times New Roman" pitchFamily="18" charset="0"/>
                <a:cs typeface="Times New Roman" pitchFamily="18" charset="0"/>
              </a:rPr>
              <a:t># Printing the String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1493"/>
                </a:solidFill>
                <a:effectLst/>
                <a:latin typeface="Times New Roman" pitchFamily="18" charset="0"/>
                <a:cs typeface="Times New Roman" pitchFamily="18" charset="0"/>
              </a:rPr>
              <a:t>print</a:t>
            </a: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FF"/>
                </a:solidFill>
                <a:effectLst/>
                <a:latin typeface="Times New Roman" pitchFamily="18" charset="0"/>
                <a:cs typeface="Times New Roman" pitchFamily="18" charset="0"/>
              </a:rPr>
              <a:t>"Before: $`\n"</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1493"/>
                </a:solidFill>
                <a:effectLst/>
                <a:latin typeface="Times New Roman" pitchFamily="18" charset="0"/>
                <a:cs typeface="Times New Roman" pitchFamily="18" charset="0"/>
              </a:rPr>
              <a:t>print</a:t>
            </a: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FF"/>
                </a:solidFill>
                <a:effectLst/>
                <a:latin typeface="Times New Roman" pitchFamily="18" charset="0"/>
                <a:cs typeface="Times New Roman" pitchFamily="18" charset="0"/>
              </a:rPr>
              <a:t>"Matched: $&amp;\n"</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1493"/>
                </a:solidFill>
                <a:effectLst/>
                <a:latin typeface="Times New Roman" pitchFamily="18" charset="0"/>
                <a:cs typeface="Times New Roman" pitchFamily="18" charset="0"/>
              </a:rPr>
              <a:t>print</a:t>
            </a:r>
            <a:r>
              <a:rPr kumimoji="0" lang="en-US" sz="2000" b="0" i="0" u="none" strike="noStrike" cap="none" normalizeH="0" baseline="0" dirty="0" smtClean="0">
                <a:ln>
                  <a:noFill/>
                </a:ln>
                <a:solidFill>
                  <a:srgbClr val="40424E"/>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FF"/>
                </a:solidFill>
                <a:effectLst/>
                <a:latin typeface="Times New Roman" pitchFamily="18" charset="0"/>
                <a:cs typeface="Times New Roman" pitchFamily="18" charset="0"/>
              </a:rPr>
              <a:t>"After: $'\n"</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5029200" y="762000"/>
            <a:ext cx="1066318" cy="400110"/>
          </a:xfrm>
          <a:prstGeom prst="rect">
            <a:avLst/>
          </a:prstGeom>
        </p:spPr>
        <p:txBody>
          <a:bodyPr wrap="none">
            <a:spAutoFit/>
          </a:bodyPr>
          <a:lstStyle/>
          <a:p>
            <a:r>
              <a:rPr lang="en-US" sz="2000" b="1" dirty="0" smtClean="0">
                <a:latin typeface="Times New Roman" pitchFamily="18" charset="0"/>
                <a:cs typeface="Times New Roman" pitchFamily="18" charset="0"/>
              </a:rPr>
              <a:t>Output:</a:t>
            </a:r>
            <a:endParaRPr lang="en-US" sz="2000" dirty="0">
              <a:latin typeface="Times New Roman" pitchFamily="18" charset="0"/>
              <a:cs typeface="Times New Roman" pitchFamily="18" charset="0"/>
            </a:endParaRPr>
          </a:p>
        </p:txBody>
      </p:sp>
      <p:sp>
        <p:nvSpPr>
          <p:cNvPr id="108546" name="Rectangle 2"/>
          <p:cNvSpPr>
            <a:spLocks noChangeArrowheads="1"/>
          </p:cNvSpPr>
          <p:nvPr/>
        </p:nvSpPr>
        <p:spPr bwMode="auto">
          <a:xfrm>
            <a:off x="5105400" y="1295400"/>
            <a:ext cx="3352800" cy="1013070"/>
          </a:xfrm>
          <a:prstGeom prst="rect">
            <a:avLst/>
          </a:prstGeom>
          <a:noFill/>
          <a:ln w="9525">
            <a:noFill/>
            <a:miter lim="800000"/>
            <a:headEnd/>
            <a:tailEnd/>
          </a:ln>
          <a:effectLst/>
        </p:spPr>
        <p:txBody>
          <a:bodyPr vert="horz" wrap="squar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Before: Geeks f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Matched: or 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After: </a:t>
            </a:r>
            <a:r>
              <a:rPr kumimoji="0" lang="en-US" sz="2000" b="0" i="0" u="none" strike="noStrike" cap="none" normalizeH="0" baseline="0" dirty="0" err="1" smtClean="0">
                <a:ln>
                  <a:noFill/>
                </a:ln>
                <a:solidFill>
                  <a:schemeClr val="tx1"/>
                </a:solidFill>
                <a:effectLst/>
                <a:latin typeface="Times New Roman" pitchFamily="18" charset="0"/>
                <a:cs typeface="Times New Roman" pitchFamily="18" charset="0"/>
              </a:rPr>
              <a:t>eeks</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is the best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buNone/>
            </a:pPr>
            <a:r>
              <a:rPr lang="en-US" b="1" u="sng" dirty="0" smtClean="0"/>
              <a:t>Perl substitution operator :</a:t>
            </a:r>
          </a:p>
          <a:p>
            <a:pPr algn="just"/>
            <a:r>
              <a:rPr lang="en-US" dirty="0" smtClean="0"/>
              <a:t>The substitution operator, s///, is really just an extension of the match operator that allows you to replace the text matched with some new text.</a:t>
            </a:r>
          </a:p>
          <a:p>
            <a:pPr algn="just"/>
            <a:r>
              <a:rPr lang="en-US" dirty="0" smtClean="0"/>
              <a:t>The basic form of the operator is −</a:t>
            </a:r>
          </a:p>
          <a:p>
            <a:pPr algn="just">
              <a:buNone/>
            </a:pPr>
            <a:r>
              <a:rPr lang="en-US" dirty="0" smtClean="0"/>
              <a:t>		</a:t>
            </a:r>
            <a:r>
              <a:rPr lang="en-US" dirty="0" smtClean="0">
                <a:solidFill>
                  <a:srgbClr val="C00000"/>
                </a:solidFill>
              </a:rPr>
              <a:t>s/PATTERN/REPLACEMENT/;</a:t>
            </a:r>
          </a:p>
          <a:p>
            <a:pPr algn="just"/>
            <a:r>
              <a:rPr lang="en-US" dirty="0" smtClean="0"/>
              <a:t>The PATTERN is the regular expression for the text that we are looking for. </a:t>
            </a:r>
          </a:p>
          <a:p>
            <a:pPr algn="just"/>
            <a:r>
              <a:rPr lang="en-US" dirty="0" smtClean="0"/>
              <a:t>The REPLACEMENT is a specification for the text or regular expression that we want to use to replace the found text with. </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295400" y="1600200"/>
            <a:ext cx="5410200" cy="172484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4436"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880000"/>
                </a:solidFill>
                <a:effectLst/>
                <a:latin typeface="Times New Roman" pitchFamily="18" charset="0"/>
                <a:cs typeface="Times New Roman" pitchFamily="18" charset="0"/>
              </a:rPr>
              <a:t>#/user/bin/</a:t>
            </a:r>
            <a:r>
              <a:rPr kumimoji="0" lang="en-US" sz="2800" b="0" i="0" u="none" strike="noStrike" cap="none" normalizeH="0" baseline="0" dirty="0" err="1" smtClean="0">
                <a:ln>
                  <a:noFill/>
                </a:ln>
                <a:solidFill>
                  <a:srgbClr val="880000"/>
                </a:solidFill>
                <a:effectLst/>
                <a:latin typeface="Times New Roman" pitchFamily="18" charset="0"/>
                <a:cs typeface="Times New Roman" pitchFamily="18" charset="0"/>
              </a:rPr>
              <a:t>perl</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$string </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smtClean="0">
                <a:ln>
                  <a:noFill/>
                </a:ln>
                <a:solidFill>
                  <a:srgbClr val="008800"/>
                </a:solidFill>
                <a:effectLst/>
                <a:latin typeface="Times New Roman" pitchFamily="18" charset="0"/>
                <a:cs typeface="Times New Roman" pitchFamily="18" charset="0"/>
              </a:rPr>
              <a:t>"The cat sat on the mat"</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$string </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s</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cat</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dog</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88"/>
                </a:solidFill>
                <a:effectLst/>
                <a:latin typeface="Times New Roman" pitchFamily="18" charset="0"/>
                <a:cs typeface="Times New Roman" pitchFamily="18" charset="0"/>
              </a:rPr>
              <a:t>print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smtClean="0">
                <a:ln>
                  <a:noFill/>
                </a:ln>
                <a:solidFill>
                  <a:srgbClr val="008800"/>
                </a:solidFill>
                <a:effectLst/>
                <a:latin typeface="Times New Roman" pitchFamily="18" charset="0"/>
                <a:cs typeface="Times New Roman" pitchFamily="18" charset="0"/>
              </a:rPr>
              <a:t>"$string\n"</a:t>
            </a:r>
            <a:r>
              <a:rPr kumimoji="0" lang="en-US" sz="2800" b="0" i="0" u="none" strike="noStrike" cap="none" normalizeH="0" baseline="0" dirty="0" smtClean="0">
                <a:ln>
                  <a:noFill/>
                </a:ln>
                <a:solidFill>
                  <a:srgbClr val="6666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3" name="Rectangle 2"/>
          <p:cNvSpPr/>
          <p:nvPr/>
        </p:nvSpPr>
        <p:spPr>
          <a:xfrm>
            <a:off x="533400" y="609600"/>
            <a:ext cx="8001000" cy="830997"/>
          </a:xfrm>
          <a:prstGeom prst="rect">
            <a:avLst/>
          </a:prstGeom>
        </p:spPr>
        <p:txBody>
          <a:bodyPr wrap="square">
            <a:spAutoFit/>
          </a:bodyPr>
          <a:lstStyle/>
          <a:p>
            <a:pPr algn="just"/>
            <a:r>
              <a:rPr lang="en-US" sz="2400" dirty="0" smtClean="0"/>
              <a:t>For example, we can replace all occurrences of </a:t>
            </a:r>
            <a:r>
              <a:rPr lang="en-US" sz="2400" b="1" dirty="0" smtClean="0"/>
              <a:t>dog</a:t>
            </a:r>
            <a:r>
              <a:rPr lang="en-US" sz="2400" dirty="0" smtClean="0"/>
              <a:t> with </a:t>
            </a:r>
            <a:r>
              <a:rPr lang="en-US" sz="2400" b="1" dirty="0" smtClean="0"/>
              <a:t>cat</a:t>
            </a:r>
            <a:r>
              <a:rPr lang="en-US" sz="2400" dirty="0" smtClean="0"/>
              <a:t> using the following regular expression −</a:t>
            </a:r>
            <a:endParaRPr lang="en-US" sz="2400" dirty="0"/>
          </a:p>
        </p:txBody>
      </p:sp>
      <p:sp>
        <p:nvSpPr>
          <p:cNvPr id="4" name="Rectangle 3"/>
          <p:cNvSpPr/>
          <p:nvPr/>
        </p:nvSpPr>
        <p:spPr>
          <a:xfrm>
            <a:off x="762000" y="3581400"/>
            <a:ext cx="7848600" cy="830997"/>
          </a:xfrm>
          <a:prstGeom prst="rect">
            <a:avLst/>
          </a:prstGeom>
        </p:spPr>
        <p:txBody>
          <a:bodyPr wrap="square">
            <a:spAutoFit/>
          </a:bodyPr>
          <a:lstStyle/>
          <a:p>
            <a:pPr algn="just"/>
            <a:r>
              <a:rPr lang="en-US" sz="2400" dirty="0" smtClean="0"/>
              <a:t>When above program is executed, it produces the following result −</a:t>
            </a:r>
            <a:endParaRPr lang="en-US" sz="2400" dirty="0"/>
          </a:p>
        </p:txBody>
      </p:sp>
      <p:sp>
        <p:nvSpPr>
          <p:cNvPr id="109570" name="Rectangle 2"/>
          <p:cNvSpPr>
            <a:spLocks noChangeArrowheads="1"/>
          </p:cNvSpPr>
          <p:nvPr/>
        </p:nvSpPr>
        <p:spPr bwMode="auto">
          <a:xfrm>
            <a:off x="1524000" y="4724400"/>
            <a:ext cx="6096000" cy="40011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ourier New" pitchFamily="49" charset="0"/>
                <a:cs typeface="Courier New" pitchFamily="49" charset="0"/>
              </a:rPr>
              <a:t>The dog sat on the mat</a:t>
            </a:r>
            <a:r>
              <a:rPr kumimoji="0" lang="en-US" sz="20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buNone/>
            </a:pPr>
            <a:r>
              <a:rPr lang="en-US" b="1" u="sng" dirty="0" smtClean="0"/>
              <a:t>Perl translation operator :</a:t>
            </a:r>
          </a:p>
          <a:p>
            <a:pPr algn="just"/>
            <a:r>
              <a:rPr lang="en-US" dirty="0" smtClean="0"/>
              <a:t>Translation is similar, but not identical, to the principles of substitution, but unlike substitution, translation (or transliteration) does not use regular expressions for its search on replacement values. The translation operators are − 		 	</a:t>
            </a:r>
            <a:r>
              <a:rPr lang="en-US" dirty="0" err="1" smtClean="0">
                <a:solidFill>
                  <a:srgbClr val="C00000"/>
                </a:solidFill>
              </a:rPr>
              <a:t>tr</a:t>
            </a:r>
            <a:r>
              <a:rPr lang="en-US" dirty="0" smtClean="0">
                <a:solidFill>
                  <a:srgbClr val="C00000"/>
                </a:solidFill>
              </a:rPr>
              <a:t>/SEARCHLIST/REPLACEMENTLIST/</a:t>
            </a:r>
            <a:r>
              <a:rPr lang="en-US" dirty="0" err="1" smtClean="0">
                <a:solidFill>
                  <a:srgbClr val="C00000"/>
                </a:solidFill>
              </a:rPr>
              <a:t>cds</a:t>
            </a:r>
            <a:r>
              <a:rPr lang="en-US" dirty="0" smtClean="0">
                <a:solidFill>
                  <a:srgbClr val="C00000"/>
                </a:solidFill>
              </a:rPr>
              <a:t> 	y/SEARCHLIST/REPLACEMENTLIST/</a:t>
            </a:r>
            <a:r>
              <a:rPr lang="en-US" dirty="0" err="1" smtClean="0">
                <a:solidFill>
                  <a:srgbClr val="C00000"/>
                </a:solidFill>
              </a:rPr>
              <a:t>cds</a:t>
            </a:r>
            <a:endParaRPr lang="en-US" dirty="0" smtClean="0">
              <a:solidFill>
                <a:srgbClr val="C00000"/>
              </a:solidFill>
            </a:endParaRPr>
          </a:p>
          <a:p>
            <a:pPr algn="just"/>
            <a:r>
              <a:rPr lang="en-US" dirty="0" smtClean="0"/>
              <a:t>The translation replaces all occurrences of the characters in SEARCHLIST with the corresponding characters in REPLACEMENTLIST. </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143000" y="1385477"/>
            <a:ext cx="5410200" cy="172484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4436" rIns="91440" bIns="45720" numCol="1" anchor="ctr" anchorCtr="0" compatLnSpc="1">
            <a:prstTxWarp prst="textNoShape">
              <a:avLst/>
            </a:prstTxWarp>
            <a:spAutoFit/>
          </a:bodyPr>
          <a:lstStyle/>
          <a:p>
            <a:pPr lvl="0" fontAlgn="base">
              <a:spcBef>
                <a:spcPct val="0"/>
              </a:spcBef>
              <a:spcAft>
                <a:spcPct val="0"/>
              </a:spcAft>
            </a:pPr>
            <a:r>
              <a:rPr lang="en-US" sz="2800" dirty="0" smtClean="0"/>
              <a:t>#/user/bin/</a:t>
            </a:r>
            <a:r>
              <a:rPr lang="en-US" sz="2800" dirty="0" err="1" smtClean="0"/>
              <a:t>perl</a:t>
            </a:r>
            <a:r>
              <a:rPr lang="en-US" sz="2800" dirty="0" smtClean="0"/>
              <a:t> </a:t>
            </a:r>
          </a:p>
          <a:p>
            <a:pPr lvl="0" fontAlgn="base">
              <a:spcBef>
                <a:spcPct val="0"/>
              </a:spcBef>
              <a:spcAft>
                <a:spcPct val="0"/>
              </a:spcAft>
            </a:pPr>
            <a:r>
              <a:rPr lang="en-US" sz="2800" dirty="0" smtClean="0"/>
              <a:t>$string = 'The cat sat on the mat'; </a:t>
            </a:r>
          </a:p>
          <a:p>
            <a:pPr lvl="0" fontAlgn="base">
              <a:spcBef>
                <a:spcPct val="0"/>
              </a:spcBef>
              <a:spcAft>
                <a:spcPct val="0"/>
              </a:spcAft>
            </a:pPr>
            <a:r>
              <a:rPr lang="en-US" sz="2800" dirty="0" smtClean="0"/>
              <a:t>$string =~ </a:t>
            </a:r>
            <a:r>
              <a:rPr lang="en-US" sz="2800" dirty="0" err="1" smtClean="0"/>
              <a:t>tr</a:t>
            </a:r>
            <a:r>
              <a:rPr lang="en-US" sz="2800" dirty="0" smtClean="0"/>
              <a:t>/a/o/; </a:t>
            </a:r>
          </a:p>
          <a:p>
            <a:pPr lvl="0" fontAlgn="base">
              <a:spcBef>
                <a:spcPct val="0"/>
              </a:spcBef>
              <a:spcAft>
                <a:spcPct val="0"/>
              </a:spcAft>
            </a:pPr>
            <a:r>
              <a:rPr lang="en-US" sz="2800" dirty="0" smtClean="0"/>
              <a:t>print "$string\n";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533400" y="381000"/>
            <a:ext cx="8001000" cy="830997"/>
          </a:xfrm>
          <a:prstGeom prst="rect">
            <a:avLst/>
          </a:prstGeom>
        </p:spPr>
        <p:txBody>
          <a:bodyPr wrap="square">
            <a:spAutoFit/>
          </a:bodyPr>
          <a:lstStyle/>
          <a:p>
            <a:pPr algn="just"/>
            <a:r>
              <a:rPr lang="en-US" sz="2400" dirty="0" smtClean="0"/>
              <a:t>For example, using the "The cat sat on the mat." string we have been using in this chapter −</a:t>
            </a:r>
            <a:endParaRPr lang="en-US" sz="2400" dirty="0"/>
          </a:p>
        </p:txBody>
      </p:sp>
      <p:sp>
        <p:nvSpPr>
          <p:cNvPr id="4" name="Rectangle 3"/>
          <p:cNvSpPr/>
          <p:nvPr/>
        </p:nvSpPr>
        <p:spPr>
          <a:xfrm>
            <a:off x="685800" y="3276600"/>
            <a:ext cx="7848600" cy="830997"/>
          </a:xfrm>
          <a:prstGeom prst="rect">
            <a:avLst/>
          </a:prstGeom>
        </p:spPr>
        <p:txBody>
          <a:bodyPr wrap="square">
            <a:spAutoFit/>
          </a:bodyPr>
          <a:lstStyle/>
          <a:p>
            <a:pPr algn="just"/>
            <a:r>
              <a:rPr lang="en-US" sz="2400" dirty="0" smtClean="0"/>
              <a:t>When above program is executed, it produces the following result −</a:t>
            </a:r>
            <a:endParaRPr lang="en-US" sz="2400" dirty="0"/>
          </a:p>
        </p:txBody>
      </p:sp>
      <p:sp>
        <p:nvSpPr>
          <p:cNvPr id="109570" name="Rectangle 2"/>
          <p:cNvSpPr>
            <a:spLocks noChangeArrowheads="1"/>
          </p:cNvSpPr>
          <p:nvPr/>
        </p:nvSpPr>
        <p:spPr bwMode="auto">
          <a:xfrm>
            <a:off x="1371600" y="4465023"/>
            <a:ext cx="6096000" cy="46166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400" b="1" dirty="0" smtClean="0"/>
              <a:t>The cot sot on the mot.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00B0F0"/>
                </a:solidFill>
              </a:rPr>
              <a:t>Perl CGI</a:t>
            </a:r>
            <a:endParaRPr lang="en-US" dirty="0"/>
          </a:p>
        </p:txBody>
      </p:sp>
      <p:sp>
        <p:nvSpPr>
          <p:cNvPr id="3" name="Content Placeholder 2"/>
          <p:cNvSpPr>
            <a:spLocks noGrp="1"/>
          </p:cNvSpPr>
          <p:nvPr>
            <p:ph idx="1"/>
          </p:nvPr>
        </p:nvSpPr>
        <p:spPr>
          <a:xfrm>
            <a:off x="457200" y="1295400"/>
            <a:ext cx="8229600" cy="4953000"/>
          </a:xfrm>
        </p:spPr>
        <p:txBody>
          <a:bodyPr>
            <a:noAutofit/>
          </a:bodyPr>
          <a:lstStyle/>
          <a:p>
            <a:pPr marL="0" indent="0" algn="just">
              <a:lnSpc>
                <a:spcPct val="150000"/>
              </a:lnSpc>
              <a:buNone/>
            </a:pPr>
            <a:r>
              <a:rPr lang="en-US" sz="1800" dirty="0" smtClean="0">
                <a:latin typeface="Times New Roman" pitchFamily="18" charset="0"/>
                <a:cs typeface="Times New Roman" pitchFamily="18" charset="0"/>
              </a:rPr>
              <a:t>In Perl, CGI(Common Gateway Interface) is a protocol for executing scripts via web requests. It is a set of rules and standards that define how the information is exchanged between the web server and custom scripts. Earlier, scripting languages like Perl were used for writing the CGI applications. And, CGI code called by HTTP server was referred to as the CGI script. Later, the growth of the web caused the increase in need of dynamic content through which CGI applications which were written in other languages instead of Perl became more popular and in demand and were referred as scripts only. The specifics of how the script is executed by the server are determined by the server. CGI applications can perform nearly any task. For example, you can access databases, hold telnet sessions, create Web pages on-the-fly and generate graphics, etc. CGI is having a very simple concept, but creating a CGI application requires real programming skills.</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2895600"/>
          </a:xfrm>
        </p:spPr>
        <p:txBody>
          <a:bodyPr>
            <a:noAutofit/>
          </a:bodyPr>
          <a:lstStyle/>
          <a:p>
            <a:pPr algn="just">
              <a:buNone/>
            </a:pPr>
            <a:r>
              <a:rPr lang="en-US" sz="2400" b="1" dirty="0" smtClean="0"/>
              <a:t>What is CGI?</a:t>
            </a:r>
          </a:p>
          <a:p>
            <a:pPr marL="60325" indent="-60325" algn="just">
              <a:buNone/>
              <a:tabLst>
                <a:tab pos="3432175" algn="l"/>
              </a:tabLst>
            </a:pPr>
            <a:r>
              <a:rPr lang="en-US" sz="2000" dirty="0" smtClean="0">
                <a:latin typeface="Times New Roman" pitchFamily="18" charset="0"/>
                <a:cs typeface="Times New Roman" pitchFamily="18" charset="0"/>
              </a:rPr>
              <a:t>Common Gateway Interface (CGI) is a protocol which defines the interaction of web servers with some executable programs in order to produce dynamic web pages. Basically, it shows how the web server sends information to the program and the program sends the information back to the web server which in turn can be sent back to the browser. Between web servers and external programs, it is considered as the standard programming interface.</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marL="60325" indent="-60325" algn="just">
              <a:buNone/>
            </a:pPr>
            <a:endParaRPr lang="en-US" sz="2400" dirty="0"/>
          </a:p>
        </p:txBody>
      </p:sp>
      <p:pic>
        <p:nvPicPr>
          <p:cNvPr id="111618" name="Picture 2"/>
          <p:cNvPicPr>
            <a:picLocks noChangeAspect="1" noChangeArrowheads="1"/>
          </p:cNvPicPr>
          <p:nvPr/>
        </p:nvPicPr>
        <p:blipFill>
          <a:blip r:embed="rId2" cstate="print"/>
          <a:srcRect/>
          <a:stretch>
            <a:fillRect/>
          </a:stretch>
        </p:blipFill>
        <p:spPr bwMode="auto">
          <a:xfrm>
            <a:off x="1143000" y="3657600"/>
            <a:ext cx="7010400" cy="2695575"/>
          </a:xfrm>
          <a:prstGeom prst="rect">
            <a:avLst/>
          </a:prstGeom>
          <a:noFill/>
          <a:ln w="9525">
            <a:noFill/>
            <a:miter lim="800000"/>
            <a:headEnd/>
            <a:tailEnd/>
          </a:ln>
        </p:spPr>
      </p:pic>
      <p:sp>
        <p:nvSpPr>
          <p:cNvPr id="5" name="Rectangle 4"/>
          <p:cNvSpPr/>
          <p:nvPr/>
        </p:nvSpPr>
        <p:spPr>
          <a:xfrm>
            <a:off x="685800" y="3048000"/>
            <a:ext cx="2362200" cy="400110"/>
          </a:xfrm>
          <a:prstGeom prst="rect">
            <a:avLst/>
          </a:prstGeom>
        </p:spPr>
        <p:txBody>
          <a:bodyPr wrap="square">
            <a:spAutoFit/>
          </a:bodyPr>
          <a:lstStyle/>
          <a:p>
            <a:r>
              <a:rPr lang="en-US" sz="2000" dirty="0" smtClean="0">
                <a:latin typeface="Times New Roman" pitchFamily="18" charset="0"/>
                <a:cs typeface="Times New Roman" pitchFamily="18" charset="0"/>
              </a:rPr>
              <a:t>CGI stands for:</a:t>
            </a:r>
            <a:endParaRPr lang="en-US" sz="20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382000" cy="2667000"/>
          </a:xfrm>
        </p:spPr>
        <p:txBody>
          <a:bodyPr>
            <a:normAutofit/>
          </a:bodyPr>
          <a:lstStyle/>
          <a:p>
            <a:pPr algn="just">
              <a:buNone/>
            </a:pPr>
            <a:r>
              <a:rPr lang="en-US" sz="2000" dirty="0" smtClean="0">
                <a:latin typeface="Times New Roman" pitchFamily="18" charset="0"/>
                <a:cs typeface="Times New Roman" pitchFamily="18" charset="0"/>
              </a:rPr>
              <a:t>CGI programs can send many types of data or media, like documents, images, audio clips, etc. Most Web sites use CGI with fields for input and deals of dynamic content on the Web is done mainly using CGI. It is a method through which a web server can get/send the data from/to databases, documents, and other programs respectively, and then present that data to viewers through the web.</a:t>
            </a:r>
            <a:endParaRPr lang="en-US" sz="2000" dirty="0">
              <a:latin typeface="Times New Roman" pitchFamily="18" charset="0"/>
              <a:cs typeface="Times New Roman" pitchFamily="18" charset="0"/>
            </a:endParaRPr>
          </a:p>
        </p:txBody>
      </p:sp>
      <p:pic>
        <p:nvPicPr>
          <p:cNvPr id="112642" name="Picture 2" descr="https://media.geeksforgeeks.org/wp-content/uploads/20190329140209/CGI1.jpg"/>
          <p:cNvPicPr>
            <a:picLocks noChangeAspect="1" noChangeArrowheads="1"/>
          </p:cNvPicPr>
          <p:nvPr/>
        </p:nvPicPr>
        <p:blipFill>
          <a:blip r:embed="rId2" cstate="print"/>
          <a:srcRect/>
          <a:stretch>
            <a:fillRect/>
          </a:stretch>
        </p:blipFill>
        <p:spPr bwMode="auto">
          <a:xfrm>
            <a:off x="1600200" y="2286000"/>
            <a:ext cx="5181600" cy="2362200"/>
          </a:xfrm>
          <a:prstGeom prst="rect">
            <a:avLst/>
          </a:prstGeom>
          <a:noFill/>
        </p:spPr>
      </p:pic>
      <p:sp>
        <p:nvSpPr>
          <p:cNvPr id="5" name="Rectangle 4"/>
          <p:cNvSpPr/>
          <p:nvPr/>
        </p:nvSpPr>
        <p:spPr>
          <a:xfrm>
            <a:off x="533400" y="4953000"/>
            <a:ext cx="8153400" cy="1477328"/>
          </a:xfrm>
          <a:prstGeom prst="rect">
            <a:avLst/>
          </a:prstGeom>
        </p:spPr>
        <p:txBody>
          <a:bodyPr wrap="square">
            <a:spAutoFit/>
          </a:bodyPr>
          <a:lstStyle/>
          <a:p>
            <a:pPr algn="just"/>
            <a:r>
              <a:rPr lang="en-US" dirty="0" smtClean="0"/>
              <a:t>In the above figure, with the help of HTTP (Hyper Text Transfer Protocol) web browser which is running on client machine exchanges information with the web server. Since, CGI program and web server normally run on the same system on which the web server resides, depending on the request from the browser, web server either provides the document from its own document directory or executes a CGI program.</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CGI Programming in Perl</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514350" indent="-514350">
              <a:lnSpc>
                <a:spcPct val="120000"/>
              </a:lnSpc>
              <a:buAutoNum type="arabicPeriod"/>
            </a:pPr>
            <a:r>
              <a:rPr lang="en-US" sz="2000" dirty="0" smtClean="0">
                <a:latin typeface="Times New Roman" pitchFamily="18" charset="0"/>
                <a:cs typeface="Times New Roman" pitchFamily="18" charset="0"/>
              </a:rPr>
              <a:t>Download “XAMPP” server.</a:t>
            </a:r>
          </a:p>
          <a:p>
            <a:pPr marL="514350" indent="-514350">
              <a:lnSpc>
                <a:spcPct val="120000"/>
              </a:lnSpc>
              <a:buAutoNum type="arabicPeriod"/>
            </a:pPr>
            <a:r>
              <a:rPr lang="en-US" sz="2000" dirty="0" smtClean="0">
                <a:latin typeface="Times New Roman" pitchFamily="18" charset="0"/>
                <a:cs typeface="Times New Roman" pitchFamily="18" charset="0"/>
              </a:rPr>
              <a:t>After installation look for a folder naming “XAMPP” in C:</a:t>
            </a:r>
          </a:p>
          <a:p>
            <a:pPr marL="514350" indent="-514350">
              <a:lnSpc>
                <a:spcPct val="120000"/>
              </a:lnSpc>
              <a:buAutoNum type="arabicPeriod"/>
            </a:pPr>
            <a:r>
              <a:rPr lang="en-US" sz="2000" dirty="0" smtClean="0">
                <a:latin typeface="Times New Roman" pitchFamily="18" charset="0"/>
                <a:cs typeface="Times New Roman" pitchFamily="18" charset="0"/>
              </a:rPr>
              <a:t>Now create your “.</a:t>
            </a:r>
            <a:r>
              <a:rPr lang="en-US" sz="2000" dirty="0" err="1" smtClean="0">
                <a:latin typeface="Times New Roman" pitchFamily="18" charset="0"/>
                <a:cs typeface="Times New Roman" pitchFamily="18" charset="0"/>
              </a:rPr>
              <a:t>cgi</a:t>
            </a:r>
            <a:r>
              <a:rPr lang="en-US" sz="2000" dirty="0" smtClean="0">
                <a:latin typeface="Times New Roman" pitchFamily="18" charset="0"/>
                <a:cs typeface="Times New Roman" pitchFamily="18" charset="0"/>
              </a:rPr>
              <a:t>” file in editor and give the path to </a:t>
            </a:r>
            <a:r>
              <a:rPr lang="en-US" sz="2000" dirty="0" err="1" smtClean="0">
                <a:latin typeface="Times New Roman" pitchFamily="18" charset="0"/>
                <a:cs typeface="Times New Roman" pitchFamily="18" charset="0"/>
              </a:rPr>
              <a:t>perl</a:t>
            </a:r>
            <a:r>
              <a:rPr lang="en-US" sz="2000" dirty="0" smtClean="0">
                <a:latin typeface="Times New Roman" pitchFamily="18" charset="0"/>
                <a:cs typeface="Times New Roman" pitchFamily="18" charset="0"/>
              </a:rPr>
              <a:t> (#!"c:\xampp\perl\bin\perl.exe“ in shebang line of your program)</a:t>
            </a:r>
          </a:p>
          <a:p>
            <a:pPr marL="514350" indent="-514350">
              <a:lnSpc>
                <a:spcPct val="120000"/>
              </a:lnSpc>
              <a:buAutoNum type="arabicPeriod"/>
            </a:pPr>
            <a:r>
              <a:rPr lang="en-US" sz="2000" dirty="0" smtClean="0">
                <a:latin typeface="Times New Roman" pitchFamily="18" charset="0"/>
                <a:cs typeface="Times New Roman" pitchFamily="18" charset="0"/>
              </a:rPr>
              <a:t>Save your file with “.</a:t>
            </a:r>
            <a:r>
              <a:rPr lang="en-US" sz="2000" dirty="0" err="1" smtClean="0">
                <a:latin typeface="Times New Roman" pitchFamily="18" charset="0"/>
                <a:cs typeface="Times New Roman" pitchFamily="18" charset="0"/>
              </a:rPr>
              <a:t>cgi</a:t>
            </a:r>
            <a:r>
              <a:rPr lang="en-US" sz="2000" dirty="0" smtClean="0">
                <a:latin typeface="Times New Roman" pitchFamily="18" charset="0"/>
                <a:cs typeface="Times New Roman" pitchFamily="18" charset="0"/>
              </a:rPr>
              <a:t>” extension in C:\xampp\cgi-bin.</a:t>
            </a:r>
          </a:p>
          <a:p>
            <a:pPr marL="514350" indent="-514350">
              <a:lnSpc>
                <a:spcPct val="120000"/>
              </a:lnSpc>
              <a:buAutoNum type="arabicPeriod"/>
            </a:pPr>
            <a:r>
              <a:rPr lang="en-US" sz="2000" dirty="0" smtClean="0">
                <a:latin typeface="Times New Roman" pitchFamily="18" charset="0"/>
                <a:cs typeface="Times New Roman" pitchFamily="18" charset="0"/>
              </a:rPr>
              <a:t>Create your html file in editor and save the file with “.html” extension in C:\xampp\htdocs.</a:t>
            </a:r>
          </a:p>
          <a:p>
            <a:pPr marL="514350" indent="-514350">
              <a:lnSpc>
                <a:spcPct val="120000"/>
              </a:lnSpc>
              <a:buAutoNum type="arabicPeriod"/>
            </a:pPr>
            <a:r>
              <a:rPr lang="en-US" sz="2000" dirty="0" smtClean="0">
                <a:latin typeface="Times New Roman" pitchFamily="18" charset="0"/>
                <a:cs typeface="Times New Roman" pitchFamily="18" charset="0"/>
              </a:rPr>
              <a:t>Now open your web browser . Type local host.</a:t>
            </a:r>
          </a:p>
          <a:p>
            <a:pPr marL="514350" indent="-514350">
              <a:lnSpc>
                <a:spcPct val="120000"/>
              </a:lnSpc>
              <a:buAutoNum type="arabicPeriod"/>
            </a:pPr>
            <a:r>
              <a:rPr lang="en-US" sz="2000" dirty="0" smtClean="0">
                <a:latin typeface="Times New Roman" pitchFamily="18" charset="0"/>
                <a:cs typeface="Times New Roman" pitchFamily="18" charset="0"/>
              </a:rPr>
              <a:t>If apache is running on system then it shows “It’s working!”.</a:t>
            </a:r>
          </a:p>
          <a:p>
            <a:pPr marL="514350" indent="-514350">
              <a:lnSpc>
                <a:spcPct val="120000"/>
              </a:lnSpc>
              <a:buAutoNum type="arabicPeriod"/>
            </a:pPr>
            <a:r>
              <a:rPr lang="en-US" sz="2000" dirty="0" smtClean="0">
                <a:latin typeface="Times New Roman" pitchFamily="18" charset="0"/>
                <a:cs typeface="Times New Roman" pitchFamily="18" charset="0"/>
              </a:rPr>
              <a:t>If it’s not then open XAMPP server. This will start all services associated with </a:t>
            </a:r>
            <a:r>
              <a:rPr lang="en-US" sz="2000" dirty="0" err="1" smtClean="0">
                <a:latin typeface="Times New Roman" pitchFamily="18" charset="0"/>
                <a:cs typeface="Times New Roman" pitchFamily="18" charset="0"/>
              </a:rPr>
              <a:t>xampp</a:t>
            </a:r>
            <a:r>
              <a:rPr lang="en-US" sz="2000" dirty="0" smtClean="0">
                <a:latin typeface="Times New Roman" pitchFamily="18" charset="0"/>
                <a:cs typeface="Times New Roman" pitchFamily="18" charset="0"/>
              </a:rPr>
              <a:t>.</a:t>
            </a:r>
          </a:p>
          <a:p>
            <a:pPr marL="514350" indent="-514350">
              <a:lnSpc>
                <a:spcPct val="120000"/>
              </a:lnSpc>
              <a:buAutoNum type="arabicPeriod"/>
            </a:pPr>
            <a:r>
              <a:rPr lang="en-US" sz="2000" dirty="0" smtClean="0">
                <a:latin typeface="Times New Roman" pitchFamily="18" charset="0"/>
                <a:cs typeface="Times New Roman" pitchFamily="18" charset="0"/>
              </a:rPr>
              <a:t>If your  apache is in running state then again open browser and type </a:t>
            </a:r>
            <a:r>
              <a:rPr lang="en-US" sz="2000" dirty="0" err="1" smtClean="0">
                <a:latin typeface="Times New Roman" pitchFamily="18" charset="0"/>
                <a:cs typeface="Times New Roman" pitchFamily="18" charset="0"/>
              </a:rPr>
              <a:t>localhost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6570</Words>
  <Application>Microsoft Office PowerPoint</Application>
  <PresentationFormat>On-screen Show (4:3)</PresentationFormat>
  <Paragraphs>1383</Paragraphs>
  <Slides>106</Slides>
  <Notes>1</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Office Theme</vt:lpstr>
      <vt:lpstr>Slide 1</vt:lpstr>
      <vt:lpstr>Contents</vt:lpstr>
      <vt:lpstr>Perl Introduction </vt:lpstr>
      <vt:lpstr>Perl History</vt:lpstr>
      <vt:lpstr>Perl Features</vt:lpstr>
      <vt:lpstr>Where is PERL used</vt:lpstr>
      <vt:lpstr>Slide 7</vt:lpstr>
      <vt:lpstr>Use of Perl</vt:lpstr>
      <vt:lpstr>Pros &amp; Cons in PERL</vt:lpstr>
      <vt:lpstr>Perl Example 1</vt:lpstr>
      <vt:lpstr>Perl print() and say()</vt:lpstr>
      <vt:lpstr>Comments in Perl</vt:lpstr>
      <vt:lpstr>Single and Double Quotes in Perl</vt:lpstr>
      <vt:lpstr>"Here" Documents</vt:lpstr>
      <vt:lpstr>Scalars and Their Operations</vt:lpstr>
      <vt:lpstr>Scalars and Their Operations (continued)</vt:lpstr>
      <vt:lpstr>Scalars and Their Operations (continued)</vt:lpstr>
      <vt:lpstr>Scalars and Their Operations (continued)</vt:lpstr>
      <vt:lpstr>Arithmetic in Perl</vt:lpstr>
      <vt:lpstr>Slide 20</vt:lpstr>
      <vt:lpstr>String and assignment operators</vt:lpstr>
      <vt:lpstr>Assignment Operators</vt:lpstr>
      <vt:lpstr>Assignment Operators (continued)</vt:lpstr>
      <vt:lpstr>Assignment Operators (continued)</vt:lpstr>
      <vt:lpstr>Slide 25</vt:lpstr>
      <vt:lpstr>Slide 26</vt:lpstr>
      <vt:lpstr>Control Statements</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Perl Hashes</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Perl Regular Expressions</vt:lpstr>
      <vt:lpstr>Slide 89</vt:lpstr>
      <vt:lpstr>Slide 90</vt:lpstr>
      <vt:lpstr>Slide 91</vt:lpstr>
      <vt:lpstr>Slide 92</vt:lpstr>
      <vt:lpstr>Slide 93</vt:lpstr>
      <vt:lpstr>Slide 94</vt:lpstr>
      <vt:lpstr>Slide 95</vt:lpstr>
      <vt:lpstr>Perl CGI</vt:lpstr>
      <vt:lpstr>Slide 97</vt:lpstr>
      <vt:lpstr>Slide 98</vt:lpstr>
      <vt:lpstr>CGI Programming in Perl</vt:lpstr>
      <vt:lpstr>Slide 100</vt:lpstr>
      <vt:lpstr>Slide 101</vt:lpstr>
      <vt:lpstr>Slide 102</vt:lpstr>
      <vt:lpstr>Slide 103</vt:lpstr>
      <vt:lpstr>Slide 104</vt:lpstr>
      <vt:lpstr>Slide 105</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352</cp:revision>
  <dcterms:created xsi:type="dcterms:W3CDTF">2020-02-01T04:25:55Z</dcterms:created>
  <dcterms:modified xsi:type="dcterms:W3CDTF">2022-08-23T10:51:52Z</dcterms:modified>
</cp:coreProperties>
</file>