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6" r:id="rId3"/>
    <p:sldId id="258" r:id="rId4"/>
    <p:sldId id="259" r:id="rId5"/>
    <p:sldId id="260" r:id="rId6"/>
    <p:sldId id="26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262" r:id="rId30"/>
    <p:sldId id="304" r:id="rId31"/>
    <p:sldId id="267" r:id="rId32"/>
    <p:sldId id="263" r:id="rId33"/>
    <p:sldId id="266" r:id="rId34"/>
    <p:sldId id="268" r:id="rId35"/>
    <p:sldId id="269" r:id="rId36"/>
    <p:sldId id="270" r:id="rId37"/>
    <p:sldId id="271" r:id="rId38"/>
    <p:sldId id="272" r:id="rId39"/>
    <p:sldId id="278" r:id="rId40"/>
    <p:sldId id="279" r:id="rId41"/>
    <p:sldId id="280" r:id="rId42"/>
    <p:sldId id="273" r:id="rId43"/>
    <p:sldId id="274" r:id="rId44"/>
    <p:sldId id="275" r:id="rId45"/>
    <p:sldId id="276" r:id="rId46"/>
    <p:sldId id="277" r:id="rId47"/>
    <p:sldId id="281" r:id="rId48"/>
    <p:sldId id="305"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886EC8-CD54-4339-8B99-CFF79177B79B}"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FC2B5-3500-4C96-BF2C-DD46550D50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86EC8-CD54-4339-8B99-CFF79177B79B}"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FC2B5-3500-4C96-BF2C-DD46550D50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86EC8-CD54-4339-8B99-CFF79177B79B}"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FC2B5-3500-4C96-BF2C-DD46550D50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86EC8-CD54-4339-8B99-CFF79177B79B}"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FC2B5-3500-4C96-BF2C-DD46550D50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886EC8-CD54-4339-8B99-CFF79177B79B}"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FC2B5-3500-4C96-BF2C-DD46550D50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886EC8-CD54-4339-8B99-CFF79177B79B}" type="datetimeFigureOut">
              <a:rPr lang="en-US" smtClean="0"/>
              <a:pPr/>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FC2B5-3500-4C96-BF2C-DD46550D50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886EC8-CD54-4339-8B99-CFF79177B79B}" type="datetimeFigureOut">
              <a:rPr lang="en-US" smtClean="0"/>
              <a:pPr/>
              <a:t>8/23/2022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0FC2B5-3500-4C96-BF2C-DD46550D50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886EC8-CD54-4339-8B99-CFF79177B79B}" type="datetimeFigureOut">
              <a:rPr lang="en-US" smtClean="0"/>
              <a:pPr/>
              <a:t>8/23/2022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0FC2B5-3500-4C96-BF2C-DD46550D50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886EC8-CD54-4339-8B99-CFF79177B79B}" type="datetimeFigureOut">
              <a:rPr lang="en-US" smtClean="0"/>
              <a:pPr/>
              <a:t>8/23/2022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0FC2B5-3500-4C96-BF2C-DD46550D50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886EC8-CD54-4339-8B99-CFF79177B79B}" type="datetimeFigureOut">
              <a:rPr lang="en-US" smtClean="0"/>
              <a:pPr/>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FC2B5-3500-4C96-BF2C-DD46550D50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886EC8-CD54-4339-8B99-CFF79177B79B}" type="datetimeFigureOut">
              <a:rPr lang="en-US" smtClean="0"/>
              <a:pPr/>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FC2B5-3500-4C96-BF2C-DD46550D50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886EC8-CD54-4339-8B99-CFF79177B79B}" type="datetimeFigureOut">
              <a:rPr lang="en-US" smtClean="0"/>
              <a:pPr/>
              <a:t>8/23/2022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FC2B5-3500-4C96-BF2C-DD46550D50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w3.org/Style/CS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tutorialspoint.com/xml/index.htm" TargetMode="External"/><Relationship Id="rId7" Type="http://schemas.openxmlformats.org/officeDocument/2006/relationships/hyperlink" Target="https://www.quackit.com/xml/tutorial/" TargetMode="External"/><Relationship Id="rId2" Type="http://schemas.openxmlformats.org/officeDocument/2006/relationships/hyperlink" Target="https://www.w3schools.com/xml/" TargetMode="External"/><Relationship Id="rId1" Type="http://schemas.openxmlformats.org/officeDocument/2006/relationships/slideLayout" Target="../slideLayouts/slideLayout2.xml"/><Relationship Id="rId6" Type="http://schemas.openxmlformats.org/officeDocument/2006/relationships/hyperlink" Target="https://www.geeksforgeeks.org/xml-basics/" TargetMode="External"/><Relationship Id="rId5" Type="http://schemas.openxmlformats.org/officeDocument/2006/relationships/hyperlink" Target="https://www.javatpoint.com/xml-tutorial" TargetMode="External"/><Relationship Id="rId4" Type="http://schemas.openxmlformats.org/officeDocument/2006/relationships/hyperlink" Target="https://beginnersbook.com/2018/10/xml-tutorial-learn-x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2438400"/>
            <a:ext cx="7772400" cy="1470025"/>
          </a:xfrm>
        </p:spPr>
        <p:txBody>
          <a:bodyPr>
            <a:normAutofit fontScale="90000"/>
          </a:bodyPr>
          <a:lstStyle/>
          <a:p>
            <a:pPr>
              <a:lnSpc>
                <a:spcPct val="150000"/>
              </a:lnSpc>
            </a:pPr>
            <a:r>
              <a:rPr lang="en-GB" b="1" dirty="0" smtClean="0">
                <a:ln w="24500" cmpd="dbl">
                  <a:solidFill>
                    <a:schemeClr val="accent1">
                      <a:lumMod val="50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innerShdw blurRad="63500" dist="50800" dir="16200000">
                    <a:prstClr val="black">
                      <a:alpha val="50000"/>
                    </a:prstClr>
                  </a:innerShdw>
                </a:effectLst>
                <a:latin typeface="Verdana" pitchFamily="34" charset="0"/>
                <a:cs typeface="Times New Roman" pitchFamily="18" charset="0"/>
              </a:rPr>
              <a:t/>
            </a:r>
            <a:br>
              <a:rPr lang="en-GB" b="1" dirty="0" smtClean="0">
                <a:ln w="24500" cmpd="dbl">
                  <a:solidFill>
                    <a:schemeClr val="accent1">
                      <a:lumMod val="50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innerShdw blurRad="63500" dist="50800" dir="16200000">
                    <a:prstClr val="black">
                      <a:alpha val="50000"/>
                    </a:prstClr>
                  </a:innerShdw>
                </a:effectLst>
                <a:latin typeface="Verdana" pitchFamily="34" charset="0"/>
                <a:cs typeface="Times New Roman" pitchFamily="18" charset="0"/>
              </a:rPr>
            </a:br>
            <a:r>
              <a:rPr lang="en-US" b="1" dirty="0" smtClean="0">
                <a:ln w="24500" cmpd="dbl">
                  <a:solidFill>
                    <a:schemeClr val="accent1">
                      <a:lumMod val="50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innerShdw blurRad="63500" dist="50800" dir="16200000">
                    <a:prstClr val="black">
                      <a:alpha val="50000"/>
                    </a:prstClr>
                  </a:innerShdw>
                </a:effectLst>
              </a:rPr>
              <a:t/>
            </a:r>
            <a:br>
              <a:rPr lang="en-US" b="1" dirty="0" smtClean="0">
                <a:ln w="24500" cmpd="dbl">
                  <a:solidFill>
                    <a:schemeClr val="accent1">
                      <a:lumMod val="50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innerShdw blurRad="63500" dist="50800" dir="16200000">
                    <a:prstClr val="black">
                      <a:alpha val="50000"/>
                    </a:prstClr>
                  </a:innerShdw>
                </a:effectLst>
              </a:rPr>
            </a:br>
            <a:endParaRPr lang="en-US" dirty="0"/>
          </a:p>
        </p:txBody>
      </p:sp>
      <p:sp>
        <p:nvSpPr>
          <p:cNvPr id="3" name="Rectangle 2"/>
          <p:cNvSpPr/>
          <p:nvPr/>
        </p:nvSpPr>
        <p:spPr>
          <a:xfrm>
            <a:off x="1752600" y="2209800"/>
            <a:ext cx="6248400" cy="2585323"/>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GB"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Verdana" pitchFamily="34" charset="0"/>
                <a:cs typeface="Times New Roman" pitchFamily="18" charset="0"/>
              </a:rPr>
              <a:t>UNIT-2</a:t>
            </a:r>
          </a:p>
          <a:p>
            <a:pPr algn="ctr"/>
            <a:r>
              <a:rPr lang="en-GB"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Verdana" pitchFamily="34" charset="0"/>
                <a:cs typeface="Times New Roman" pitchFamily="18" charset="0"/>
              </a:rPr>
              <a:t/>
            </a:r>
            <a:br>
              <a:rPr lang="en-GB"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Verdana" pitchFamily="34" charset="0"/>
                <a:cs typeface="Times New Roman" pitchFamily="18" charset="0"/>
              </a:rPr>
            </a:br>
            <a:r>
              <a:rPr lang="en-GB"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Verdana" pitchFamily="34" charset="0"/>
                <a:cs typeface="Times New Roman" pitchFamily="18" charset="0"/>
              </a:rPr>
              <a:t>XML</a:t>
            </a:r>
            <a:endPar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Rectangle 4"/>
          <p:cNvSpPr/>
          <p:nvPr/>
        </p:nvSpPr>
        <p:spPr>
          <a:xfrm>
            <a:off x="4572000" y="4953000"/>
            <a:ext cx="4572000" cy="923330"/>
          </a:xfrm>
          <a:prstGeom prst="rect">
            <a:avLst/>
          </a:prstGeom>
        </p:spPr>
        <p:txBody>
          <a:bodyPr>
            <a:spAutoFit/>
          </a:bodyPr>
          <a:lstStyle/>
          <a:p>
            <a:r>
              <a:rPr lang="en-US" dirty="0" smtClean="0"/>
              <a:t> by   </a:t>
            </a:r>
          </a:p>
          <a:p>
            <a:r>
              <a:rPr lang="en-US" dirty="0" err="1" smtClean="0"/>
              <a:t>Ranjani.B</a:t>
            </a:r>
            <a:r>
              <a:rPr lang="en-US" smtClean="0"/>
              <a:t>, </a:t>
            </a:r>
            <a:r>
              <a:rPr lang="en-US" dirty="0" smtClean="0"/>
              <a:t>	                                </a:t>
            </a:r>
            <a:r>
              <a:rPr lang="en-US" smtClean="0"/>
              <a:t>	</a:t>
            </a:r>
            <a:endParaRPr lang="en-US" smtClean="0"/>
          </a:p>
          <a:p>
            <a:r>
              <a:rPr lang="en-US" smtClean="0"/>
              <a:t>AP/CSE</a:t>
            </a:r>
            <a:r>
              <a:rPr lang="en-US" dirty="0" smtClean="0"/>
              <a:t>, EGSPEC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Autofit/>
          </a:bodyPr>
          <a:lstStyle/>
          <a:p>
            <a:pPr algn="just"/>
            <a:r>
              <a:rPr lang="en-US" sz="1800" b="1" dirty="0" smtClean="0"/>
              <a:t>Empty </a:t>
            </a:r>
            <a:r>
              <a:rPr lang="en-US" sz="1800" b="1" dirty="0" err="1" smtClean="0"/>
              <a:t>Elements:</a:t>
            </a:r>
            <a:r>
              <a:rPr lang="en-US" sz="1800" dirty="0" err="1" smtClean="0"/>
              <a:t>Although</a:t>
            </a:r>
            <a:r>
              <a:rPr lang="en-US" sz="1800" dirty="0" smtClean="0"/>
              <a:t> XML tags usually enclose content, you can also have elements that have no content, called </a:t>
            </a:r>
            <a:r>
              <a:rPr lang="en-US" sz="1800" i="1" dirty="0" smtClean="0"/>
              <a:t>empty elements</a:t>
            </a:r>
            <a:r>
              <a:rPr lang="en-US" sz="1800" dirty="0" smtClean="0"/>
              <a:t>. In XML, an empty element can be represented as follows:</a:t>
            </a:r>
          </a:p>
          <a:p>
            <a:pPr algn="just">
              <a:buNone/>
            </a:pPr>
            <a:r>
              <a:rPr lang="en-US" sz="1800" dirty="0" smtClean="0"/>
              <a:t>			&lt;</a:t>
            </a:r>
            <a:r>
              <a:rPr lang="en-US" sz="1800" i="1" dirty="0" err="1" smtClean="0"/>
              <a:t>ElementName</a:t>
            </a:r>
            <a:r>
              <a:rPr lang="en-US" sz="1800" dirty="0" smtClean="0"/>
              <a:t>/&gt;</a:t>
            </a:r>
          </a:p>
          <a:p>
            <a:pPr algn="just"/>
            <a:endParaRPr lang="en-US" sz="1800" b="1" dirty="0" smtClean="0"/>
          </a:p>
          <a:p>
            <a:pPr algn="just"/>
            <a:r>
              <a:rPr lang="en-US" sz="1800" b="1" dirty="0" smtClean="0"/>
              <a:t>Nested </a:t>
            </a:r>
            <a:r>
              <a:rPr lang="en-US" sz="1800" b="1" dirty="0" err="1" smtClean="0"/>
              <a:t>Elements:</a:t>
            </a:r>
            <a:r>
              <a:rPr lang="en-US" sz="1800" dirty="0" err="1" smtClean="0"/>
              <a:t>Elements</a:t>
            </a:r>
            <a:r>
              <a:rPr lang="en-US" sz="1800" dirty="0" smtClean="0"/>
              <a:t> can be nested. For example, if you wanted to group all the patient information under a single </a:t>
            </a:r>
            <a:r>
              <a:rPr lang="en-US" sz="1800" i="1" dirty="0" smtClean="0"/>
              <a:t>Patient</a:t>
            </a:r>
            <a:r>
              <a:rPr lang="en-US" sz="1800" dirty="0" smtClean="0"/>
              <a:t> element, you might want to rewrite the patient record example as follows:</a:t>
            </a:r>
          </a:p>
          <a:p>
            <a:pPr lvl="2" algn="just">
              <a:buNone/>
            </a:pPr>
            <a:r>
              <a:rPr lang="en-US" sz="1800" dirty="0" smtClean="0"/>
              <a:t>	&lt;Patient&gt;</a:t>
            </a:r>
          </a:p>
          <a:p>
            <a:pPr lvl="2" algn="just">
              <a:buNone/>
            </a:pPr>
            <a:r>
              <a:rPr lang="en-US" sz="1800" dirty="0" smtClean="0"/>
              <a:t>	      &lt;</a:t>
            </a:r>
            <a:r>
              <a:rPr lang="en-US" sz="1800" dirty="0" err="1" smtClean="0"/>
              <a:t>PatientName</a:t>
            </a:r>
            <a:r>
              <a:rPr lang="en-US" sz="1800" dirty="0" smtClean="0"/>
              <a:t>&gt;John Smith&lt;/</a:t>
            </a:r>
            <a:r>
              <a:rPr lang="en-US" sz="1800" dirty="0" err="1" smtClean="0"/>
              <a:t>PatientName</a:t>
            </a:r>
            <a:r>
              <a:rPr lang="en-US" sz="1800" dirty="0" smtClean="0"/>
              <a:t>&gt;</a:t>
            </a:r>
          </a:p>
          <a:p>
            <a:pPr lvl="2" algn="just">
              <a:buNone/>
            </a:pPr>
            <a:r>
              <a:rPr lang="en-US" sz="1800" dirty="0" smtClean="0"/>
              <a:t>	      &lt;</a:t>
            </a:r>
            <a:r>
              <a:rPr lang="en-US" sz="1800" dirty="0" err="1" smtClean="0"/>
              <a:t>PatientAge</a:t>
            </a:r>
            <a:r>
              <a:rPr lang="en-US" sz="1800" dirty="0" smtClean="0"/>
              <a:t>&gt;108&lt;/</a:t>
            </a:r>
            <a:r>
              <a:rPr lang="en-US" sz="1800" dirty="0" err="1" smtClean="0"/>
              <a:t>PatientAge</a:t>
            </a:r>
            <a:r>
              <a:rPr lang="en-US" sz="1800" dirty="0" smtClean="0"/>
              <a:t>&gt;</a:t>
            </a:r>
          </a:p>
          <a:p>
            <a:pPr lvl="2" algn="just">
              <a:buNone/>
            </a:pPr>
            <a:r>
              <a:rPr lang="en-US" sz="1800" dirty="0" smtClean="0"/>
              <a:t>	      &lt;</a:t>
            </a:r>
            <a:r>
              <a:rPr lang="en-US" sz="1800" dirty="0" err="1" smtClean="0"/>
              <a:t>PatientWeight</a:t>
            </a:r>
            <a:r>
              <a:rPr lang="en-US" sz="1800" dirty="0" smtClean="0"/>
              <a:t>&gt;155&lt;/</a:t>
            </a:r>
            <a:r>
              <a:rPr lang="en-US" sz="1800" dirty="0" err="1" smtClean="0"/>
              <a:t>PatientWeight</a:t>
            </a:r>
            <a:r>
              <a:rPr lang="en-US" sz="1800" dirty="0" smtClean="0"/>
              <a:t>&gt;</a:t>
            </a:r>
          </a:p>
          <a:p>
            <a:pPr lvl="2" algn="just">
              <a:buNone/>
            </a:pPr>
            <a:r>
              <a:rPr lang="en-US" sz="1800" dirty="0" smtClean="0"/>
              <a:t>	  &lt;/Patient&gt;</a:t>
            </a:r>
          </a:p>
          <a:p>
            <a:pPr algn="just"/>
            <a:r>
              <a:rPr lang="en-US" sz="1800" dirty="0" smtClean="0"/>
              <a:t>Thus XML elements can contain other elements. However, the elements must be strictly nested: each start tag must have a corresponding end tag.</a:t>
            </a:r>
          </a:p>
          <a:p>
            <a:pPr algn="just"/>
            <a:endParaRPr lang="en-US" sz="1800" b="1" dirty="0" smtClean="0"/>
          </a:p>
          <a:p>
            <a:pPr algn="just"/>
            <a:r>
              <a:rPr lang="en-US" sz="1800" b="1" dirty="0" smtClean="0"/>
              <a:t>Attributes:</a:t>
            </a:r>
            <a:r>
              <a:rPr lang="en-US" sz="1800" dirty="0" smtClean="0"/>
              <a:t> Attributes provide additional information about the elements for which they are declared. An attribute consists of a name-value pair. Consider the following example:</a:t>
            </a:r>
            <a:br>
              <a:rPr lang="en-US" sz="1800" dirty="0" smtClean="0"/>
            </a:br>
            <a:r>
              <a:rPr lang="en-US" sz="1800" dirty="0" smtClean="0"/>
              <a:t>	&lt;</a:t>
            </a:r>
            <a:r>
              <a:rPr lang="en-US" sz="1800" dirty="0" err="1" smtClean="0"/>
              <a:t>Student_name</a:t>
            </a:r>
            <a:r>
              <a:rPr lang="en-US" sz="1800" dirty="0" smtClean="0"/>
              <a:t> S_ID = “101”&gt;</a:t>
            </a:r>
            <a:r>
              <a:rPr lang="en-US" sz="1800" dirty="0" err="1" smtClean="0"/>
              <a:t>shanshak</a:t>
            </a:r>
            <a:r>
              <a:rPr lang="en-US" sz="1800" dirty="0" smtClean="0"/>
              <a:t> &lt;/ </a:t>
            </a:r>
            <a:r>
              <a:rPr lang="en-US" sz="1800" dirty="0" err="1" smtClean="0"/>
              <a:t>Student_name</a:t>
            </a:r>
            <a:r>
              <a:rPr lang="en-US" sz="1800" dirty="0" smtClean="0"/>
              <a:t> &gt;</a:t>
            </a:r>
          </a:p>
          <a:p>
            <a:pPr algn="just"/>
            <a:endParaRPr lang="en-US"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62500" lnSpcReduction="20000"/>
          </a:bodyPr>
          <a:lstStyle/>
          <a:p>
            <a:pPr lvl="0" algn="just">
              <a:buNone/>
            </a:pPr>
            <a:r>
              <a:rPr lang="en-US" b="1" u="sng" dirty="0" smtClean="0"/>
              <a:t>Control Information:</a:t>
            </a:r>
            <a:endParaRPr lang="en-US" u="sng" dirty="0" smtClean="0"/>
          </a:p>
          <a:p>
            <a:pPr algn="just">
              <a:buNone/>
            </a:pPr>
            <a:r>
              <a:rPr lang="en-US" dirty="0" smtClean="0"/>
              <a:t>This gives control to the XML document.</a:t>
            </a:r>
          </a:p>
          <a:p>
            <a:pPr algn="just"/>
            <a:endParaRPr lang="en-US" b="1" dirty="0" smtClean="0"/>
          </a:p>
          <a:p>
            <a:pPr algn="just"/>
            <a:r>
              <a:rPr lang="en-US" b="1" dirty="0" smtClean="0"/>
              <a:t>Comments: </a:t>
            </a:r>
            <a:r>
              <a:rPr lang="en-US" dirty="0" smtClean="0"/>
              <a:t>Comments are statements used to explain the XML code. They are used to provide documentation information about the XML file or the application to which the file belongs. The parser ignores comments entries during code execution.</a:t>
            </a:r>
          </a:p>
          <a:p>
            <a:pPr algn="just">
              <a:buNone/>
            </a:pPr>
            <a:r>
              <a:rPr lang="en-US" dirty="0" smtClean="0"/>
              <a:t>		&lt;!--Comment here--&gt;</a:t>
            </a:r>
          </a:p>
          <a:p>
            <a:pPr algn="just"/>
            <a:endParaRPr lang="en-US" b="1" dirty="0" smtClean="0"/>
          </a:p>
          <a:p>
            <a:pPr algn="just"/>
            <a:r>
              <a:rPr lang="en-US" b="1" dirty="0" smtClean="0"/>
              <a:t>Processing Instructions:  </a:t>
            </a:r>
            <a:r>
              <a:rPr lang="en-US" dirty="0" smtClean="0"/>
              <a:t>An XML Documents usually begins with the XML declaration statement called the Processing Instructions .This statement provides information on how the XML file should be processed. </a:t>
            </a:r>
            <a:br>
              <a:rPr lang="en-US" dirty="0" smtClean="0"/>
            </a:br>
            <a:r>
              <a:rPr lang="en-US" dirty="0" smtClean="0"/>
              <a:t>                e.g. &lt;?xml version =”1.0” encoding=”UTF-8”?&gt; </a:t>
            </a:r>
            <a:br>
              <a:rPr lang="en-US" dirty="0" smtClean="0"/>
            </a:br>
            <a:r>
              <a:rPr lang="en-US" dirty="0" smtClean="0"/>
              <a:t>The Processing Instruction statement uses the encoding property to specify the encoding scheme used to create the XML file</a:t>
            </a:r>
          </a:p>
          <a:p>
            <a:pPr algn="just"/>
            <a:endParaRPr lang="en-US" b="1" dirty="0" smtClean="0"/>
          </a:p>
          <a:p>
            <a:pPr algn="just"/>
            <a:r>
              <a:rPr lang="en-US" b="1" dirty="0" smtClean="0"/>
              <a:t>DTD:</a:t>
            </a:r>
            <a:r>
              <a:rPr lang="en-US" dirty="0" smtClean="0"/>
              <a:t>DTD stands for Document Type Definition. It defines the legal building blocks of an XML document. It is used to define document structure with a list of legal elements and attributes. Each XML has associated DTD held in a separate file so that it can be used with many document. DTD file holds the rules of grammar for a particular XML </a:t>
            </a:r>
            <a:r>
              <a:rPr lang="en-US" dirty="0" err="1" smtClean="0"/>
              <a:t>datastructure</a:t>
            </a:r>
            <a:r>
              <a:rPr lang="en-US" dirty="0" smtClean="0"/>
              <a:t>. Rules are used by validating parsers to check.</a:t>
            </a:r>
          </a:p>
          <a:p>
            <a:pPr lvl="1" algn="just">
              <a:buNone/>
            </a:pPr>
            <a:r>
              <a:rPr lang="en-US" sz="3200" dirty="0" smtClean="0"/>
              <a:t>	&lt;!DOCTYPE employee SYSTEM "employee.dtd"&gt;  </a:t>
            </a:r>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6019800"/>
          </a:xfrm>
        </p:spPr>
        <p:txBody>
          <a:bodyPr>
            <a:normAutofit fontScale="47500" lnSpcReduction="20000"/>
          </a:bodyPr>
          <a:lstStyle/>
          <a:p>
            <a:pPr algn="just"/>
            <a:r>
              <a:rPr lang="en-US" sz="5600" b="1" dirty="0" smtClean="0"/>
              <a:t>CDATA: </a:t>
            </a:r>
            <a:r>
              <a:rPr lang="en-US" sz="5600" dirty="0" smtClean="0"/>
              <a:t>(Unparsed Character data): CDATA contains the text which is not parsed further in an XML document. Tags inside the CDATA text are not treated as markup and entities will not be expanded.</a:t>
            </a:r>
          </a:p>
          <a:p>
            <a:pPr lvl="2" algn="just">
              <a:buNone/>
            </a:pPr>
            <a:endParaRPr lang="en-US" sz="4800" dirty="0" smtClean="0"/>
          </a:p>
          <a:p>
            <a:pPr lvl="2" algn="just">
              <a:buNone/>
            </a:pPr>
            <a:r>
              <a:rPr lang="en-US" sz="4800" dirty="0" smtClean="0"/>
              <a:t>&lt;?xml version="1.0"?&gt;  </a:t>
            </a:r>
          </a:p>
          <a:p>
            <a:pPr lvl="2" algn="just">
              <a:buNone/>
            </a:pPr>
            <a:r>
              <a:rPr lang="en-US" sz="4800" dirty="0" smtClean="0"/>
              <a:t>&lt;!DOCTYPE employee SYSTEM "employee.dtd"&gt;  </a:t>
            </a:r>
          </a:p>
          <a:p>
            <a:pPr lvl="2" algn="just">
              <a:buNone/>
            </a:pPr>
            <a:r>
              <a:rPr lang="en-US" sz="4800" dirty="0" smtClean="0"/>
              <a:t>&lt;employee&gt;  </a:t>
            </a:r>
          </a:p>
          <a:p>
            <a:pPr lvl="2" algn="just">
              <a:buNone/>
            </a:pPr>
            <a:r>
              <a:rPr lang="en-US" sz="4800" dirty="0" smtClean="0"/>
              <a:t>&lt;![CDATA[  </a:t>
            </a:r>
          </a:p>
          <a:p>
            <a:pPr lvl="2" algn="just">
              <a:buNone/>
            </a:pPr>
            <a:r>
              <a:rPr lang="en-US" sz="4800" dirty="0" smtClean="0"/>
              <a:t>  &lt;</a:t>
            </a:r>
            <a:r>
              <a:rPr lang="en-US" sz="4800" dirty="0" err="1" smtClean="0"/>
              <a:t>firstname</a:t>
            </a:r>
            <a:r>
              <a:rPr lang="en-US" sz="4800" dirty="0" smtClean="0"/>
              <a:t>&gt;</a:t>
            </a:r>
            <a:r>
              <a:rPr lang="en-US" sz="4800" dirty="0" err="1" smtClean="0"/>
              <a:t>vimal</a:t>
            </a:r>
            <a:r>
              <a:rPr lang="en-US" sz="4800" dirty="0" smtClean="0"/>
              <a:t>&lt;/</a:t>
            </a:r>
            <a:r>
              <a:rPr lang="en-US" sz="4800" dirty="0" err="1" smtClean="0"/>
              <a:t>firstname</a:t>
            </a:r>
            <a:r>
              <a:rPr lang="en-US" sz="4800" dirty="0" smtClean="0"/>
              <a:t>&gt; </a:t>
            </a:r>
          </a:p>
          <a:p>
            <a:pPr lvl="2" algn="just">
              <a:buNone/>
            </a:pPr>
            <a:r>
              <a:rPr lang="en-US" sz="4800" dirty="0" smtClean="0"/>
              <a:t>  &lt;</a:t>
            </a:r>
            <a:r>
              <a:rPr lang="en-US" sz="4800" dirty="0" err="1" smtClean="0"/>
              <a:t>lastname</a:t>
            </a:r>
            <a:r>
              <a:rPr lang="en-US" sz="4800" dirty="0" smtClean="0"/>
              <a:t>&gt;</a:t>
            </a:r>
            <a:r>
              <a:rPr lang="en-US" sz="4800" dirty="0" err="1" smtClean="0"/>
              <a:t>jaiswal</a:t>
            </a:r>
            <a:r>
              <a:rPr lang="en-US" sz="4800" dirty="0" smtClean="0"/>
              <a:t>&lt;/</a:t>
            </a:r>
            <a:r>
              <a:rPr lang="en-US" sz="4800" dirty="0" err="1" smtClean="0"/>
              <a:t>lastname</a:t>
            </a:r>
            <a:r>
              <a:rPr lang="en-US" sz="4800" dirty="0" smtClean="0"/>
              <a:t>&gt; </a:t>
            </a:r>
          </a:p>
          <a:p>
            <a:pPr lvl="2" algn="just">
              <a:buNone/>
            </a:pPr>
            <a:r>
              <a:rPr lang="en-US" sz="4800" dirty="0" smtClean="0"/>
              <a:t>  &lt;email&gt;vimal@javatpoint.com&lt;/email&gt; </a:t>
            </a:r>
          </a:p>
          <a:p>
            <a:pPr lvl="2" algn="just">
              <a:buNone/>
            </a:pPr>
            <a:r>
              <a:rPr lang="en-US" sz="4800" dirty="0" smtClean="0"/>
              <a:t>]]&gt;   </a:t>
            </a:r>
          </a:p>
          <a:p>
            <a:pPr lvl="2" algn="just">
              <a:buNone/>
            </a:pPr>
            <a:r>
              <a:rPr lang="en-US" sz="4800" dirty="0" smtClean="0"/>
              <a:t>&lt;/employee&gt;</a:t>
            </a:r>
          </a:p>
          <a:p>
            <a:pPr algn="just">
              <a:buNone/>
            </a:pPr>
            <a:r>
              <a:rPr lang="en-US" sz="56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324600"/>
          </a:xfrm>
        </p:spPr>
        <p:txBody>
          <a:bodyPr>
            <a:noAutofit/>
          </a:bodyPr>
          <a:lstStyle/>
          <a:p>
            <a:pPr algn="just"/>
            <a:r>
              <a:rPr lang="en-US" sz="1600" b="1" dirty="0" smtClean="0"/>
              <a:t>PCDATA:</a:t>
            </a:r>
            <a:r>
              <a:rPr lang="en-US" sz="1600" dirty="0" smtClean="0"/>
              <a:t> (Parsed Character Data): XML parsers are used to parse all the text in an XML document. PCDATA stands for Parsed Character data. PCDATA is the text that will be parsed by a parser. Tags inside the PCDATA will be treated as markup and entities will be expanded.</a:t>
            </a:r>
          </a:p>
          <a:p>
            <a:pPr>
              <a:buNone/>
            </a:pPr>
            <a:r>
              <a:rPr lang="en-US" sz="1600" i="1" dirty="0" smtClean="0"/>
              <a:t> </a:t>
            </a:r>
            <a:r>
              <a:rPr lang="en-US" sz="1600" dirty="0" smtClean="0"/>
              <a:t>	        </a:t>
            </a:r>
            <a:r>
              <a:rPr lang="en-US" sz="1600" i="1" u="sng" dirty="0" smtClean="0"/>
              <a:t>employee.xml</a:t>
            </a:r>
            <a:endParaRPr lang="en-US" sz="1600" u="sng" dirty="0" smtClean="0"/>
          </a:p>
          <a:p>
            <a:pPr lvl="3">
              <a:buNone/>
            </a:pPr>
            <a:r>
              <a:rPr lang="en-US" sz="1600" dirty="0" smtClean="0"/>
              <a:t>&lt;?xml version="1.0"?&gt;  </a:t>
            </a:r>
          </a:p>
          <a:p>
            <a:pPr lvl="3">
              <a:buNone/>
            </a:pPr>
            <a:r>
              <a:rPr lang="en-US" sz="1600" dirty="0" smtClean="0"/>
              <a:t>&lt;!DOCTYPE employee SYSTEM "employee.dtd"&gt;  </a:t>
            </a:r>
          </a:p>
          <a:p>
            <a:pPr lvl="3">
              <a:buNone/>
            </a:pPr>
            <a:r>
              <a:rPr lang="en-US" sz="1600" dirty="0" smtClean="0"/>
              <a:t>&lt;employee&gt;  </a:t>
            </a:r>
          </a:p>
          <a:p>
            <a:pPr lvl="3">
              <a:buNone/>
            </a:pPr>
            <a:r>
              <a:rPr lang="en-US" sz="1600" dirty="0" smtClean="0"/>
              <a:t>  &lt;</a:t>
            </a:r>
            <a:r>
              <a:rPr lang="en-US" sz="1600" dirty="0" err="1" smtClean="0"/>
              <a:t>firstname</a:t>
            </a:r>
            <a:r>
              <a:rPr lang="en-US" sz="1600" dirty="0" smtClean="0"/>
              <a:t>&gt;</a:t>
            </a:r>
            <a:r>
              <a:rPr lang="en-US" sz="1600" dirty="0" err="1" smtClean="0"/>
              <a:t>vimal</a:t>
            </a:r>
            <a:r>
              <a:rPr lang="en-US" sz="1600" dirty="0" smtClean="0"/>
              <a:t>&lt;/</a:t>
            </a:r>
            <a:r>
              <a:rPr lang="en-US" sz="1600" dirty="0" err="1" smtClean="0"/>
              <a:t>firstname</a:t>
            </a:r>
            <a:r>
              <a:rPr lang="en-US" sz="1600" dirty="0" smtClean="0"/>
              <a:t>&gt;  </a:t>
            </a:r>
          </a:p>
          <a:p>
            <a:pPr lvl="3">
              <a:buNone/>
            </a:pPr>
            <a:r>
              <a:rPr lang="en-US" sz="1600" dirty="0" smtClean="0"/>
              <a:t>  &lt;</a:t>
            </a:r>
            <a:r>
              <a:rPr lang="en-US" sz="1600" dirty="0" err="1" smtClean="0"/>
              <a:t>lastname</a:t>
            </a:r>
            <a:r>
              <a:rPr lang="en-US" sz="1600" dirty="0" smtClean="0"/>
              <a:t>&gt;</a:t>
            </a:r>
            <a:r>
              <a:rPr lang="en-US" sz="1600" dirty="0" err="1" smtClean="0"/>
              <a:t>jaiswal</a:t>
            </a:r>
            <a:r>
              <a:rPr lang="en-US" sz="1600" dirty="0" smtClean="0"/>
              <a:t>&lt;/</a:t>
            </a:r>
            <a:r>
              <a:rPr lang="en-US" sz="1600" dirty="0" err="1" smtClean="0"/>
              <a:t>lastname</a:t>
            </a:r>
            <a:r>
              <a:rPr lang="en-US" sz="1600" dirty="0" smtClean="0"/>
              <a:t>&gt;  </a:t>
            </a:r>
          </a:p>
          <a:p>
            <a:pPr lvl="3">
              <a:buNone/>
            </a:pPr>
            <a:r>
              <a:rPr lang="en-US" sz="1600" dirty="0" smtClean="0"/>
              <a:t>  &lt;email&gt;vimal@javatpoint.com&lt;/email&gt;  </a:t>
            </a:r>
          </a:p>
          <a:p>
            <a:pPr lvl="3">
              <a:buNone/>
            </a:pPr>
            <a:r>
              <a:rPr lang="en-US" sz="1600" dirty="0" smtClean="0"/>
              <a:t>&lt;/employee&gt;  </a:t>
            </a:r>
          </a:p>
          <a:p>
            <a:pPr>
              <a:buNone/>
            </a:pPr>
            <a:r>
              <a:rPr lang="en-US" sz="1600" dirty="0" smtClean="0"/>
              <a:t> </a:t>
            </a:r>
            <a:r>
              <a:rPr lang="en-US" sz="1600" i="1" dirty="0" smtClean="0"/>
              <a:t>	         </a:t>
            </a:r>
            <a:r>
              <a:rPr lang="en-US" sz="1600" i="1" u="sng" dirty="0" smtClean="0"/>
              <a:t>employee.dtd</a:t>
            </a:r>
            <a:endParaRPr lang="en-US" sz="1600" u="sng" dirty="0" smtClean="0"/>
          </a:p>
          <a:p>
            <a:pPr lvl="2">
              <a:buNone/>
            </a:pPr>
            <a:r>
              <a:rPr lang="en-US" sz="1600" dirty="0" smtClean="0"/>
              <a:t>	&lt;!ELEMENT employee (</a:t>
            </a:r>
            <a:r>
              <a:rPr lang="en-US" sz="1600" dirty="0" err="1" smtClean="0"/>
              <a:t>firstname,lastname,email</a:t>
            </a:r>
            <a:r>
              <a:rPr lang="en-US" sz="1600" dirty="0" smtClean="0"/>
              <a:t>)&gt;  </a:t>
            </a:r>
          </a:p>
          <a:p>
            <a:pPr lvl="2">
              <a:buNone/>
            </a:pPr>
            <a:r>
              <a:rPr lang="en-US" sz="1600" dirty="0" smtClean="0"/>
              <a:t>	&lt;!ELEMENT </a:t>
            </a:r>
            <a:r>
              <a:rPr lang="en-US" sz="1600" dirty="0" err="1" smtClean="0"/>
              <a:t>firstname</a:t>
            </a:r>
            <a:r>
              <a:rPr lang="en-US" sz="1600" dirty="0" smtClean="0"/>
              <a:t> (#PCDATA)&gt;  </a:t>
            </a:r>
          </a:p>
          <a:p>
            <a:pPr lvl="2">
              <a:buNone/>
            </a:pPr>
            <a:r>
              <a:rPr lang="en-US" sz="1600" dirty="0" smtClean="0"/>
              <a:t>	&lt;!ELEMENT </a:t>
            </a:r>
            <a:r>
              <a:rPr lang="en-US" sz="1600" dirty="0" err="1" smtClean="0"/>
              <a:t>lastname</a:t>
            </a:r>
            <a:r>
              <a:rPr lang="en-US" sz="1600" dirty="0" smtClean="0"/>
              <a:t> (#PCDATA)&gt;  </a:t>
            </a:r>
          </a:p>
          <a:p>
            <a:pPr lvl="2">
              <a:buNone/>
            </a:pPr>
            <a:r>
              <a:rPr lang="en-US" sz="1600" dirty="0" smtClean="0"/>
              <a:t>	&lt;!ELEMENT email (#PCDATA)&gt;  </a:t>
            </a:r>
          </a:p>
          <a:p>
            <a:endParaRPr lang="en-US" sz="1600" dirty="0" smtClean="0"/>
          </a:p>
          <a:p>
            <a:pPr lvl="0">
              <a:buNone/>
            </a:pPr>
            <a:r>
              <a:rPr lang="en-US" sz="1600" b="1" u="sng" dirty="0" smtClean="0"/>
              <a:t>Entities: </a:t>
            </a:r>
            <a:r>
              <a:rPr lang="en-US" sz="1600" dirty="0" smtClean="0"/>
              <a:t/>
            </a:r>
            <a:br>
              <a:rPr lang="en-US" sz="1600" dirty="0" smtClean="0"/>
            </a:br>
            <a:r>
              <a:rPr lang="en-US" sz="1600" dirty="0" smtClean="0"/>
              <a:t>An entity is a name that is associated with a block of data, such as chunk of text or a reference to an external file that contains textual or binary information. It is a set of information that can be specifying a single name.</a:t>
            </a:r>
          </a:p>
          <a:p>
            <a:endParaRPr lang="en-US" sz="1600" dirty="0" smtClean="0"/>
          </a:p>
          <a:p>
            <a:endParaRPr 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XML Document Structure</a:t>
            </a:r>
            <a:endParaRPr lang="en-US" dirty="0"/>
          </a:p>
        </p:txBody>
      </p:sp>
      <p:sp>
        <p:nvSpPr>
          <p:cNvPr id="3" name="Content Placeholder 2"/>
          <p:cNvSpPr>
            <a:spLocks noGrp="1"/>
          </p:cNvSpPr>
          <p:nvPr>
            <p:ph idx="1"/>
          </p:nvPr>
        </p:nvSpPr>
        <p:spPr>
          <a:xfrm>
            <a:off x="457200" y="1066800"/>
            <a:ext cx="8229600" cy="5334000"/>
          </a:xfrm>
        </p:spPr>
        <p:txBody>
          <a:bodyPr>
            <a:noAutofit/>
          </a:bodyPr>
          <a:lstStyle/>
          <a:p>
            <a:pPr marL="0" indent="0" algn="just">
              <a:buNone/>
            </a:pPr>
            <a:r>
              <a:rPr lang="en-US" sz="2000" dirty="0" smtClean="0"/>
              <a:t>XML document is a tree structure which contain exactly one root element which is the start tag of the XML document and it contains all other elements. All elements in an XML document can contain sub elements, text and attributes. The tree represented by an XML document starts at the root element and branches to the lowest level of elements.</a:t>
            </a:r>
          </a:p>
          <a:p>
            <a:pPr lvl="3" algn="just">
              <a:buNone/>
            </a:pPr>
            <a:r>
              <a:rPr lang="en-US" dirty="0" smtClean="0"/>
              <a:t>&lt;root&gt;</a:t>
            </a:r>
          </a:p>
          <a:p>
            <a:pPr lvl="3" algn="just">
              <a:buNone/>
            </a:pPr>
            <a:r>
              <a:rPr lang="en-US" dirty="0" smtClean="0"/>
              <a:t>  &lt;section&gt;</a:t>
            </a:r>
          </a:p>
          <a:p>
            <a:pPr lvl="3" algn="just">
              <a:buNone/>
            </a:pPr>
            <a:r>
              <a:rPr lang="en-US" dirty="0" smtClean="0"/>
              <a:t>    &lt;sub-section&gt;&lt;/sub-section&gt;</a:t>
            </a:r>
          </a:p>
          <a:p>
            <a:pPr lvl="3" algn="just">
              <a:buNone/>
            </a:pPr>
            <a:r>
              <a:rPr lang="en-US" dirty="0" smtClean="0"/>
              <a:t>    &lt;sub-section&gt;&lt;/sub-section&gt;</a:t>
            </a:r>
          </a:p>
          <a:p>
            <a:pPr lvl="3" algn="just">
              <a:buNone/>
            </a:pPr>
            <a:r>
              <a:rPr lang="en-US" dirty="0" smtClean="0"/>
              <a:t>  &lt;/section&gt;</a:t>
            </a:r>
          </a:p>
          <a:p>
            <a:pPr lvl="3" algn="just">
              <a:buNone/>
            </a:pPr>
            <a:r>
              <a:rPr lang="en-US" dirty="0" smtClean="0"/>
              <a:t> </a:t>
            </a:r>
          </a:p>
          <a:p>
            <a:pPr lvl="3" algn="just">
              <a:buNone/>
            </a:pPr>
            <a:r>
              <a:rPr lang="en-US" dirty="0" smtClean="0"/>
              <a:t>  &lt;section&gt;</a:t>
            </a:r>
          </a:p>
          <a:p>
            <a:pPr lvl="3" algn="just">
              <a:buNone/>
            </a:pPr>
            <a:r>
              <a:rPr lang="en-US" dirty="0" smtClean="0"/>
              <a:t>    &lt;sub-section&gt;&lt;/sub-section&gt;</a:t>
            </a:r>
          </a:p>
          <a:p>
            <a:pPr lvl="3" algn="just">
              <a:buNone/>
            </a:pPr>
            <a:r>
              <a:rPr lang="en-US" dirty="0" smtClean="0"/>
              <a:t>    &lt;sub-section&gt;&lt;/sub-section&gt;</a:t>
            </a:r>
          </a:p>
          <a:p>
            <a:pPr lvl="3" algn="just">
              <a:buNone/>
            </a:pPr>
            <a:r>
              <a:rPr lang="en-US" dirty="0" smtClean="0"/>
              <a:t>  &lt;/section&gt;</a:t>
            </a:r>
          </a:p>
          <a:p>
            <a:pPr lvl="3" algn="just">
              <a:buNone/>
            </a:pPr>
            <a:r>
              <a:rPr lang="en-US" smtClean="0"/>
              <a:t>&lt;/root</a:t>
            </a:r>
            <a:r>
              <a:rPr lang="en-US" dirty="0" smtClean="0"/>
              <a:t>&gt;</a:t>
            </a:r>
          </a:p>
          <a:p>
            <a:pPr algn="just"/>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smtClean="0"/>
              <a:t>XML Declaration</a:t>
            </a:r>
            <a:endParaRPr lang="en-US" dirty="0"/>
          </a:p>
        </p:txBody>
      </p:sp>
      <p:sp>
        <p:nvSpPr>
          <p:cNvPr id="3" name="Content Placeholder 2"/>
          <p:cNvSpPr>
            <a:spLocks noGrp="1"/>
          </p:cNvSpPr>
          <p:nvPr>
            <p:ph idx="1"/>
          </p:nvPr>
        </p:nvSpPr>
        <p:spPr/>
        <p:txBody>
          <a:bodyPr/>
          <a:lstStyle/>
          <a:p>
            <a:pPr algn="just"/>
            <a:r>
              <a:rPr lang="en-US" dirty="0" smtClean="0"/>
              <a:t>XML documents must begin with a prolog that appears before the root element. It has the metadata about the XML document such as character encoding, document structure an </a:t>
            </a:r>
            <a:r>
              <a:rPr lang="en-US" dirty="0" err="1" smtClean="0"/>
              <a:t>stylesheets</a:t>
            </a:r>
            <a:r>
              <a:rPr lang="en-US" dirty="0" smtClean="0"/>
              <a:t>.</a:t>
            </a:r>
          </a:p>
          <a:p>
            <a:pPr algn="just">
              <a:buNone/>
            </a:pPr>
            <a:r>
              <a:rPr lang="en-US" dirty="0" smtClean="0"/>
              <a:t>		&lt;?xml version=”1.0” encoding=”UTF-8”?&gt;</a:t>
            </a:r>
          </a:p>
          <a:p>
            <a:pPr algn="just"/>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XML Syntax Rules -1 </a:t>
            </a:r>
            <a:endParaRPr lang="en-US" dirty="0"/>
          </a:p>
        </p:txBody>
      </p:sp>
      <p:sp>
        <p:nvSpPr>
          <p:cNvPr id="3" name="Content Placeholder 2"/>
          <p:cNvSpPr>
            <a:spLocks noGrp="1"/>
          </p:cNvSpPr>
          <p:nvPr>
            <p:ph idx="1"/>
          </p:nvPr>
        </p:nvSpPr>
        <p:spPr>
          <a:xfrm>
            <a:off x="457200" y="1066800"/>
            <a:ext cx="8229600" cy="5486400"/>
          </a:xfrm>
        </p:spPr>
        <p:txBody>
          <a:bodyPr>
            <a:noAutofit/>
          </a:bodyPr>
          <a:lstStyle/>
          <a:p>
            <a:r>
              <a:rPr lang="en-US" sz="2000" b="1" dirty="0" smtClean="0"/>
              <a:t> All XML documents must have a root element.</a:t>
            </a:r>
          </a:p>
          <a:p>
            <a:pPr lvl="1"/>
            <a:r>
              <a:rPr lang="en-US" sz="2000" dirty="0" smtClean="0"/>
              <a:t>A root element is simply a set of tags that contains your XML content.</a:t>
            </a:r>
          </a:p>
          <a:p>
            <a:pPr lvl="3">
              <a:buNone/>
            </a:pPr>
            <a:r>
              <a:rPr lang="en-US" sz="1600" dirty="0" smtClean="0"/>
              <a:t>&lt;root&gt;</a:t>
            </a:r>
          </a:p>
          <a:p>
            <a:pPr lvl="3">
              <a:buNone/>
            </a:pPr>
            <a:r>
              <a:rPr lang="en-US" sz="1600" dirty="0" smtClean="0"/>
              <a:t>  &lt;author&gt;Ernest Hemingway&lt;/author&gt;</a:t>
            </a:r>
          </a:p>
          <a:p>
            <a:pPr lvl="3">
              <a:buNone/>
            </a:pPr>
            <a:r>
              <a:rPr lang="en-US" sz="1600" dirty="0" smtClean="0"/>
              <a:t>  &lt;author&gt;John Steinbeck&lt;/author&gt;</a:t>
            </a:r>
          </a:p>
          <a:p>
            <a:pPr lvl="3">
              <a:buNone/>
            </a:pPr>
            <a:r>
              <a:rPr lang="en-US" sz="1600" dirty="0" smtClean="0"/>
              <a:t>  &lt;author&gt;James Joyce&lt;/author&gt;</a:t>
            </a:r>
          </a:p>
          <a:p>
            <a:pPr lvl="3">
              <a:buNone/>
            </a:pPr>
            <a:r>
              <a:rPr lang="en-US" sz="1600" dirty="0" smtClean="0"/>
              <a:t>&lt;/root&gt;</a:t>
            </a:r>
          </a:p>
          <a:p>
            <a:pPr lvl="0"/>
            <a:r>
              <a:rPr lang="en-US" sz="2000" b="1" dirty="0" smtClean="0"/>
              <a:t>All XML elements must have a closing tag.</a:t>
            </a:r>
          </a:p>
          <a:p>
            <a:pPr lvl="1"/>
            <a:r>
              <a:rPr lang="en-US" sz="2000" dirty="0" smtClean="0"/>
              <a:t>When a tag is declared (opened), it must also be closed. Any unclosed tags will break the code. Even tags that don’t need to be closed in HTML must be closed in XML or XHTML. To open a tag, type the name of the element between less-than (&lt;) and greater-than (&gt;) characters, like this opening tag:&lt;author&gt;.To close a tag, repeat the opening tag exactly, but insert a slash in front of the tag name, like this closing tag:&lt;/author&gt;.Even empty tags, such as &lt;hr&gt; and &lt;</a:t>
            </a:r>
            <a:r>
              <a:rPr lang="en-US" sz="2000" dirty="0" err="1" smtClean="0"/>
              <a:t>br</a:t>
            </a:r>
            <a:r>
              <a:rPr lang="en-US" sz="2000" dirty="0" smtClean="0"/>
              <a:t>&gt;, must be closed.</a:t>
            </a:r>
          </a:p>
          <a:p>
            <a:pPr lvl="3">
              <a:buNone/>
            </a:pPr>
            <a:r>
              <a:rPr lang="en-US" sz="1600" i="1" dirty="0" smtClean="0"/>
              <a:t>&lt;p&gt;This is another paragraph&lt;/p&gt;</a:t>
            </a:r>
            <a:endParaRPr lang="en-US" sz="1600" dirty="0" smtClean="0"/>
          </a:p>
          <a:p>
            <a:pPr>
              <a:buNone/>
            </a:pPr>
            <a:r>
              <a:rPr lang="en-US" sz="2000" dirty="0" smtClean="0"/>
              <a:t> </a:t>
            </a:r>
          </a:p>
          <a:p>
            <a:pPr>
              <a:buNone/>
            </a:pPr>
            <a:r>
              <a:rPr lang="en-US" sz="2000" dirty="0" smtClean="0"/>
              <a:t> </a:t>
            </a:r>
          </a:p>
          <a:p>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XML Syntax Rules -2</a:t>
            </a:r>
            <a:endParaRPr lang="en-US" dirty="0"/>
          </a:p>
        </p:txBody>
      </p:sp>
      <p:sp>
        <p:nvSpPr>
          <p:cNvPr id="3" name="Content Placeholder 2"/>
          <p:cNvSpPr>
            <a:spLocks noGrp="1"/>
          </p:cNvSpPr>
          <p:nvPr>
            <p:ph idx="1"/>
          </p:nvPr>
        </p:nvSpPr>
        <p:spPr>
          <a:xfrm>
            <a:off x="304800" y="1066800"/>
            <a:ext cx="8534400" cy="5410200"/>
          </a:xfrm>
        </p:spPr>
        <p:txBody>
          <a:bodyPr>
            <a:noAutofit/>
          </a:bodyPr>
          <a:lstStyle/>
          <a:p>
            <a:pPr lvl="0"/>
            <a:r>
              <a:rPr lang="en-US" sz="2000" b="1" dirty="0" smtClean="0"/>
              <a:t>Tag names have strict limits.</a:t>
            </a:r>
          </a:p>
          <a:p>
            <a:pPr lvl="1"/>
            <a:r>
              <a:rPr lang="en-US" sz="2000" dirty="0" smtClean="0"/>
              <a:t>Tag names can’t start with the letters </a:t>
            </a:r>
            <a:r>
              <a:rPr lang="en-US" sz="2000" i="1" dirty="0" smtClean="0"/>
              <a:t>xml</a:t>
            </a:r>
            <a:r>
              <a:rPr lang="en-US" sz="2000" dirty="0" smtClean="0"/>
              <a:t>, a number, or punctuation, except for the underscore character (_).</a:t>
            </a:r>
          </a:p>
          <a:p>
            <a:pPr lvl="1"/>
            <a:r>
              <a:rPr lang="en-US" sz="2000" dirty="0" smtClean="0"/>
              <a:t>The letters </a:t>
            </a:r>
            <a:r>
              <a:rPr lang="en-US" sz="2000" i="1" dirty="0" smtClean="0"/>
              <a:t>XML</a:t>
            </a:r>
            <a:r>
              <a:rPr lang="en-US" sz="2000" dirty="0" smtClean="0"/>
              <a:t> are used in various commands and can’t start your tag name. Numbers and punctuation also aren’t allowed in the beginning of the tag name.</a:t>
            </a:r>
          </a:p>
          <a:p>
            <a:pPr>
              <a:buNone/>
            </a:pPr>
            <a:r>
              <a:rPr lang="en-US" sz="2000" dirty="0" smtClean="0"/>
              <a:t>			&lt;author&gt;     or 	&lt;_author&gt;</a:t>
            </a:r>
          </a:p>
          <a:p>
            <a:pPr lvl="0"/>
            <a:r>
              <a:rPr lang="en-US" sz="2000" b="1" dirty="0" smtClean="0"/>
              <a:t>XML tags are case sensitive.</a:t>
            </a:r>
          </a:p>
          <a:p>
            <a:pPr lvl="1"/>
            <a:r>
              <a:rPr lang="en-US" sz="2000" dirty="0" smtClean="0"/>
              <a:t>Uppercase and lowercase matter in XML. Opening and closing tags must match exactly. For example, &lt;ROOT&gt;, &lt;Root&gt;, and &lt;root&gt; are three different tags.</a:t>
            </a:r>
          </a:p>
          <a:p>
            <a:pPr>
              <a:buNone/>
            </a:pPr>
            <a:r>
              <a:rPr lang="en-US" sz="2000" dirty="0" smtClean="0"/>
              <a:t>			&lt;author&gt;Hemingway&lt;/author&gt;    or</a:t>
            </a:r>
          </a:p>
          <a:p>
            <a:pPr>
              <a:buNone/>
            </a:pPr>
            <a:r>
              <a:rPr lang="en-US" sz="2000" dirty="0" smtClean="0"/>
              <a:t>			&lt;AUTHOR&gt;Hemingway&lt;/AUTHOR&gt;</a:t>
            </a:r>
          </a:p>
          <a:p>
            <a:pPr lvl="0"/>
            <a:r>
              <a:rPr lang="en-US" sz="2000" b="1" dirty="0" smtClean="0"/>
              <a:t>Tag Names cannot contain spaces</a:t>
            </a:r>
          </a:p>
          <a:p>
            <a:pPr lvl="1"/>
            <a:r>
              <a:rPr lang="en-US" sz="2000" dirty="0" smtClean="0"/>
              <a:t>Spaces in tag names can cause all sorts of problems with data-intensive applications, so they’re prohibited in XML.</a:t>
            </a:r>
          </a:p>
          <a:p>
            <a:r>
              <a:rPr lang="en-US" sz="2000"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XML Syntax Rules -3</a:t>
            </a:r>
            <a:endParaRPr lang="en-US" dirty="0"/>
          </a:p>
        </p:txBody>
      </p:sp>
      <p:sp>
        <p:nvSpPr>
          <p:cNvPr id="3" name="Content Placeholder 2"/>
          <p:cNvSpPr>
            <a:spLocks noGrp="1"/>
          </p:cNvSpPr>
          <p:nvPr>
            <p:ph idx="1"/>
          </p:nvPr>
        </p:nvSpPr>
        <p:spPr>
          <a:xfrm>
            <a:off x="457200" y="990600"/>
            <a:ext cx="8229600" cy="5562600"/>
          </a:xfrm>
        </p:spPr>
        <p:txBody>
          <a:bodyPr>
            <a:normAutofit/>
          </a:bodyPr>
          <a:lstStyle/>
          <a:p>
            <a:pPr lvl="0"/>
            <a:endParaRPr lang="en-US" sz="2000" dirty="0" smtClean="0"/>
          </a:p>
          <a:p>
            <a:pPr lvl="0"/>
            <a:r>
              <a:rPr lang="en-US" sz="2000" dirty="0" smtClean="0"/>
              <a:t>Attribute values must always be quoted.</a:t>
            </a:r>
          </a:p>
          <a:p>
            <a:pPr lvl="1"/>
            <a:r>
              <a:rPr lang="en-US" sz="2000" dirty="0" smtClean="0"/>
              <a:t>Attribute values modify a tag or help identify the type of information being tagged. If you’re a web designer, you may be used to the flexibility of HTML, in which some attributes don’t require quotes. In XML, all attribute values must appear within quotes. For example</a:t>
            </a:r>
          </a:p>
          <a:p>
            <a:pPr lvl="2">
              <a:buNone/>
            </a:pPr>
            <a:r>
              <a:rPr lang="en-US" sz="2000" dirty="0" smtClean="0"/>
              <a:t>	&lt;chapter number="1"&gt;</a:t>
            </a:r>
          </a:p>
          <a:p>
            <a:pPr lvl="2">
              <a:buNone/>
            </a:pPr>
            <a:r>
              <a:rPr lang="en-US" sz="2000" dirty="0" smtClean="0"/>
              <a:t>	&lt;artist title="author" nationality="USA"&gt;</a:t>
            </a:r>
          </a:p>
          <a:p>
            <a:pPr>
              <a:buNone/>
            </a:pPr>
            <a:r>
              <a:rPr lang="en-US" sz="2000" dirty="0" smtClean="0"/>
              <a:t> </a:t>
            </a:r>
          </a:p>
          <a:p>
            <a:pPr lvl="0"/>
            <a:r>
              <a:rPr lang="en-US" sz="2000" dirty="0" smtClean="0"/>
              <a:t>White Space is preserved</a:t>
            </a:r>
          </a:p>
          <a:p>
            <a:pPr lvl="1"/>
            <a:r>
              <a:rPr lang="en-US" sz="2000" dirty="0" smtClean="0"/>
              <a:t>XML does not truncate multiple white-spaces (HTML truncates multiple white-spaces to one single white-space)</a:t>
            </a:r>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XML Namespace</a:t>
            </a:r>
            <a:endParaRPr lang="en-US" dirty="0"/>
          </a:p>
        </p:txBody>
      </p:sp>
      <p:sp>
        <p:nvSpPr>
          <p:cNvPr id="3" name="Content Placeholder 2"/>
          <p:cNvSpPr>
            <a:spLocks noGrp="1"/>
          </p:cNvSpPr>
          <p:nvPr>
            <p:ph idx="1"/>
          </p:nvPr>
        </p:nvSpPr>
        <p:spPr>
          <a:xfrm>
            <a:off x="304800" y="990600"/>
            <a:ext cx="8534400" cy="5486400"/>
          </a:xfrm>
        </p:spPr>
        <p:txBody>
          <a:bodyPr>
            <a:normAutofit/>
          </a:bodyPr>
          <a:lstStyle/>
          <a:p>
            <a:r>
              <a:rPr lang="en-US" sz="2100" dirty="0" smtClean="0"/>
              <a:t>Sometimes we need to create two different elements by the same name. The XML document allows us to create different elements which are having the common name. This technique is known as namespace.  XML </a:t>
            </a:r>
            <a:r>
              <a:rPr lang="en-US" sz="2100" b="1" dirty="0" smtClean="0"/>
              <a:t>Namespace</a:t>
            </a:r>
            <a:r>
              <a:rPr lang="en-US" sz="2100" dirty="0" smtClean="0"/>
              <a:t> is used </a:t>
            </a:r>
            <a:r>
              <a:rPr lang="en-US" sz="2100" i="1" dirty="0" smtClean="0"/>
              <a:t>to avoid element name conflict</a:t>
            </a:r>
            <a:r>
              <a:rPr lang="en-US" sz="2100" dirty="0" smtClean="0"/>
              <a:t> in XML document.</a:t>
            </a:r>
          </a:p>
          <a:p>
            <a:pPr>
              <a:buNone/>
            </a:pPr>
            <a:r>
              <a:rPr lang="en-US" sz="2100" b="1" dirty="0" smtClean="0"/>
              <a:t>XML Namespace Declaration:</a:t>
            </a:r>
            <a:endParaRPr lang="en-US" sz="2100" dirty="0" smtClean="0"/>
          </a:p>
          <a:p>
            <a:r>
              <a:rPr lang="en-US" sz="2100" dirty="0" smtClean="0"/>
              <a:t>An XML namespace is declared using the reserved XML attribute. This attribute name must be started with "</a:t>
            </a:r>
            <a:r>
              <a:rPr lang="en-US" sz="2100" dirty="0" err="1" smtClean="0"/>
              <a:t>xmlns</a:t>
            </a:r>
            <a:r>
              <a:rPr lang="en-US" sz="2100" dirty="0" smtClean="0"/>
              <a:t>".</a:t>
            </a:r>
          </a:p>
          <a:p>
            <a:pPr>
              <a:buNone/>
            </a:pPr>
            <a:r>
              <a:rPr lang="en-US" sz="2100" dirty="0" smtClean="0"/>
              <a:t>			&lt;element </a:t>
            </a:r>
            <a:r>
              <a:rPr lang="en-US" sz="2100" dirty="0" err="1" smtClean="0"/>
              <a:t>xmlns:name</a:t>
            </a:r>
            <a:r>
              <a:rPr lang="en-US" sz="2100" dirty="0" smtClean="0"/>
              <a:t> = "URL"&gt;  </a:t>
            </a:r>
          </a:p>
          <a:p>
            <a:r>
              <a:rPr lang="en-US" sz="2100" dirty="0" smtClean="0"/>
              <a:t>Here, namespace starts with keyword </a:t>
            </a:r>
            <a:r>
              <a:rPr lang="en-US" sz="2100" b="1" dirty="0" smtClean="0"/>
              <a:t>"</a:t>
            </a:r>
            <a:r>
              <a:rPr lang="en-US" sz="2100" b="1" dirty="0" err="1" smtClean="0"/>
              <a:t>xmlns</a:t>
            </a:r>
            <a:r>
              <a:rPr lang="en-US" sz="2100" b="1" dirty="0" smtClean="0"/>
              <a:t>"</a:t>
            </a:r>
            <a:r>
              <a:rPr lang="en-US" sz="2100" dirty="0" smtClean="0"/>
              <a:t>. The word </a:t>
            </a:r>
            <a:r>
              <a:rPr lang="en-US" sz="2100" b="1" dirty="0" smtClean="0"/>
              <a:t>name</a:t>
            </a:r>
            <a:r>
              <a:rPr lang="en-US" sz="2100" dirty="0" smtClean="0"/>
              <a:t> is a namespace prefix. The </a:t>
            </a:r>
            <a:r>
              <a:rPr lang="en-US" sz="2100" b="1" dirty="0" smtClean="0"/>
              <a:t>URL</a:t>
            </a:r>
            <a:r>
              <a:rPr lang="en-US" sz="2100" dirty="0" smtClean="0"/>
              <a:t> is a namespace identifier.</a:t>
            </a:r>
          </a:p>
          <a:p>
            <a:r>
              <a:rPr lang="en-US" sz="2100" dirty="0" smtClean="0"/>
              <a:t>To avoid these types of confliction we use XML Namespaces. We can say that XML Namespaces provide a method to avoid element name conflict. </a:t>
            </a:r>
          </a:p>
          <a:p>
            <a:r>
              <a:rPr lang="en-US" sz="2100" dirty="0" smtClean="0"/>
              <a:t>Generally these conflict occurs when we try to mix XML documents from different XML application.</a:t>
            </a:r>
          </a:p>
          <a:p>
            <a:endParaRPr lang="en-US" sz="2100" dirty="0" smtClean="0"/>
          </a:p>
          <a:p>
            <a:endParaRPr lang="en-US" sz="2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Contents</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Introduction to SGML – features of XML - XML as a subset of SGML – XML Vs HTML – Views of an XML document - Syntax of XML- XML Document Structure – Namespaces- XML Schemas- simple XML documents – Different forms of markup that can occur in XML documents - Document Type declarations – Creating XML DTDs – Displaying XML Data in HTML browser – Converting XML to HTML with XSL minimalist XSL style sheets – XML applications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Autofit/>
          </a:bodyPr>
          <a:lstStyle/>
          <a:p>
            <a:pPr>
              <a:buNone/>
            </a:pPr>
            <a:r>
              <a:rPr lang="en-US" sz="2000" dirty="0" smtClean="0"/>
              <a:t>Let's take an example with two tables:</a:t>
            </a:r>
          </a:p>
          <a:p>
            <a:pPr>
              <a:buNone/>
            </a:pPr>
            <a:r>
              <a:rPr lang="en-US" sz="2000" u="sng" dirty="0" smtClean="0"/>
              <a:t>Table1:</a:t>
            </a:r>
          </a:p>
          <a:p>
            <a:pPr lvl="1">
              <a:buNone/>
            </a:pPr>
            <a:r>
              <a:rPr lang="en-US" sz="2000" dirty="0" smtClean="0"/>
              <a:t>	&lt;table&gt;  </a:t>
            </a:r>
          </a:p>
          <a:p>
            <a:pPr lvl="1">
              <a:buNone/>
            </a:pPr>
            <a:r>
              <a:rPr lang="en-US" sz="2000" dirty="0" smtClean="0"/>
              <a:t>	  &lt;</a:t>
            </a:r>
            <a:r>
              <a:rPr lang="en-US" sz="2000" dirty="0" err="1" smtClean="0"/>
              <a:t>tr</a:t>
            </a:r>
            <a:r>
              <a:rPr lang="en-US" sz="2000" dirty="0" smtClean="0"/>
              <a:t>&gt;  </a:t>
            </a:r>
          </a:p>
          <a:p>
            <a:pPr lvl="1">
              <a:buNone/>
            </a:pPr>
            <a:r>
              <a:rPr lang="en-US" sz="2000" dirty="0" smtClean="0"/>
              <a:t>	    &lt;td&gt;Aries&lt;/td&gt;  </a:t>
            </a:r>
          </a:p>
          <a:p>
            <a:pPr lvl="1">
              <a:buNone/>
            </a:pPr>
            <a:r>
              <a:rPr lang="en-US" sz="2000" dirty="0" smtClean="0"/>
              <a:t>	    &lt;td&gt;Bingo&lt;/td&gt;  </a:t>
            </a:r>
          </a:p>
          <a:p>
            <a:pPr lvl="1">
              <a:buNone/>
            </a:pPr>
            <a:r>
              <a:rPr lang="en-US" sz="2000" dirty="0" smtClean="0"/>
              <a:t>	  &lt;/</a:t>
            </a:r>
            <a:r>
              <a:rPr lang="en-US" sz="2000" dirty="0" err="1" smtClean="0"/>
              <a:t>tr</a:t>
            </a:r>
            <a:r>
              <a:rPr lang="en-US" sz="2000" dirty="0" smtClean="0"/>
              <a:t>&gt;  </a:t>
            </a:r>
          </a:p>
          <a:p>
            <a:pPr lvl="1">
              <a:buNone/>
            </a:pPr>
            <a:r>
              <a:rPr lang="en-US" sz="2000" dirty="0" smtClean="0"/>
              <a:t>	&lt;/table&gt;   </a:t>
            </a:r>
          </a:p>
          <a:p>
            <a:pPr>
              <a:buNone/>
            </a:pPr>
            <a:r>
              <a:rPr lang="en-US" sz="2000" u="sng" dirty="0" smtClean="0"/>
              <a:t>Table2:</a:t>
            </a:r>
            <a:r>
              <a:rPr lang="en-US" sz="2000" dirty="0" smtClean="0"/>
              <a:t> This table carries information about a computer table.</a:t>
            </a:r>
          </a:p>
          <a:p>
            <a:pPr lvl="1">
              <a:buNone/>
            </a:pPr>
            <a:r>
              <a:rPr lang="en-US" sz="2000" dirty="0" smtClean="0"/>
              <a:t>	&lt;table&gt;  </a:t>
            </a:r>
          </a:p>
          <a:p>
            <a:pPr lvl="1">
              <a:buNone/>
            </a:pPr>
            <a:r>
              <a:rPr lang="en-US" sz="2000" dirty="0" smtClean="0"/>
              <a:t>	  &lt;name&gt;Computer table&lt;/name&gt;  </a:t>
            </a:r>
          </a:p>
          <a:p>
            <a:pPr lvl="1">
              <a:buNone/>
            </a:pPr>
            <a:r>
              <a:rPr lang="en-US" sz="2000" dirty="0" smtClean="0"/>
              <a:t>	  &lt;width&gt;80&lt;/width&gt;  </a:t>
            </a:r>
          </a:p>
          <a:p>
            <a:pPr lvl="1">
              <a:buNone/>
            </a:pPr>
            <a:r>
              <a:rPr lang="en-US" sz="2000" dirty="0" smtClean="0"/>
              <a:t>	  &lt;length&gt;120&lt;/length&gt;  </a:t>
            </a:r>
          </a:p>
          <a:p>
            <a:pPr lvl="1">
              <a:buNone/>
            </a:pPr>
            <a:r>
              <a:rPr lang="en-US" sz="2000" dirty="0" smtClean="0"/>
              <a:t>	&lt;/table&gt;   </a:t>
            </a:r>
          </a:p>
          <a:p>
            <a:pPr marL="0" indent="0">
              <a:buNone/>
            </a:pPr>
            <a:r>
              <a:rPr lang="en-US" sz="2000" dirty="0" smtClean="0"/>
              <a:t>If you add these both XML fragments together, there would be a name conflict because both have &lt;table&gt; element. Although they have different name and meaning.</a:t>
            </a:r>
          </a:p>
          <a:p>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How to get rid of name conflict?</a:t>
            </a:r>
            <a:endParaRPr lang="en-US" dirty="0"/>
          </a:p>
        </p:txBody>
      </p:sp>
      <p:sp>
        <p:nvSpPr>
          <p:cNvPr id="3" name="Content Placeholder 2"/>
          <p:cNvSpPr>
            <a:spLocks noGrp="1"/>
          </p:cNvSpPr>
          <p:nvPr>
            <p:ph idx="1"/>
          </p:nvPr>
        </p:nvSpPr>
        <p:spPr>
          <a:xfrm>
            <a:off x="457200" y="1066800"/>
            <a:ext cx="8229600" cy="5257800"/>
          </a:xfrm>
        </p:spPr>
        <p:txBody>
          <a:bodyPr>
            <a:noAutofit/>
          </a:bodyPr>
          <a:lstStyle/>
          <a:p>
            <a:pPr>
              <a:buNone/>
            </a:pPr>
            <a:r>
              <a:rPr lang="en-US" sz="2000" b="1" dirty="0" smtClean="0"/>
              <a:t>1) By Using a Prefix</a:t>
            </a:r>
            <a:endParaRPr lang="en-US" sz="2000" dirty="0" smtClean="0"/>
          </a:p>
          <a:p>
            <a:pPr>
              <a:buNone/>
            </a:pPr>
            <a:r>
              <a:rPr lang="en-US" sz="2000" dirty="0" smtClean="0"/>
              <a:t>     You can easily avoid the XML namespace by using a name prefix.</a:t>
            </a:r>
          </a:p>
          <a:p>
            <a:pPr lvl="3">
              <a:buNone/>
            </a:pPr>
            <a:r>
              <a:rPr lang="en-US" dirty="0" smtClean="0"/>
              <a:t>&lt;h:table&gt;  </a:t>
            </a:r>
          </a:p>
          <a:p>
            <a:pPr lvl="3">
              <a:buNone/>
            </a:pPr>
            <a:r>
              <a:rPr lang="en-US" dirty="0" smtClean="0"/>
              <a:t>  &lt;h:tr&gt;  </a:t>
            </a:r>
          </a:p>
          <a:p>
            <a:pPr lvl="3">
              <a:buNone/>
            </a:pPr>
            <a:r>
              <a:rPr lang="en-US" dirty="0" smtClean="0"/>
              <a:t>    &lt;h:td&gt;Aries&lt;/h:td&gt;  </a:t>
            </a:r>
          </a:p>
          <a:p>
            <a:pPr lvl="3">
              <a:buNone/>
            </a:pPr>
            <a:r>
              <a:rPr lang="en-US" dirty="0" smtClean="0"/>
              <a:t>    &lt;h:td&gt;Bingo&lt;/h:td&gt;  </a:t>
            </a:r>
          </a:p>
          <a:p>
            <a:pPr lvl="3">
              <a:buNone/>
            </a:pPr>
            <a:r>
              <a:rPr lang="en-US" dirty="0" smtClean="0"/>
              <a:t>  &lt;/h:tr&gt;  </a:t>
            </a:r>
          </a:p>
          <a:p>
            <a:pPr lvl="3">
              <a:buNone/>
            </a:pPr>
            <a:r>
              <a:rPr lang="en-US" dirty="0" smtClean="0"/>
              <a:t>&lt;/h:table&gt;  </a:t>
            </a:r>
          </a:p>
          <a:p>
            <a:pPr lvl="3">
              <a:buNone/>
            </a:pPr>
            <a:r>
              <a:rPr lang="en-US" dirty="0" smtClean="0"/>
              <a:t>&lt;f:table&gt;  </a:t>
            </a:r>
          </a:p>
          <a:p>
            <a:pPr lvl="3">
              <a:buNone/>
            </a:pPr>
            <a:r>
              <a:rPr lang="en-US" dirty="0" smtClean="0"/>
              <a:t>  &lt;f:name&gt;Computer table&lt;/f:name&gt;  </a:t>
            </a:r>
          </a:p>
          <a:p>
            <a:pPr lvl="3">
              <a:buNone/>
            </a:pPr>
            <a:r>
              <a:rPr lang="en-US" dirty="0" smtClean="0"/>
              <a:t>  &lt;f:width&gt;80&lt;/f:width&gt;  </a:t>
            </a:r>
          </a:p>
          <a:p>
            <a:pPr lvl="3">
              <a:buNone/>
            </a:pPr>
            <a:r>
              <a:rPr lang="en-US" dirty="0" smtClean="0"/>
              <a:t>  &lt;f:length&gt;120&lt;/f:length&gt;  </a:t>
            </a:r>
          </a:p>
          <a:p>
            <a:pPr lvl="3">
              <a:buNone/>
            </a:pPr>
            <a:r>
              <a:rPr lang="en-US" dirty="0" smtClean="0"/>
              <a:t>&lt;/f:table&gt; </a:t>
            </a:r>
          </a:p>
          <a:p>
            <a:pPr>
              <a:buNone/>
            </a:pPr>
            <a:r>
              <a:rPr lang="en-US" sz="2000" dirty="0" smtClean="0"/>
              <a:t>    In this example, you will get no conflict because both the tables have specific names.</a:t>
            </a:r>
          </a:p>
          <a:p>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Autofit/>
          </a:bodyPr>
          <a:lstStyle/>
          <a:p>
            <a:pPr>
              <a:buNone/>
            </a:pPr>
            <a:r>
              <a:rPr lang="en-US" sz="2000" b="1" dirty="0" smtClean="0"/>
              <a:t>2) By Using </a:t>
            </a:r>
            <a:r>
              <a:rPr lang="en-US" sz="2000" b="1" dirty="0" err="1" smtClean="0"/>
              <a:t>xmlns</a:t>
            </a:r>
            <a:r>
              <a:rPr lang="en-US" sz="2000" b="1" dirty="0" smtClean="0"/>
              <a:t> Attribute</a:t>
            </a:r>
            <a:endParaRPr lang="en-US" sz="2000" dirty="0" smtClean="0"/>
          </a:p>
          <a:p>
            <a:pPr>
              <a:buNone/>
            </a:pPr>
            <a:r>
              <a:rPr lang="en-US" sz="2000" dirty="0" smtClean="0"/>
              <a:t> You can use </a:t>
            </a:r>
            <a:r>
              <a:rPr lang="en-US" sz="2000" dirty="0" err="1" smtClean="0"/>
              <a:t>xmlns</a:t>
            </a:r>
            <a:r>
              <a:rPr lang="en-US" sz="2000" dirty="0" smtClean="0"/>
              <a:t> attribute to define namespace with the following syntax:</a:t>
            </a:r>
          </a:p>
          <a:p>
            <a:pPr>
              <a:buNone/>
            </a:pPr>
            <a:r>
              <a:rPr lang="en-US" sz="2000" dirty="0" smtClean="0"/>
              <a:t>		&lt;element </a:t>
            </a:r>
            <a:r>
              <a:rPr lang="en-US" sz="2000" dirty="0" err="1" smtClean="0"/>
              <a:t>xmlns:name</a:t>
            </a:r>
            <a:r>
              <a:rPr lang="en-US" sz="2000" dirty="0" smtClean="0"/>
              <a:t> = "URL"&gt;  </a:t>
            </a:r>
          </a:p>
          <a:p>
            <a:pPr>
              <a:buNone/>
            </a:pPr>
            <a:r>
              <a:rPr lang="en-US" sz="2000" dirty="0" smtClean="0"/>
              <a:t>	Let's see the example:</a:t>
            </a:r>
          </a:p>
          <a:p>
            <a:pPr lvl="2">
              <a:buNone/>
            </a:pPr>
            <a:r>
              <a:rPr lang="en-US" sz="1200" dirty="0" smtClean="0"/>
              <a:t>	</a:t>
            </a:r>
            <a:r>
              <a:rPr lang="en-US" sz="1400" dirty="0" smtClean="0"/>
              <a:t>&lt;root&gt;  </a:t>
            </a:r>
          </a:p>
          <a:p>
            <a:pPr lvl="2">
              <a:buNone/>
            </a:pPr>
            <a:r>
              <a:rPr lang="en-US" sz="1400" dirty="0" smtClean="0"/>
              <a:t>	&lt;h:table </a:t>
            </a:r>
            <a:r>
              <a:rPr lang="en-US" sz="1400" dirty="0" err="1" smtClean="0"/>
              <a:t>xmlns:h</a:t>
            </a:r>
            <a:r>
              <a:rPr lang="en-US" sz="1400" dirty="0" smtClean="0"/>
              <a:t>="http://www.abc.com/TR/html4/"&gt;  </a:t>
            </a:r>
          </a:p>
          <a:p>
            <a:pPr lvl="2">
              <a:buNone/>
            </a:pPr>
            <a:r>
              <a:rPr lang="en-US" sz="1400" dirty="0" smtClean="0"/>
              <a:t>	  &lt;h:tr&gt;  </a:t>
            </a:r>
          </a:p>
          <a:p>
            <a:pPr lvl="2">
              <a:buNone/>
            </a:pPr>
            <a:r>
              <a:rPr lang="en-US" sz="1400" dirty="0" smtClean="0"/>
              <a:t>	    &lt;h:td&gt;Aries&lt;/h:td&gt;  </a:t>
            </a:r>
          </a:p>
          <a:p>
            <a:pPr lvl="2">
              <a:buNone/>
            </a:pPr>
            <a:r>
              <a:rPr lang="en-US" sz="1400" dirty="0" smtClean="0"/>
              <a:t>    	&lt;h:td&gt;Bingo&lt;/h:td&gt;  </a:t>
            </a:r>
          </a:p>
          <a:p>
            <a:pPr lvl="2">
              <a:buNone/>
            </a:pPr>
            <a:r>
              <a:rPr lang="en-US" sz="1400" dirty="0" smtClean="0"/>
              <a:t>	  &lt;/h:tr&gt;  </a:t>
            </a:r>
          </a:p>
          <a:p>
            <a:pPr lvl="2">
              <a:buNone/>
            </a:pPr>
            <a:r>
              <a:rPr lang="en-US" sz="1400" dirty="0" smtClean="0"/>
              <a:t>	&lt;/h:table&gt;  </a:t>
            </a:r>
          </a:p>
          <a:p>
            <a:pPr>
              <a:buNone/>
            </a:pPr>
            <a:r>
              <a:rPr lang="en-US" sz="1400" dirty="0" smtClean="0"/>
              <a:t>  </a:t>
            </a:r>
          </a:p>
          <a:p>
            <a:pPr lvl="2">
              <a:buNone/>
            </a:pPr>
            <a:r>
              <a:rPr lang="en-US" sz="1400" dirty="0" smtClean="0"/>
              <a:t>	&lt;f:table </a:t>
            </a:r>
            <a:r>
              <a:rPr lang="en-US" sz="1400" dirty="0" err="1" smtClean="0"/>
              <a:t>xmlns:f</a:t>
            </a:r>
            <a:r>
              <a:rPr lang="en-US" sz="1400" dirty="0" smtClean="0"/>
              <a:t>="http://www.xyz.com/furniture"&gt;  </a:t>
            </a:r>
          </a:p>
          <a:p>
            <a:pPr lvl="2">
              <a:buNone/>
            </a:pPr>
            <a:r>
              <a:rPr lang="en-US" sz="1400" dirty="0" smtClean="0"/>
              <a:t>	  &lt;f:name&gt;Computer table&lt;/f:name&gt;  </a:t>
            </a:r>
          </a:p>
          <a:p>
            <a:pPr lvl="2">
              <a:buNone/>
            </a:pPr>
            <a:r>
              <a:rPr lang="en-US" sz="1400" dirty="0" smtClean="0"/>
              <a:t>	  &lt;f:width&gt;80&lt;/f:width&gt;  </a:t>
            </a:r>
          </a:p>
          <a:p>
            <a:pPr lvl="2">
              <a:buNone/>
            </a:pPr>
            <a:r>
              <a:rPr lang="en-US" sz="1400" dirty="0" smtClean="0"/>
              <a:t>	  &lt;f:length&gt;120&lt;/f:length&gt;  </a:t>
            </a:r>
          </a:p>
          <a:p>
            <a:pPr lvl="2">
              <a:buNone/>
            </a:pPr>
            <a:r>
              <a:rPr lang="en-US" sz="1400" dirty="0" smtClean="0"/>
              <a:t>	&lt;/f:table&gt;  </a:t>
            </a:r>
          </a:p>
          <a:p>
            <a:pPr lvl="2">
              <a:buNone/>
            </a:pPr>
            <a:r>
              <a:rPr lang="en-US" sz="1400" dirty="0" smtClean="0"/>
              <a:t>	&lt;/root&gt; </a:t>
            </a:r>
          </a:p>
          <a:p>
            <a:pPr marL="0" indent="0">
              <a:buNone/>
            </a:pPr>
            <a:r>
              <a:rPr lang="en-US" sz="2000" dirty="0" smtClean="0"/>
              <a:t>In the above example, the &lt;table&gt; element defines a namespace and when a namespace is defined for an element, the child elements with the same prefixes are associated with the same namespace.</a:t>
            </a:r>
          </a:p>
          <a:p>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Autofit/>
          </a:bodyPr>
          <a:lstStyle/>
          <a:p>
            <a:pPr lvl="2">
              <a:buNone/>
            </a:pPr>
            <a:r>
              <a:rPr lang="en-US" sz="1600" dirty="0" smtClean="0"/>
              <a:t>&lt;root </a:t>
            </a:r>
            <a:r>
              <a:rPr lang="en-US" sz="1600" dirty="0" err="1" smtClean="0"/>
              <a:t>xmlns:h</a:t>
            </a:r>
            <a:r>
              <a:rPr lang="en-US" sz="1600" dirty="0" smtClean="0"/>
              <a:t>="http://www.abc.com/TR/html4/"   </a:t>
            </a:r>
          </a:p>
          <a:p>
            <a:pPr lvl="2">
              <a:buNone/>
            </a:pPr>
            <a:r>
              <a:rPr lang="en-US" sz="1600" dirty="0" err="1" smtClean="0"/>
              <a:t>xmlns:f</a:t>
            </a:r>
            <a:r>
              <a:rPr lang="en-US" sz="1600" dirty="0" smtClean="0"/>
              <a:t>="http://www.xyz.com/furniture"&gt;  </a:t>
            </a:r>
          </a:p>
          <a:p>
            <a:pPr lvl="2">
              <a:buNone/>
            </a:pPr>
            <a:r>
              <a:rPr lang="en-US" sz="1600" dirty="0" smtClean="0"/>
              <a:t>&lt;h:table&gt;  </a:t>
            </a:r>
          </a:p>
          <a:p>
            <a:pPr lvl="2">
              <a:buNone/>
            </a:pPr>
            <a:r>
              <a:rPr lang="en-US" sz="1600" dirty="0" smtClean="0"/>
              <a:t>  &lt;h:tr&gt;  </a:t>
            </a:r>
          </a:p>
          <a:p>
            <a:pPr lvl="2">
              <a:buNone/>
            </a:pPr>
            <a:r>
              <a:rPr lang="en-US" sz="1600" dirty="0" smtClean="0"/>
              <a:t>    &lt;h:td&gt;Aries&lt;/h:td&gt;  </a:t>
            </a:r>
          </a:p>
          <a:p>
            <a:pPr lvl="2">
              <a:buNone/>
            </a:pPr>
            <a:r>
              <a:rPr lang="en-US" sz="1600" dirty="0" smtClean="0"/>
              <a:t>    &lt;h:td&gt;Bingo&lt;/h:td&gt;  </a:t>
            </a:r>
          </a:p>
          <a:p>
            <a:pPr lvl="2">
              <a:buNone/>
            </a:pPr>
            <a:r>
              <a:rPr lang="en-US" sz="1600" dirty="0" smtClean="0"/>
              <a:t>  &lt;/h:tr&gt;  </a:t>
            </a:r>
          </a:p>
          <a:p>
            <a:pPr lvl="2">
              <a:buNone/>
            </a:pPr>
            <a:r>
              <a:rPr lang="en-US" sz="1600" dirty="0" smtClean="0"/>
              <a:t>&lt;/h:table&gt;  </a:t>
            </a:r>
          </a:p>
          <a:p>
            <a:pPr lvl="2">
              <a:buNone/>
            </a:pPr>
            <a:r>
              <a:rPr lang="en-US" sz="1600" dirty="0" smtClean="0"/>
              <a:t>&lt;f:table&gt;  </a:t>
            </a:r>
          </a:p>
          <a:p>
            <a:pPr lvl="2">
              <a:buNone/>
            </a:pPr>
            <a:r>
              <a:rPr lang="en-US" sz="1600" dirty="0" smtClean="0"/>
              <a:t>  &lt;f:name&gt;Computer table&lt;/f:name&gt;  </a:t>
            </a:r>
          </a:p>
          <a:p>
            <a:pPr lvl="2">
              <a:buNone/>
            </a:pPr>
            <a:r>
              <a:rPr lang="en-US" sz="1600" dirty="0" smtClean="0"/>
              <a:t>  &lt;f:width&gt;80&lt;/f:width&gt;  </a:t>
            </a:r>
          </a:p>
          <a:p>
            <a:pPr lvl="2">
              <a:buNone/>
            </a:pPr>
            <a:r>
              <a:rPr lang="en-US" sz="1600" dirty="0" smtClean="0"/>
              <a:t>  &lt;f:length&gt;120&lt;/f:length&gt;  </a:t>
            </a:r>
          </a:p>
          <a:p>
            <a:pPr lvl="2">
              <a:buNone/>
            </a:pPr>
            <a:r>
              <a:rPr lang="en-US" sz="1600" dirty="0" smtClean="0"/>
              <a:t>&lt;/f:table&gt;  </a:t>
            </a:r>
          </a:p>
          <a:p>
            <a:pPr lvl="2">
              <a:buNone/>
            </a:pPr>
            <a:r>
              <a:rPr lang="en-US" sz="1600" dirty="0" smtClean="0"/>
              <a:t>&lt;/root&gt;   </a:t>
            </a:r>
          </a:p>
          <a:p>
            <a:pPr marL="0" indent="0">
              <a:buNone/>
            </a:pPr>
            <a:r>
              <a:rPr lang="en-US" sz="1800" dirty="0" smtClean="0"/>
              <a:t>The Namespace URI used in the above example is not necessary at all. It is not used by parser to look up information. It is only used to provide a unique name to the Namespace identifier.</a:t>
            </a:r>
          </a:p>
          <a:p>
            <a:pPr>
              <a:buNone/>
            </a:pPr>
            <a:r>
              <a:rPr lang="en-US" sz="1800" dirty="0" smtClean="0"/>
              <a:t> </a:t>
            </a:r>
            <a:r>
              <a:rPr lang="en-US" sz="1800" b="1" dirty="0" smtClean="0"/>
              <a:t>Uniform Resource Identifier (URI):</a:t>
            </a:r>
            <a:endParaRPr lang="en-US" sz="1800" dirty="0" smtClean="0"/>
          </a:p>
          <a:p>
            <a:pPr>
              <a:buFont typeface="Wingdings" pitchFamily="2" charset="2"/>
              <a:buChar char="ü"/>
            </a:pPr>
            <a:r>
              <a:rPr lang="en-US" sz="1800" dirty="0" smtClean="0"/>
              <a:t>Uniform Resource Identifier is used to identify the internet resource. It is a string of characters.</a:t>
            </a:r>
          </a:p>
          <a:p>
            <a:pPr>
              <a:buFont typeface="Wingdings" pitchFamily="2" charset="2"/>
              <a:buChar char="ü"/>
            </a:pPr>
            <a:r>
              <a:rPr lang="en-US" sz="1800" dirty="0" smtClean="0"/>
              <a:t>The most common URI is URL (Uniform Resource Locator) which identifies an internet domain address.</a:t>
            </a:r>
          </a:p>
          <a:p>
            <a:pPr>
              <a:buFont typeface="Wingdings" pitchFamily="2" charset="2"/>
              <a:buChar char="ü"/>
            </a:pPr>
            <a:r>
              <a:rPr lang="en-US" sz="1800" dirty="0" smtClean="0"/>
              <a:t>There is also an URI name URN (Universal Resource Name) but it is not so common. </a:t>
            </a:r>
          </a:p>
          <a:p>
            <a:endParaRPr lang="en-US" sz="1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70000" lnSpcReduction="20000"/>
          </a:bodyPr>
          <a:lstStyle/>
          <a:p>
            <a:pPr>
              <a:buNone/>
            </a:pPr>
            <a:r>
              <a:rPr lang="en-US" b="1" dirty="0" smtClean="0"/>
              <a:t>The Default Namespace:</a:t>
            </a:r>
            <a:endParaRPr lang="en-US" dirty="0" smtClean="0"/>
          </a:p>
          <a:p>
            <a:r>
              <a:rPr lang="en-US" dirty="0" smtClean="0"/>
              <a:t>The default namespace is used in the XML document to save you from using prefixes in all the child elements. The only difference between default namespace and a simple namespace is that: There is no need to use a prefix in default namespace. You can also use multiple namespaces within the same document just define a namespace against a child node.</a:t>
            </a:r>
          </a:p>
          <a:p>
            <a:pPr>
              <a:buNone/>
            </a:pPr>
            <a:r>
              <a:rPr lang="en-US" dirty="0" smtClean="0"/>
              <a:t>	</a:t>
            </a:r>
            <a:r>
              <a:rPr lang="en-US" u="sng" dirty="0" smtClean="0"/>
              <a:t>Example of Default Namespace:</a:t>
            </a:r>
          </a:p>
          <a:p>
            <a:pPr lvl="2">
              <a:buNone/>
            </a:pPr>
            <a:r>
              <a:rPr lang="en-US" sz="2900" dirty="0" smtClean="0"/>
              <a:t>&lt;tutorials </a:t>
            </a:r>
            <a:r>
              <a:rPr lang="en-US" sz="2900" dirty="0" err="1" smtClean="0"/>
              <a:t>xmlns</a:t>
            </a:r>
            <a:r>
              <a:rPr lang="en-US" sz="2900" dirty="0" smtClean="0"/>
              <a:t>="http://www.javatpoint.com/java-tutorial"&gt;  </a:t>
            </a:r>
          </a:p>
          <a:p>
            <a:pPr lvl="2">
              <a:buNone/>
            </a:pPr>
            <a:r>
              <a:rPr lang="en-US" sz="2900" dirty="0" smtClean="0"/>
              <a:t>  &lt;tutorial&gt;  </a:t>
            </a:r>
          </a:p>
          <a:p>
            <a:pPr lvl="2">
              <a:buNone/>
            </a:pPr>
            <a:r>
              <a:rPr lang="en-US" sz="2900" dirty="0" smtClean="0"/>
              <a:t>    &lt;title&gt;Java-tutorial&lt;/title&gt;  </a:t>
            </a:r>
          </a:p>
          <a:p>
            <a:pPr lvl="2">
              <a:buNone/>
            </a:pPr>
            <a:r>
              <a:rPr lang="en-US" sz="2900" dirty="0" smtClean="0"/>
              <a:t>    &lt;author&gt;</a:t>
            </a:r>
            <a:r>
              <a:rPr lang="en-US" sz="2900" dirty="0" err="1" smtClean="0"/>
              <a:t>Sonoo</a:t>
            </a:r>
            <a:r>
              <a:rPr lang="en-US" sz="2900" dirty="0" smtClean="0"/>
              <a:t> </a:t>
            </a:r>
            <a:r>
              <a:rPr lang="en-US" sz="2900" dirty="0" err="1" smtClean="0"/>
              <a:t>Jaiswal</a:t>
            </a:r>
            <a:r>
              <a:rPr lang="en-US" sz="2900" dirty="0" smtClean="0"/>
              <a:t>&lt;/author&gt;  </a:t>
            </a:r>
          </a:p>
          <a:p>
            <a:pPr lvl="2">
              <a:buNone/>
            </a:pPr>
            <a:r>
              <a:rPr lang="en-US" sz="2900" dirty="0" smtClean="0"/>
              <a:t>  &lt;/tutorial&gt;  </a:t>
            </a:r>
          </a:p>
          <a:p>
            <a:pPr lvl="2">
              <a:buNone/>
            </a:pPr>
            <a:r>
              <a:rPr lang="en-US" sz="2900" dirty="0" smtClean="0"/>
              <a:t>  ...  </a:t>
            </a:r>
          </a:p>
          <a:p>
            <a:pPr lvl="2">
              <a:buNone/>
            </a:pPr>
            <a:r>
              <a:rPr lang="en-US" sz="2900" dirty="0" smtClean="0"/>
              <a:t>&lt;/tutorials&gt; </a:t>
            </a:r>
            <a:r>
              <a:rPr lang="en-US" dirty="0" smtClean="0"/>
              <a:t> </a:t>
            </a:r>
          </a:p>
          <a:p>
            <a:r>
              <a:rPr lang="en-US" dirty="0" smtClean="0"/>
              <a:t>You can see that prefix is not used in this example, so it is a default namespace. If you define a namespace without a prefix, all descendant elements are considered to belong to that namespace.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DTD</a:t>
            </a:r>
            <a:endParaRPr lang="en-US" dirty="0"/>
          </a:p>
        </p:txBody>
      </p:sp>
      <p:sp>
        <p:nvSpPr>
          <p:cNvPr id="3" name="Content Placeholder 2"/>
          <p:cNvSpPr>
            <a:spLocks noGrp="1"/>
          </p:cNvSpPr>
          <p:nvPr>
            <p:ph idx="1"/>
          </p:nvPr>
        </p:nvSpPr>
        <p:spPr>
          <a:xfrm>
            <a:off x="457200" y="1066800"/>
            <a:ext cx="8229600" cy="5257800"/>
          </a:xfrm>
        </p:spPr>
        <p:txBody>
          <a:bodyPr>
            <a:normAutofit fontScale="77500" lnSpcReduction="20000"/>
          </a:bodyPr>
          <a:lstStyle/>
          <a:p>
            <a:r>
              <a:rPr lang="en-US" dirty="0" smtClean="0"/>
              <a:t>A DTD is a Document Type Definition.</a:t>
            </a:r>
          </a:p>
          <a:p>
            <a:r>
              <a:rPr lang="en-US" dirty="0" smtClean="0"/>
              <a:t>A DTD defines the structure and the legal elements and attributes of an XML document. DTDs check the validity of structure and vocabulary of an XML document against the grammatical rules of the appropriate XML language.</a:t>
            </a:r>
          </a:p>
          <a:p>
            <a:r>
              <a:rPr lang="en-US" dirty="0" smtClean="0"/>
              <a:t>With a DTD, independent groups of people can agree on a standard DTD for interchanging data.</a:t>
            </a:r>
          </a:p>
          <a:p>
            <a:r>
              <a:rPr lang="en-US" dirty="0" smtClean="0"/>
              <a:t>An application can use a DTD to verify that XML data is valid.</a:t>
            </a:r>
          </a:p>
          <a:p>
            <a:pPr>
              <a:buNone/>
            </a:pPr>
            <a:r>
              <a:rPr lang="en-US" dirty="0" smtClean="0"/>
              <a:t> </a:t>
            </a:r>
          </a:p>
          <a:p>
            <a:pPr>
              <a:buNone/>
            </a:pPr>
            <a:r>
              <a:rPr lang="en-US" b="1" dirty="0" smtClean="0"/>
              <a:t>Types of DTD:</a:t>
            </a:r>
            <a:endParaRPr lang="en-US" dirty="0" smtClean="0"/>
          </a:p>
          <a:p>
            <a:pPr>
              <a:buNone/>
            </a:pPr>
            <a:r>
              <a:rPr lang="en-US" dirty="0" smtClean="0"/>
              <a:t>	DTD can be classified on its declaration basis in the XML document, such as −</a:t>
            </a:r>
          </a:p>
          <a:p>
            <a:pPr lvl="1"/>
            <a:r>
              <a:rPr lang="en-US" dirty="0" smtClean="0"/>
              <a:t>Internal DTD</a:t>
            </a:r>
          </a:p>
          <a:p>
            <a:pPr lvl="1"/>
            <a:r>
              <a:rPr lang="en-US" dirty="0" smtClean="0"/>
              <a:t>External DTD</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lvl="0">
              <a:buNone/>
            </a:pPr>
            <a:r>
              <a:rPr lang="en-US" sz="1600" b="1" dirty="0" smtClean="0"/>
              <a:t>An Internal DTD Declaration:</a:t>
            </a:r>
          </a:p>
          <a:p>
            <a:r>
              <a:rPr lang="en-US" sz="1500" dirty="0" smtClean="0"/>
              <a:t>If the DTD is declared inside the XML file, it must be wrapped inside the &lt;!DOCTYPE&gt; definition:</a:t>
            </a:r>
          </a:p>
          <a:p>
            <a:pPr>
              <a:buNone/>
            </a:pPr>
            <a:r>
              <a:rPr lang="en-US" sz="1400" dirty="0" smtClean="0"/>
              <a:t>		&lt;?xml version="1.0"?&gt;</a:t>
            </a:r>
            <a:br>
              <a:rPr lang="en-US" sz="1400" dirty="0" smtClean="0"/>
            </a:br>
            <a:r>
              <a:rPr lang="en-US" sz="1400" dirty="0" smtClean="0"/>
              <a:t>	&lt;!DOCTYPE note [</a:t>
            </a:r>
            <a:br>
              <a:rPr lang="en-US" sz="1400" dirty="0" smtClean="0"/>
            </a:br>
            <a:r>
              <a:rPr lang="en-US" sz="1400" dirty="0" smtClean="0"/>
              <a:t>	&lt;!ELEMENT note (</a:t>
            </a:r>
            <a:r>
              <a:rPr lang="en-US" sz="1400" dirty="0" err="1" smtClean="0"/>
              <a:t>to,from,heading,body</a:t>
            </a:r>
            <a:r>
              <a:rPr lang="en-US" sz="1400" dirty="0" smtClean="0"/>
              <a:t>)&gt;</a:t>
            </a:r>
            <a:br>
              <a:rPr lang="en-US" sz="1400" dirty="0" smtClean="0"/>
            </a:br>
            <a:r>
              <a:rPr lang="en-US" sz="1400" dirty="0" smtClean="0"/>
              <a:t>	&lt;!ELEMENT to (#PCDATA)&gt;</a:t>
            </a:r>
            <a:br>
              <a:rPr lang="en-US" sz="1400" dirty="0" smtClean="0"/>
            </a:br>
            <a:r>
              <a:rPr lang="en-US" sz="1400" dirty="0" smtClean="0"/>
              <a:t>	&lt;!ELEMENT from (#PCDATA)&gt;</a:t>
            </a:r>
            <a:br>
              <a:rPr lang="en-US" sz="1400" dirty="0" smtClean="0"/>
            </a:br>
            <a:r>
              <a:rPr lang="en-US" sz="1400" dirty="0" smtClean="0"/>
              <a:t>	&lt;!ELEMENT heading (#PCDATA)&gt;</a:t>
            </a:r>
            <a:br>
              <a:rPr lang="en-US" sz="1400" dirty="0" smtClean="0"/>
            </a:br>
            <a:r>
              <a:rPr lang="en-US" sz="1400" dirty="0" smtClean="0"/>
              <a:t>	&lt;!ELEMENT body (#PCDATA)&gt;</a:t>
            </a:r>
            <a:br>
              <a:rPr lang="en-US" sz="1400" dirty="0" smtClean="0"/>
            </a:br>
            <a:r>
              <a:rPr lang="en-US" sz="1400" dirty="0" smtClean="0"/>
              <a:t>	]&gt;</a:t>
            </a:r>
            <a:br>
              <a:rPr lang="en-US" sz="1400" dirty="0" smtClean="0"/>
            </a:br>
            <a:r>
              <a:rPr lang="en-US" sz="1400" dirty="0" smtClean="0"/>
              <a:t>	&lt;note&gt;</a:t>
            </a:r>
            <a:br>
              <a:rPr lang="en-US" sz="1400" dirty="0" smtClean="0"/>
            </a:br>
            <a:r>
              <a:rPr lang="en-US" sz="1400" dirty="0" smtClean="0"/>
              <a:t>	&lt;to&gt;</a:t>
            </a:r>
            <a:r>
              <a:rPr lang="en-US" sz="1400" dirty="0" err="1" smtClean="0"/>
              <a:t>Tove</a:t>
            </a:r>
            <a:r>
              <a:rPr lang="en-US" sz="1400" dirty="0" smtClean="0"/>
              <a:t>&lt;/to&gt;</a:t>
            </a:r>
            <a:br>
              <a:rPr lang="en-US" sz="1400" dirty="0" smtClean="0"/>
            </a:br>
            <a:r>
              <a:rPr lang="en-US" sz="1400" dirty="0" smtClean="0"/>
              <a:t>	&lt;from&gt;</a:t>
            </a:r>
            <a:r>
              <a:rPr lang="en-US" sz="1400" dirty="0" err="1" smtClean="0"/>
              <a:t>Jani</a:t>
            </a:r>
            <a:r>
              <a:rPr lang="en-US" sz="1400" dirty="0" smtClean="0"/>
              <a:t>&lt;/from&gt;</a:t>
            </a:r>
            <a:br>
              <a:rPr lang="en-US" sz="1400" dirty="0" smtClean="0"/>
            </a:br>
            <a:r>
              <a:rPr lang="en-US" sz="1400" dirty="0" smtClean="0"/>
              <a:t>	&lt;heading&gt;Reminder&lt;/heading&gt;</a:t>
            </a:r>
            <a:br>
              <a:rPr lang="en-US" sz="1400" dirty="0" smtClean="0"/>
            </a:br>
            <a:r>
              <a:rPr lang="en-US" sz="1400" dirty="0" smtClean="0"/>
              <a:t>	&lt;body&gt;Don't forget me this weekend&lt;/body&gt;</a:t>
            </a:r>
            <a:br>
              <a:rPr lang="en-US" sz="1400" dirty="0" smtClean="0"/>
            </a:br>
            <a:r>
              <a:rPr lang="en-US" sz="1400" dirty="0" smtClean="0"/>
              <a:t>	&lt;/note&gt;</a:t>
            </a:r>
          </a:p>
          <a:p>
            <a:endParaRPr lang="en-US" sz="1400" dirty="0" smtClean="0"/>
          </a:p>
          <a:p>
            <a:r>
              <a:rPr lang="en-US" sz="1500" dirty="0" smtClean="0"/>
              <a:t>The DTD above is interpreted like this:</a:t>
            </a:r>
          </a:p>
          <a:p>
            <a:pPr lvl="1"/>
            <a:r>
              <a:rPr lang="en-US" sz="1500" b="1" dirty="0" smtClean="0"/>
              <a:t>!DOCTYPE note</a:t>
            </a:r>
            <a:r>
              <a:rPr lang="en-US" sz="1500" dirty="0" smtClean="0"/>
              <a:t> defines that the root element of this document is note</a:t>
            </a:r>
          </a:p>
          <a:p>
            <a:pPr lvl="1"/>
            <a:r>
              <a:rPr lang="en-US" sz="1500" b="1" dirty="0" smtClean="0"/>
              <a:t>!ELEMENT note</a:t>
            </a:r>
            <a:r>
              <a:rPr lang="en-US" sz="1500" dirty="0" smtClean="0"/>
              <a:t> defines that the note element must contain four elements: "</a:t>
            </a:r>
            <a:r>
              <a:rPr lang="en-US" sz="1500" dirty="0" err="1" smtClean="0"/>
              <a:t>to,from,heading,body</a:t>
            </a:r>
            <a:r>
              <a:rPr lang="en-US" sz="1500" dirty="0" smtClean="0"/>
              <a:t>"</a:t>
            </a:r>
          </a:p>
          <a:p>
            <a:pPr lvl="1"/>
            <a:r>
              <a:rPr lang="en-US" sz="1500" b="1" dirty="0" smtClean="0"/>
              <a:t>!ELEMENT to</a:t>
            </a:r>
            <a:r>
              <a:rPr lang="en-US" sz="1500" dirty="0" smtClean="0"/>
              <a:t> defines the to element to be of type "#PCDATA"</a:t>
            </a:r>
          </a:p>
          <a:p>
            <a:pPr lvl="1"/>
            <a:r>
              <a:rPr lang="en-US" sz="1500" b="1" dirty="0" smtClean="0"/>
              <a:t>!ELEMENT from</a:t>
            </a:r>
            <a:r>
              <a:rPr lang="en-US" sz="1500" dirty="0" smtClean="0"/>
              <a:t> defines the from element to be of type "#PCDATA"</a:t>
            </a:r>
          </a:p>
          <a:p>
            <a:pPr lvl="1"/>
            <a:r>
              <a:rPr lang="en-US" sz="1500" b="1" dirty="0" smtClean="0"/>
              <a:t>!ELEMENT heading</a:t>
            </a:r>
            <a:r>
              <a:rPr lang="en-US" sz="1500" dirty="0" smtClean="0"/>
              <a:t> defines the heading element to be of type "#PCDATA"</a:t>
            </a:r>
          </a:p>
          <a:p>
            <a:pPr lvl="1"/>
            <a:r>
              <a:rPr lang="en-US" sz="1500" b="1" dirty="0" smtClean="0"/>
              <a:t>!ELEMENT body</a:t>
            </a:r>
            <a:r>
              <a:rPr lang="en-US" sz="1500" dirty="0" smtClean="0"/>
              <a:t> defines the body element to be of type "#PCDATA"</a:t>
            </a:r>
          </a:p>
          <a:p>
            <a:endParaRPr lang="en-US" sz="1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85000" lnSpcReduction="20000"/>
          </a:bodyPr>
          <a:lstStyle/>
          <a:p>
            <a:pPr lvl="0">
              <a:buNone/>
            </a:pPr>
            <a:r>
              <a:rPr lang="en-US" b="1" dirty="0" smtClean="0"/>
              <a:t>An External DTD Declaration:</a:t>
            </a:r>
          </a:p>
          <a:p>
            <a:r>
              <a:rPr lang="en-US" dirty="0" smtClean="0"/>
              <a:t>If the DTD is declared in an external file, the &lt;!DOCTYPE&gt; definition must contain a reference to the DTD file:</a:t>
            </a:r>
          </a:p>
          <a:p>
            <a:pPr>
              <a:buNone/>
            </a:pPr>
            <a:r>
              <a:rPr lang="en-US" dirty="0" smtClean="0"/>
              <a:t>		</a:t>
            </a:r>
            <a:r>
              <a:rPr lang="en-US" sz="2600" dirty="0" smtClean="0"/>
              <a:t>&lt;?xml version="1.0"?&gt;</a:t>
            </a:r>
            <a:br>
              <a:rPr lang="en-US" sz="2600" dirty="0" smtClean="0"/>
            </a:br>
            <a:r>
              <a:rPr lang="en-US" sz="2600" dirty="0" smtClean="0"/>
              <a:t>	&lt;!DOCTYPE note SYSTEM "note.dtd"&gt;</a:t>
            </a:r>
            <a:br>
              <a:rPr lang="en-US" sz="2600" dirty="0" smtClean="0"/>
            </a:br>
            <a:r>
              <a:rPr lang="en-US" sz="2600" dirty="0" smtClean="0"/>
              <a:t>	&lt;note&gt;</a:t>
            </a:r>
            <a:br>
              <a:rPr lang="en-US" sz="2600" dirty="0" smtClean="0"/>
            </a:br>
            <a:r>
              <a:rPr lang="en-US" sz="2600" dirty="0" smtClean="0"/>
              <a:t>	  &lt;to&gt;</a:t>
            </a:r>
            <a:r>
              <a:rPr lang="en-US" sz="2600" dirty="0" err="1" smtClean="0"/>
              <a:t>Tove</a:t>
            </a:r>
            <a:r>
              <a:rPr lang="en-US" sz="2600" dirty="0" smtClean="0"/>
              <a:t>&lt;/to&gt;</a:t>
            </a:r>
            <a:br>
              <a:rPr lang="en-US" sz="2600" dirty="0" smtClean="0"/>
            </a:br>
            <a:r>
              <a:rPr lang="en-US" sz="2600" dirty="0" smtClean="0"/>
              <a:t>	  &lt;from&gt;</a:t>
            </a:r>
            <a:r>
              <a:rPr lang="en-US" sz="2600" dirty="0" err="1" smtClean="0"/>
              <a:t>Jani</a:t>
            </a:r>
            <a:r>
              <a:rPr lang="en-US" sz="2600" dirty="0" smtClean="0"/>
              <a:t>&lt;/from&gt;</a:t>
            </a:r>
            <a:br>
              <a:rPr lang="en-US" sz="2600" dirty="0" smtClean="0"/>
            </a:br>
            <a:r>
              <a:rPr lang="en-US" sz="2600" dirty="0" smtClean="0"/>
              <a:t>	  &lt;heading&gt;Reminder&lt;/heading&gt;</a:t>
            </a:r>
            <a:br>
              <a:rPr lang="en-US" sz="2600" dirty="0" smtClean="0"/>
            </a:br>
            <a:r>
              <a:rPr lang="en-US" sz="2600" dirty="0" smtClean="0"/>
              <a:t>	  &lt;body&gt;Don't forget me this weekend!&lt;/body&gt;</a:t>
            </a:r>
            <a:br>
              <a:rPr lang="en-US" sz="2600" dirty="0" smtClean="0"/>
            </a:br>
            <a:r>
              <a:rPr lang="en-US" sz="2600" dirty="0" smtClean="0"/>
              <a:t>	&lt;/note&gt;</a:t>
            </a:r>
          </a:p>
          <a:p>
            <a:r>
              <a:rPr lang="en-US" dirty="0" smtClean="0"/>
              <a:t>And here is the file "note.dtd", which contains the DTD:</a:t>
            </a:r>
          </a:p>
          <a:p>
            <a:pPr>
              <a:buNone/>
            </a:pPr>
            <a:r>
              <a:rPr lang="en-US" dirty="0" smtClean="0"/>
              <a:t>		</a:t>
            </a:r>
            <a:r>
              <a:rPr lang="en-US" sz="2400" dirty="0" smtClean="0"/>
              <a:t>&lt;!ELEMENT note (</a:t>
            </a:r>
            <a:r>
              <a:rPr lang="en-US" sz="2400" dirty="0" err="1" smtClean="0"/>
              <a:t>to,from,heading,body</a:t>
            </a:r>
            <a:r>
              <a:rPr lang="en-US" sz="2400" dirty="0" smtClean="0"/>
              <a:t>)&gt;</a:t>
            </a:r>
            <a:br>
              <a:rPr lang="en-US" sz="2400" dirty="0" smtClean="0"/>
            </a:br>
            <a:r>
              <a:rPr lang="en-US" sz="2400" dirty="0" smtClean="0"/>
              <a:t>	&lt;!ELEMENT to (#PCDATA)&gt;</a:t>
            </a:r>
            <a:br>
              <a:rPr lang="en-US" sz="2400" dirty="0" smtClean="0"/>
            </a:br>
            <a:r>
              <a:rPr lang="en-US" sz="2400" dirty="0" smtClean="0"/>
              <a:t>	&lt;!ELEMENT from (#PCDATA)&gt;</a:t>
            </a:r>
            <a:br>
              <a:rPr lang="en-US" sz="2400" dirty="0" smtClean="0"/>
            </a:br>
            <a:r>
              <a:rPr lang="en-US" sz="2400" dirty="0" smtClean="0"/>
              <a:t>	&lt;!ELEMENT heading (#PCDATA)&gt;</a:t>
            </a:r>
            <a:br>
              <a:rPr lang="en-US" sz="2400" dirty="0" smtClean="0"/>
            </a:br>
            <a:r>
              <a:rPr lang="en-US" sz="2400" dirty="0" smtClean="0"/>
              <a:t>	&lt;!ELEMENT body (#PCDATA)&gt;</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304800" y="685800"/>
            <a:ext cx="83820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Merits of DTD: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1.DTDs are used to define the structural components of XML document.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These are relatively simple and compact.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DTDs can be defined inline and hence can be embedded directly in the XML document.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Documentation</a:t>
            </a:r>
            <a:r>
              <a:rPr kumimoji="0" lang="en-US"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You can define your own format for the XML files. Looking at this document a user/developer can understand the structure of the data.</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5.Validation</a:t>
            </a:r>
            <a:r>
              <a:rPr kumimoji="0" lang="en-US"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 gives a way to check the validity of XML files by checking whether the elements appear in the right order, mandatory elements and attributes are in place, the elements and attributes have not been inserted in an incorrect way, and so 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Demerits of DTD: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1.The DTDs are very basic and hence cannot be much specific for complex document.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2.The language that DTD uses is not an XML document. Hence various frameworks used by XML cannot be supported by the DTDs.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3.The DTD cannot define the type of data contained within the XML document. Hence we cannot specify whether the element is numeric or string data type.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4.There are some XML processor which do not understand DTDs.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5.The DTDs are not aware of namespace concept. It does not support the namespaces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XML Schemas</a:t>
            </a:r>
            <a:endParaRPr lang="en-US" dirty="0"/>
          </a:p>
        </p:txBody>
      </p:sp>
      <p:sp>
        <p:nvSpPr>
          <p:cNvPr id="3" name="Content Placeholder 2"/>
          <p:cNvSpPr>
            <a:spLocks noGrp="1"/>
          </p:cNvSpPr>
          <p:nvPr>
            <p:ph idx="1"/>
          </p:nvPr>
        </p:nvSpPr>
        <p:spPr>
          <a:xfrm>
            <a:off x="457200" y="1143000"/>
            <a:ext cx="8229600" cy="5257800"/>
          </a:xfrm>
        </p:spPr>
        <p:txBody>
          <a:bodyPr>
            <a:normAutofit fontScale="92500" lnSpcReduction="20000"/>
          </a:bodyPr>
          <a:lstStyle/>
          <a:p>
            <a:pPr algn="just"/>
            <a:r>
              <a:rPr lang="en-US" b="1" dirty="0" smtClean="0"/>
              <a:t>XML Schema</a:t>
            </a:r>
            <a:r>
              <a:rPr lang="en-US" dirty="0" smtClean="0"/>
              <a:t> is commonly known as </a:t>
            </a:r>
            <a:r>
              <a:rPr lang="en-US" b="1" dirty="0" smtClean="0"/>
              <a:t>XML Schema Definition</a:t>
            </a:r>
            <a:r>
              <a:rPr lang="en-US" dirty="0" smtClean="0"/>
              <a:t> (</a:t>
            </a:r>
            <a:r>
              <a:rPr lang="en-US" b="1" dirty="0" smtClean="0"/>
              <a:t>XSD</a:t>
            </a:r>
            <a:r>
              <a:rPr lang="en-US" dirty="0" smtClean="0"/>
              <a:t>) which is a language </a:t>
            </a:r>
            <a:r>
              <a:rPr lang="en-US" dirty="0" err="1" smtClean="0"/>
              <a:t>ffor</a:t>
            </a:r>
            <a:r>
              <a:rPr lang="en-US" dirty="0" smtClean="0"/>
              <a:t> XML Schema. </a:t>
            </a:r>
          </a:p>
          <a:p>
            <a:pPr algn="just"/>
            <a:r>
              <a:rPr lang="en-US" dirty="0" smtClean="0"/>
              <a:t>It is used to describe and validate the structure and the content of </a:t>
            </a:r>
            <a:r>
              <a:rPr lang="en-US" b="1" dirty="0" smtClean="0"/>
              <a:t>XML</a:t>
            </a:r>
            <a:r>
              <a:rPr lang="en-US" dirty="0" smtClean="0"/>
              <a:t> data. </a:t>
            </a:r>
          </a:p>
          <a:p>
            <a:pPr algn="just"/>
            <a:r>
              <a:rPr lang="en-US" b="1" dirty="0" smtClean="0"/>
              <a:t>XML schema</a:t>
            </a:r>
            <a:r>
              <a:rPr lang="en-US" dirty="0" smtClean="0"/>
              <a:t> defines the elements, attributes and data types. </a:t>
            </a:r>
          </a:p>
          <a:p>
            <a:pPr algn="just"/>
            <a:r>
              <a:rPr lang="en-US" b="1" dirty="0" smtClean="0"/>
              <a:t>Schema</a:t>
            </a:r>
            <a:r>
              <a:rPr lang="en-US" dirty="0" smtClean="0"/>
              <a:t> element supports Namespaces. </a:t>
            </a:r>
          </a:p>
          <a:p>
            <a:pPr algn="just"/>
            <a:r>
              <a:rPr lang="en-US" dirty="0" smtClean="0"/>
              <a:t>It is similar to a database </a:t>
            </a:r>
            <a:r>
              <a:rPr lang="en-US" b="1" dirty="0" smtClean="0"/>
              <a:t>schema</a:t>
            </a:r>
            <a:r>
              <a:rPr lang="en-US" dirty="0" smtClean="0"/>
              <a:t> that describes the data in a database.</a:t>
            </a:r>
          </a:p>
          <a:p>
            <a:pPr algn="just"/>
            <a:r>
              <a:rPr lang="en-US" dirty="0" smtClean="0"/>
              <a:t>It also allows the developer to use data types. </a:t>
            </a:r>
          </a:p>
          <a:p>
            <a:pPr algn="just"/>
            <a:r>
              <a:rPr lang="en-US" dirty="0" smtClean="0"/>
              <a:t>This can be used as an alternative to XML DTD.</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SGML(ISO 8879)</a:t>
            </a:r>
            <a:endParaRPr lang="en-US" dirty="0">
              <a:solidFill>
                <a:srgbClr val="C00000"/>
              </a:solidFill>
            </a:endParaRPr>
          </a:p>
        </p:txBody>
      </p:sp>
      <p:sp>
        <p:nvSpPr>
          <p:cNvPr id="3" name="Content Placeholder 2"/>
          <p:cNvSpPr>
            <a:spLocks noGrp="1"/>
          </p:cNvSpPr>
          <p:nvPr>
            <p:ph idx="1"/>
          </p:nvPr>
        </p:nvSpPr>
        <p:spPr>
          <a:xfrm>
            <a:off x="457200" y="1447800"/>
            <a:ext cx="8229600" cy="5029200"/>
          </a:xfrm>
        </p:spPr>
        <p:txBody>
          <a:bodyPr>
            <a:normAutofit fontScale="85000" lnSpcReduction="10000"/>
          </a:bodyPr>
          <a:lstStyle/>
          <a:p>
            <a:pPr algn="just"/>
            <a:r>
              <a:rPr lang="en-US" b="1" dirty="0" smtClean="0"/>
              <a:t>S</a:t>
            </a:r>
            <a:r>
              <a:rPr lang="en-US" dirty="0" smtClean="0"/>
              <a:t>tandard </a:t>
            </a:r>
            <a:r>
              <a:rPr lang="en-US" b="1" dirty="0" smtClean="0"/>
              <a:t>G</a:t>
            </a:r>
            <a:r>
              <a:rPr lang="en-US" dirty="0" smtClean="0"/>
              <a:t>eneralized </a:t>
            </a:r>
            <a:r>
              <a:rPr lang="en-US" b="1" dirty="0" smtClean="0"/>
              <a:t>M</a:t>
            </a:r>
            <a:r>
              <a:rPr lang="en-US" dirty="0" smtClean="0"/>
              <a:t>arkup </a:t>
            </a:r>
            <a:r>
              <a:rPr lang="en-US" b="1" dirty="0" smtClean="0"/>
              <a:t>L</a:t>
            </a:r>
            <a:r>
              <a:rPr lang="en-US" dirty="0" smtClean="0"/>
              <a:t>anguage is a meta-markup language which means it allows us to create our own language or our own tags.</a:t>
            </a:r>
          </a:p>
          <a:p>
            <a:pPr algn="just"/>
            <a:r>
              <a:rPr lang="en-US" dirty="0" smtClean="0"/>
              <a:t>The international standard for defining descriptions of structure and content in text documents. </a:t>
            </a:r>
          </a:p>
          <a:p>
            <a:pPr algn="just"/>
            <a:r>
              <a:rPr lang="en-US" dirty="0" smtClean="0"/>
              <a:t>Interchangeable: device-independent, </a:t>
            </a:r>
            <a:r>
              <a:rPr lang="en-US" smtClean="0"/>
              <a:t>system-independent, tags </a:t>
            </a:r>
            <a:r>
              <a:rPr lang="en-US" dirty="0" smtClean="0"/>
              <a:t>are not predefined.</a:t>
            </a:r>
          </a:p>
          <a:p>
            <a:pPr algn="just"/>
            <a:r>
              <a:rPr lang="en-US" dirty="0" smtClean="0"/>
              <a:t>Using DTD to validate the structure of the document</a:t>
            </a:r>
          </a:p>
          <a:p>
            <a:pPr algn="just"/>
            <a:r>
              <a:rPr lang="en-US" dirty="0" smtClean="0"/>
              <a:t>Large, powerful, and very complex</a:t>
            </a:r>
          </a:p>
          <a:p>
            <a:pPr algn="just"/>
            <a:r>
              <a:rPr lang="en-US" dirty="0" smtClean="0"/>
              <a:t>Heavily used in industrial and commercial usages for over a decade</a:t>
            </a:r>
          </a:p>
          <a:p>
            <a:pPr algn="just"/>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DTD </a:t>
            </a:r>
            <a:r>
              <a:rPr lang="en-US" dirty="0" err="1" smtClean="0"/>
              <a:t>vs</a:t>
            </a:r>
            <a:r>
              <a:rPr lang="en-US" dirty="0" smtClean="0"/>
              <a:t> XSD</a:t>
            </a:r>
            <a:endParaRPr lang="en-US" dirty="0"/>
          </a:p>
        </p:txBody>
      </p:sp>
      <p:graphicFrame>
        <p:nvGraphicFramePr>
          <p:cNvPr id="4" name="Table 3"/>
          <p:cNvGraphicFramePr>
            <a:graphicFrameLocks noGrp="1"/>
          </p:cNvGraphicFramePr>
          <p:nvPr/>
        </p:nvGraphicFramePr>
        <p:xfrm>
          <a:off x="457200" y="914399"/>
          <a:ext cx="8229600" cy="5638801"/>
        </p:xfrm>
        <a:graphic>
          <a:graphicData uri="http://schemas.openxmlformats.org/drawingml/2006/table">
            <a:tbl>
              <a:tblPr/>
              <a:tblGrid>
                <a:gridCol w="685800"/>
                <a:gridCol w="3577986"/>
                <a:gridCol w="3965814"/>
              </a:tblGrid>
              <a:tr h="575279">
                <a:tc>
                  <a:txBody>
                    <a:bodyPr/>
                    <a:lstStyle/>
                    <a:p>
                      <a:pPr marL="0" marR="0">
                        <a:lnSpc>
                          <a:spcPts val="1560"/>
                        </a:lnSpc>
                        <a:spcBef>
                          <a:spcPts val="0"/>
                        </a:spcBef>
                        <a:spcAft>
                          <a:spcPts val="0"/>
                        </a:spcAft>
                      </a:pPr>
                      <a:r>
                        <a:rPr lang="en-US" sz="1800" b="1" dirty="0">
                          <a:solidFill>
                            <a:srgbClr val="000000"/>
                          </a:solidFill>
                          <a:latin typeface="Times New Roman"/>
                          <a:ea typeface="Times New Roman"/>
                          <a:cs typeface="Times New Roman"/>
                        </a:rPr>
                        <a:t>No.</a:t>
                      </a:r>
                      <a:endParaRPr lang="en-US" sz="1800" dirty="0">
                        <a:latin typeface="Calibri"/>
                        <a:ea typeface="Calibri"/>
                        <a:cs typeface="Times New Roman"/>
                      </a:endParaRPr>
                    </a:p>
                  </a:txBody>
                  <a:tcPr marL="103505" marR="103505" marT="103505" marB="103505">
                    <a:lnL w="12700" cap="flat" cmpd="sng" algn="ctr">
                      <a:solidFill>
                        <a:srgbClr val="C7CCBE"/>
                      </a:solidFill>
                      <a:prstDash val="solid"/>
                      <a:round/>
                      <a:headEnd type="none" w="med" len="med"/>
                      <a:tailEnd type="none" w="med" len="med"/>
                    </a:lnL>
                    <a:lnR>
                      <a:noFill/>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C7CCBE"/>
                    </a:solidFill>
                  </a:tcPr>
                </a:tc>
                <a:tc>
                  <a:txBody>
                    <a:bodyPr/>
                    <a:lstStyle/>
                    <a:p>
                      <a:pPr marL="0" marR="0">
                        <a:lnSpc>
                          <a:spcPts val="1560"/>
                        </a:lnSpc>
                        <a:spcBef>
                          <a:spcPts val="0"/>
                        </a:spcBef>
                        <a:spcAft>
                          <a:spcPts val="0"/>
                        </a:spcAft>
                      </a:pPr>
                      <a:r>
                        <a:rPr lang="en-US" sz="1800" b="1">
                          <a:solidFill>
                            <a:srgbClr val="000000"/>
                          </a:solidFill>
                          <a:latin typeface="Times New Roman"/>
                          <a:ea typeface="Times New Roman"/>
                          <a:cs typeface="Times New Roman"/>
                        </a:rPr>
                        <a:t>DTD</a:t>
                      </a:r>
                      <a:endParaRPr lang="en-US" sz="1800">
                        <a:latin typeface="Calibri"/>
                        <a:ea typeface="Calibri"/>
                        <a:cs typeface="Times New Roman"/>
                      </a:endParaRPr>
                    </a:p>
                  </a:txBody>
                  <a:tcPr marL="103505" marR="103505" marT="103505" marB="103505">
                    <a:lnL>
                      <a:noFill/>
                    </a:lnL>
                    <a:lnR>
                      <a:noFill/>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C7CCBE"/>
                    </a:solidFill>
                  </a:tcPr>
                </a:tc>
                <a:tc>
                  <a:txBody>
                    <a:bodyPr/>
                    <a:lstStyle/>
                    <a:p>
                      <a:pPr marL="0" marR="0">
                        <a:lnSpc>
                          <a:spcPts val="1560"/>
                        </a:lnSpc>
                        <a:spcBef>
                          <a:spcPts val="0"/>
                        </a:spcBef>
                        <a:spcAft>
                          <a:spcPts val="0"/>
                        </a:spcAft>
                      </a:pPr>
                      <a:r>
                        <a:rPr lang="en-US" sz="1800" b="1">
                          <a:solidFill>
                            <a:srgbClr val="000000"/>
                          </a:solidFill>
                          <a:latin typeface="Times New Roman"/>
                          <a:ea typeface="Times New Roman"/>
                          <a:cs typeface="Times New Roman"/>
                        </a:rPr>
                        <a:t>XSD</a:t>
                      </a:r>
                      <a:endParaRPr lang="en-US" sz="1800">
                        <a:latin typeface="Calibri"/>
                        <a:ea typeface="Calibri"/>
                        <a:cs typeface="Times New Roman"/>
                      </a:endParaRPr>
                    </a:p>
                  </a:txBody>
                  <a:tcPr marL="103505" marR="103505" marT="103505" marB="103505">
                    <a:lnL>
                      <a:noFill/>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C7CCBE"/>
                    </a:solidFill>
                  </a:tcPr>
                </a:tc>
              </a:tr>
              <a:tr h="764070">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1)</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FFFFFF"/>
                    </a:solidFill>
                  </a:tcPr>
                </a:tc>
                <a:tc>
                  <a:txBody>
                    <a:bodyPr/>
                    <a:lstStyle/>
                    <a:p>
                      <a:pPr marL="172720" marR="0">
                        <a:lnSpc>
                          <a:spcPts val="1560"/>
                        </a:lnSpc>
                        <a:spcBef>
                          <a:spcPts val="0"/>
                        </a:spcBef>
                        <a:spcAft>
                          <a:spcPts val="0"/>
                        </a:spcAft>
                      </a:pPr>
                      <a:r>
                        <a:rPr lang="en-US" sz="1800" dirty="0">
                          <a:solidFill>
                            <a:srgbClr val="000000"/>
                          </a:solidFill>
                          <a:latin typeface="Verdana"/>
                          <a:ea typeface="Times New Roman"/>
                          <a:cs typeface="Times New Roman"/>
                        </a:rPr>
                        <a:t>DTD stands </a:t>
                      </a:r>
                      <a:r>
                        <a:rPr lang="en-US" sz="1800" dirty="0" err="1">
                          <a:solidFill>
                            <a:srgbClr val="000000"/>
                          </a:solidFill>
                          <a:latin typeface="Verdana"/>
                          <a:ea typeface="Times New Roman"/>
                          <a:cs typeface="Times New Roman"/>
                        </a:rPr>
                        <a:t>for</a:t>
                      </a:r>
                      <a:r>
                        <a:rPr lang="en-US" sz="1800" b="1" dirty="0" err="1">
                          <a:solidFill>
                            <a:srgbClr val="000000"/>
                          </a:solidFill>
                          <a:latin typeface="Verdana"/>
                          <a:ea typeface="Times New Roman"/>
                          <a:cs typeface="Times New Roman"/>
                        </a:rPr>
                        <a:t>Document</a:t>
                      </a:r>
                      <a:r>
                        <a:rPr lang="en-US" sz="1800" b="1" dirty="0">
                          <a:solidFill>
                            <a:srgbClr val="000000"/>
                          </a:solidFill>
                          <a:latin typeface="Verdana"/>
                          <a:ea typeface="Times New Roman"/>
                          <a:cs typeface="Times New Roman"/>
                        </a:rPr>
                        <a:t> Type Definition</a:t>
                      </a:r>
                      <a:r>
                        <a:rPr lang="en-US" sz="1800" dirty="0">
                          <a:solidFill>
                            <a:srgbClr val="000000"/>
                          </a:solidFill>
                          <a:latin typeface="Verdana"/>
                          <a:ea typeface="Times New Roman"/>
                          <a:cs typeface="Times New Roman"/>
                        </a:rPr>
                        <a:t>.</a:t>
                      </a:r>
                      <a:endParaRPr lang="en-US" sz="1800" dirty="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FFFFFF"/>
                    </a:solidFill>
                  </a:tcPr>
                </a:tc>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XSD stands for XML Schema Definition.</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FFFFFF"/>
                    </a:solidFill>
                  </a:tcPr>
                </a:tc>
              </a:tr>
              <a:tr h="764070">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2)</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EFF1EB"/>
                    </a:solidFill>
                  </a:tcPr>
                </a:tc>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DTDs are derived from</a:t>
                      </a:r>
                      <a:r>
                        <a:rPr lang="en-US" sz="1800" b="1">
                          <a:solidFill>
                            <a:srgbClr val="000000"/>
                          </a:solidFill>
                          <a:latin typeface="Verdana"/>
                          <a:ea typeface="Times New Roman"/>
                          <a:cs typeface="Times New Roman"/>
                        </a:rPr>
                        <a:t>SGML</a:t>
                      </a:r>
                      <a:r>
                        <a:rPr lang="en-US" sz="1800">
                          <a:solidFill>
                            <a:srgbClr val="000000"/>
                          </a:solidFill>
                          <a:latin typeface="Verdana"/>
                          <a:ea typeface="Times New Roman"/>
                          <a:cs typeface="Times New Roman"/>
                        </a:rPr>
                        <a:t> syntax.</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EFF1EB"/>
                    </a:solidFill>
                  </a:tcPr>
                </a:tc>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XSDs are written in XML.</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EFF1EB"/>
                    </a:solidFill>
                  </a:tcPr>
                </a:tc>
              </a:tr>
              <a:tr h="764070">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3)</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FFFFFF"/>
                    </a:solidFill>
                  </a:tcPr>
                </a:tc>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DTD </a:t>
                      </a:r>
                      <a:r>
                        <a:rPr lang="en-US" sz="1800" b="1">
                          <a:solidFill>
                            <a:srgbClr val="000000"/>
                          </a:solidFill>
                          <a:latin typeface="Verdana"/>
                          <a:ea typeface="Times New Roman"/>
                          <a:cs typeface="Times New Roman"/>
                        </a:rPr>
                        <a:t>doesn't support datatypes</a:t>
                      </a:r>
                      <a:r>
                        <a:rPr lang="en-US" sz="1800">
                          <a:solidFill>
                            <a:srgbClr val="000000"/>
                          </a:solidFill>
                          <a:latin typeface="Verdana"/>
                          <a:ea typeface="Times New Roman"/>
                          <a:cs typeface="Times New Roman"/>
                        </a:rPr>
                        <a:t>.</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FFFFFF"/>
                    </a:solidFill>
                  </a:tcPr>
                </a:tc>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XSD </a:t>
                      </a:r>
                      <a:r>
                        <a:rPr lang="en-US" sz="1800" b="1">
                          <a:solidFill>
                            <a:srgbClr val="000000"/>
                          </a:solidFill>
                          <a:latin typeface="Verdana"/>
                          <a:ea typeface="Times New Roman"/>
                          <a:cs typeface="Times New Roman"/>
                        </a:rPr>
                        <a:t>supports datatypes</a:t>
                      </a:r>
                      <a:r>
                        <a:rPr lang="en-US" sz="1800">
                          <a:solidFill>
                            <a:srgbClr val="000000"/>
                          </a:solidFill>
                          <a:latin typeface="Verdana"/>
                          <a:ea typeface="Times New Roman"/>
                          <a:cs typeface="Times New Roman"/>
                        </a:rPr>
                        <a:t> for elements and attributes.</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FFFFFF"/>
                    </a:solidFill>
                  </a:tcPr>
                </a:tc>
              </a:tr>
              <a:tr h="764070">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4)</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EFF1EB"/>
                    </a:solidFill>
                  </a:tcPr>
                </a:tc>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DTD </a:t>
                      </a:r>
                      <a:r>
                        <a:rPr lang="en-US" sz="1800" b="1">
                          <a:solidFill>
                            <a:srgbClr val="000000"/>
                          </a:solidFill>
                          <a:latin typeface="Verdana"/>
                          <a:ea typeface="Times New Roman"/>
                          <a:cs typeface="Times New Roman"/>
                        </a:rPr>
                        <a:t>doesn't support namespace</a:t>
                      </a:r>
                      <a:r>
                        <a:rPr lang="en-US" sz="1800">
                          <a:solidFill>
                            <a:srgbClr val="000000"/>
                          </a:solidFill>
                          <a:latin typeface="Verdana"/>
                          <a:ea typeface="Times New Roman"/>
                          <a:cs typeface="Times New Roman"/>
                        </a:rPr>
                        <a:t>.</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EFF1EB"/>
                    </a:solidFill>
                  </a:tcPr>
                </a:tc>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XSD </a:t>
                      </a:r>
                      <a:r>
                        <a:rPr lang="en-US" sz="1800" b="1">
                          <a:solidFill>
                            <a:srgbClr val="000000"/>
                          </a:solidFill>
                          <a:latin typeface="Verdana"/>
                          <a:ea typeface="Times New Roman"/>
                          <a:cs typeface="Times New Roman"/>
                        </a:rPr>
                        <a:t>supports namespace</a:t>
                      </a:r>
                      <a:r>
                        <a:rPr lang="en-US" sz="1800">
                          <a:solidFill>
                            <a:srgbClr val="000000"/>
                          </a:solidFill>
                          <a:latin typeface="Verdana"/>
                          <a:ea typeface="Times New Roman"/>
                          <a:cs typeface="Times New Roman"/>
                        </a:rPr>
                        <a:t>.</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EFF1EB"/>
                    </a:solidFill>
                  </a:tcPr>
                </a:tc>
              </a:tr>
              <a:tr h="764070">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5)</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FFFFFF"/>
                    </a:solidFill>
                  </a:tcPr>
                </a:tc>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DTD </a:t>
                      </a:r>
                      <a:r>
                        <a:rPr lang="en-US" sz="1800" b="1">
                          <a:solidFill>
                            <a:srgbClr val="000000"/>
                          </a:solidFill>
                          <a:latin typeface="Verdana"/>
                          <a:ea typeface="Times New Roman"/>
                          <a:cs typeface="Times New Roman"/>
                        </a:rPr>
                        <a:t>doesn't define order</a:t>
                      </a:r>
                      <a:r>
                        <a:rPr lang="en-US" sz="1800">
                          <a:solidFill>
                            <a:srgbClr val="000000"/>
                          </a:solidFill>
                          <a:latin typeface="Verdana"/>
                          <a:ea typeface="Times New Roman"/>
                          <a:cs typeface="Times New Roman"/>
                        </a:rPr>
                        <a:t> for child elements.</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FFFFFF"/>
                    </a:solidFill>
                  </a:tcPr>
                </a:tc>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XSD </a:t>
                      </a:r>
                      <a:r>
                        <a:rPr lang="en-US" sz="1800" b="1">
                          <a:solidFill>
                            <a:srgbClr val="000000"/>
                          </a:solidFill>
                          <a:latin typeface="Verdana"/>
                          <a:ea typeface="Times New Roman"/>
                          <a:cs typeface="Times New Roman"/>
                        </a:rPr>
                        <a:t>defines order</a:t>
                      </a:r>
                      <a:r>
                        <a:rPr lang="en-US" sz="1800">
                          <a:solidFill>
                            <a:srgbClr val="000000"/>
                          </a:solidFill>
                          <a:latin typeface="Verdana"/>
                          <a:ea typeface="Times New Roman"/>
                          <a:cs typeface="Times New Roman"/>
                        </a:rPr>
                        <a:t> for child elements.</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FFFFFF"/>
                    </a:solidFill>
                  </a:tcPr>
                </a:tc>
              </a:tr>
              <a:tr h="479102">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6)</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EFF1EB"/>
                    </a:solidFill>
                  </a:tcPr>
                </a:tc>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DTD is </a:t>
                      </a:r>
                      <a:r>
                        <a:rPr lang="en-US" sz="1800" b="1">
                          <a:solidFill>
                            <a:srgbClr val="000000"/>
                          </a:solidFill>
                          <a:latin typeface="Verdana"/>
                          <a:ea typeface="Times New Roman"/>
                          <a:cs typeface="Times New Roman"/>
                        </a:rPr>
                        <a:t>not extensible</a:t>
                      </a:r>
                      <a:r>
                        <a:rPr lang="en-US" sz="1800">
                          <a:solidFill>
                            <a:srgbClr val="000000"/>
                          </a:solidFill>
                          <a:latin typeface="Verdana"/>
                          <a:ea typeface="Times New Roman"/>
                          <a:cs typeface="Times New Roman"/>
                        </a:rPr>
                        <a:t>.</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EFF1EB"/>
                    </a:solidFill>
                  </a:tcPr>
                </a:tc>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XSD is </a:t>
                      </a:r>
                      <a:r>
                        <a:rPr lang="en-US" sz="1800" b="1">
                          <a:solidFill>
                            <a:srgbClr val="000000"/>
                          </a:solidFill>
                          <a:latin typeface="Verdana"/>
                          <a:ea typeface="Times New Roman"/>
                          <a:cs typeface="Times New Roman"/>
                        </a:rPr>
                        <a:t>extensible</a:t>
                      </a:r>
                      <a:r>
                        <a:rPr lang="en-US" sz="1800">
                          <a:solidFill>
                            <a:srgbClr val="000000"/>
                          </a:solidFill>
                          <a:latin typeface="Verdana"/>
                          <a:ea typeface="Times New Roman"/>
                          <a:cs typeface="Times New Roman"/>
                        </a:rPr>
                        <a:t>.</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EFF1EB"/>
                    </a:solidFill>
                  </a:tcPr>
                </a:tc>
              </a:tr>
              <a:tr h="764070">
                <a:tc>
                  <a:txBody>
                    <a:bodyPr/>
                    <a:lstStyle/>
                    <a:p>
                      <a:pPr marL="172720" marR="0">
                        <a:lnSpc>
                          <a:spcPts val="1560"/>
                        </a:lnSpc>
                        <a:spcBef>
                          <a:spcPts val="0"/>
                        </a:spcBef>
                        <a:spcAft>
                          <a:spcPts val="0"/>
                        </a:spcAft>
                      </a:pPr>
                      <a:r>
                        <a:rPr lang="en-US" sz="1800">
                          <a:solidFill>
                            <a:srgbClr val="000000"/>
                          </a:solidFill>
                          <a:latin typeface="Verdana"/>
                          <a:ea typeface="Times New Roman"/>
                          <a:cs typeface="Times New Roman"/>
                        </a:rPr>
                        <a:t>7)</a:t>
                      </a:r>
                      <a:endParaRPr lang="en-US" sz="180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FFFFFF"/>
                    </a:solidFill>
                  </a:tcPr>
                </a:tc>
                <a:tc>
                  <a:txBody>
                    <a:bodyPr/>
                    <a:lstStyle/>
                    <a:p>
                      <a:pPr marL="172720" marR="0">
                        <a:lnSpc>
                          <a:spcPts val="1560"/>
                        </a:lnSpc>
                        <a:spcBef>
                          <a:spcPts val="0"/>
                        </a:spcBef>
                        <a:spcAft>
                          <a:spcPts val="0"/>
                        </a:spcAft>
                      </a:pPr>
                      <a:r>
                        <a:rPr lang="en-US" sz="1800" dirty="0">
                          <a:solidFill>
                            <a:srgbClr val="000000"/>
                          </a:solidFill>
                          <a:latin typeface="Verdana"/>
                          <a:ea typeface="Times New Roman"/>
                          <a:cs typeface="Times New Roman"/>
                        </a:rPr>
                        <a:t>DTD is </a:t>
                      </a:r>
                      <a:r>
                        <a:rPr lang="en-US" sz="1800" b="1" dirty="0">
                          <a:solidFill>
                            <a:srgbClr val="000000"/>
                          </a:solidFill>
                          <a:latin typeface="Verdana"/>
                          <a:ea typeface="Times New Roman"/>
                          <a:cs typeface="Times New Roman"/>
                        </a:rPr>
                        <a:t>not simple to learn</a:t>
                      </a:r>
                      <a:r>
                        <a:rPr lang="en-US" sz="1800" dirty="0">
                          <a:solidFill>
                            <a:srgbClr val="000000"/>
                          </a:solidFill>
                          <a:latin typeface="Verdana"/>
                          <a:ea typeface="Times New Roman"/>
                          <a:cs typeface="Times New Roman"/>
                        </a:rPr>
                        <a:t>.</a:t>
                      </a:r>
                      <a:endParaRPr lang="en-US" sz="1800" dirty="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FFFFFF"/>
                    </a:solidFill>
                  </a:tcPr>
                </a:tc>
                <a:tc>
                  <a:txBody>
                    <a:bodyPr/>
                    <a:lstStyle/>
                    <a:p>
                      <a:pPr marL="172720" marR="0">
                        <a:lnSpc>
                          <a:spcPts val="1560"/>
                        </a:lnSpc>
                        <a:spcBef>
                          <a:spcPts val="0"/>
                        </a:spcBef>
                        <a:spcAft>
                          <a:spcPts val="0"/>
                        </a:spcAft>
                      </a:pPr>
                      <a:r>
                        <a:rPr lang="en-US" sz="1800" dirty="0">
                          <a:solidFill>
                            <a:srgbClr val="000000"/>
                          </a:solidFill>
                          <a:latin typeface="Verdana"/>
                          <a:ea typeface="Times New Roman"/>
                          <a:cs typeface="Times New Roman"/>
                        </a:rPr>
                        <a:t>XSD is </a:t>
                      </a:r>
                      <a:r>
                        <a:rPr lang="en-US" sz="1800" b="1" dirty="0">
                          <a:solidFill>
                            <a:srgbClr val="000000"/>
                          </a:solidFill>
                          <a:latin typeface="Verdana"/>
                          <a:ea typeface="Times New Roman"/>
                          <a:cs typeface="Times New Roman"/>
                        </a:rPr>
                        <a:t>simple to learn</a:t>
                      </a:r>
                      <a:r>
                        <a:rPr lang="en-US" sz="1800" dirty="0">
                          <a:solidFill>
                            <a:srgbClr val="000000"/>
                          </a:solidFill>
                          <a:latin typeface="Verdana"/>
                          <a:ea typeface="Times New Roman"/>
                          <a:cs typeface="Times New Roman"/>
                        </a:rPr>
                        <a:t> because you don't need to learn new language.</a:t>
                      </a:r>
                      <a:endParaRPr lang="en-US" sz="1800" dirty="0">
                        <a:latin typeface="Calibri"/>
                        <a:ea typeface="Calibri"/>
                        <a:cs typeface="Times New Roman"/>
                      </a:endParaRPr>
                    </a:p>
                  </a:txBody>
                  <a:tcPr marL="69215" marR="69215" marT="69215" marB="69215">
                    <a:lnL w="12700" cap="flat" cmpd="sng" algn="ctr">
                      <a:solidFill>
                        <a:srgbClr val="C7CCBE"/>
                      </a:solidFill>
                      <a:prstDash val="solid"/>
                      <a:round/>
                      <a:headEnd type="none" w="med" len="med"/>
                      <a:tailEnd type="none" w="med" len="med"/>
                    </a:lnL>
                    <a:lnR w="12700" cap="flat" cmpd="sng" algn="ctr">
                      <a:solidFill>
                        <a:srgbClr val="C7CCBE"/>
                      </a:solidFill>
                      <a:prstDash val="solid"/>
                      <a:round/>
                      <a:headEnd type="none" w="med" len="med"/>
                      <a:tailEnd type="none" w="med" len="med"/>
                    </a:lnR>
                    <a:lnT w="12700" cap="flat" cmpd="sng" algn="ctr">
                      <a:solidFill>
                        <a:srgbClr val="C7CCBE"/>
                      </a:solidFill>
                      <a:prstDash val="solid"/>
                      <a:round/>
                      <a:headEnd type="none" w="med" len="med"/>
                      <a:tailEnd type="none" w="med" len="med"/>
                    </a:lnT>
                    <a:lnB w="12700" cap="flat" cmpd="sng" algn="ctr">
                      <a:solidFill>
                        <a:srgbClr val="C7CCBE"/>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dirty="0" smtClean="0"/>
              <a:t>Advantages of XML schemas over DTDs</a:t>
            </a:r>
            <a:endParaRPr lang="en-US" sz="3600" dirty="0"/>
          </a:p>
        </p:txBody>
      </p:sp>
      <p:sp>
        <p:nvSpPr>
          <p:cNvPr id="3" name="Content Placeholder 2"/>
          <p:cNvSpPr>
            <a:spLocks noGrp="1"/>
          </p:cNvSpPr>
          <p:nvPr>
            <p:ph idx="1"/>
          </p:nvPr>
        </p:nvSpPr>
        <p:spPr>
          <a:xfrm>
            <a:off x="457200" y="914400"/>
            <a:ext cx="8229600" cy="5715000"/>
          </a:xfrm>
        </p:spPr>
        <p:txBody>
          <a:bodyPr>
            <a:noAutofit/>
          </a:bodyPr>
          <a:lstStyle/>
          <a:p>
            <a:pPr algn="just">
              <a:buNone/>
            </a:pPr>
            <a:r>
              <a:rPr lang="en-US" sz="1800" b="1" dirty="0" smtClean="0"/>
              <a:t>i.XML schema use basic XML syntax </a:t>
            </a:r>
            <a:r>
              <a:rPr lang="en-US" sz="1800" dirty="0" smtClean="0"/>
              <a:t>XML schemas are created by using XML syntax whereas DTD’s use separate syntax. </a:t>
            </a:r>
          </a:p>
          <a:p>
            <a:pPr algn="just">
              <a:buNone/>
            </a:pPr>
            <a:r>
              <a:rPr lang="en-US" sz="1800" b="1" dirty="0" smtClean="0"/>
              <a:t>ii.XML schema support namespace </a:t>
            </a:r>
            <a:r>
              <a:rPr lang="en-US" sz="1800" dirty="0" smtClean="0"/>
              <a:t>XML schemas support namespace functionality, but DTDs doesn’t support this functionality completely. They also allow the usage of multiple namespaces in XML documents with less rigidity. For example, while designing an XML schema the prefixes of namespace are not required since the end-user to decide it. But, in DTDs the namespace prefixes are essential to be specified.</a:t>
            </a:r>
          </a:p>
          <a:p>
            <a:pPr algn="just">
              <a:buNone/>
            </a:pPr>
            <a:r>
              <a:rPr lang="en-US" sz="1800" b="1" dirty="0" smtClean="0"/>
              <a:t>iii.XML schema allow the validation of text elements based on </a:t>
            </a:r>
            <a:r>
              <a:rPr lang="en-US" sz="1800" b="1" dirty="0" err="1" smtClean="0"/>
              <a:t>datatypes</a:t>
            </a:r>
            <a:r>
              <a:rPr lang="en-US" sz="1800" b="1" dirty="0" smtClean="0"/>
              <a:t> </a:t>
            </a:r>
            <a:r>
              <a:rPr lang="en-US" sz="1800" dirty="0" smtClean="0"/>
              <a:t>XML schemas specify the type of textual data that can be used within attributes and elements. This is done by the simple type declarations . Hence XML schemas can control the documents more rigidly. The most important feature of XML schemas is that , it include the commonly used simple types</a:t>
            </a:r>
          </a:p>
          <a:p>
            <a:pPr algn="just">
              <a:buNone/>
            </a:pPr>
            <a:r>
              <a:rPr lang="en-US" sz="1800" b="1" dirty="0" smtClean="0"/>
              <a:t>iv.XML schema allows the creation of complex and reusable content models easily </a:t>
            </a:r>
            <a:r>
              <a:rPr lang="en-US" sz="1800" dirty="0" smtClean="0"/>
              <a:t>In a DTD , content model can be reused only when the utilization of parameter entities is allowed . But , this may lead to some situations where the parts of DTD are difficult to be reusable. XML schemas provide a wide variety of mechanisms to reuse the content models and also model some complex programming concepts easily.</a:t>
            </a:r>
          </a:p>
          <a:p>
            <a:pPr algn="just">
              <a:buNone/>
            </a:pPr>
            <a:endParaRPr lang="en-US" sz="1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Description of XML Schema</a:t>
            </a:r>
            <a:endParaRPr lang="en-US" dirty="0"/>
          </a:p>
        </p:txBody>
      </p:sp>
      <p:sp>
        <p:nvSpPr>
          <p:cNvPr id="3" name="Content Placeholder 2"/>
          <p:cNvSpPr>
            <a:spLocks noGrp="1"/>
          </p:cNvSpPr>
          <p:nvPr>
            <p:ph idx="1"/>
          </p:nvPr>
        </p:nvSpPr>
        <p:spPr>
          <a:xfrm>
            <a:off x="457200" y="1143000"/>
            <a:ext cx="8229600" cy="5181600"/>
          </a:xfrm>
        </p:spPr>
        <p:txBody>
          <a:bodyPr>
            <a:normAutofit fontScale="85000" lnSpcReduction="20000"/>
          </a:bodyPr>
          <a:lstStyle/>
          <a:p>
            <a:pPr algn="just"/>
            <a:r>
              <a:rPr lang="en-US" b="1" dirty="0" smtClean="0"/>
              <a:t>&lt;</a:t>
            </a:r>
            <a:r>
              <a:rPr lang="en-US" b="1" dirty="0" err="1" smtClean="0"/>
              <a:t>xs:element</a:t>
            </a:r>
            <a:r>
              <a:rPr lang="en-US" b="1" dirty="0" smtClean="0"/>
              <a:t> name="employee"&gt;</a:t>
            </a:r>
            <a:r>
              <a:rPr lang="en-US" dirty="0" smtClean="0"/>
              <a:t> : It defines the element name employee.</a:t>
            </a:r>
          </a:p>
          <a:p>
            <a:pPr algn="just"/>
            <a:r>
              <a:rPr lang="en-US" b="1" dirty="0" smtClean="0"/>
              <a:t>&lt;</a:t>
            </a:r>
            <a:r>
              <a:rPr lang="en-US" b="1" dirty="0" err="1" smtClean="0"/>
              <a:t>xs:complexType</a:t>
            </a:r>
            <a:r>
              <a:rPr lang="en-US" b="1" dirty="0" smtClean="0"/>
              <a:t>&gt;</a:t>
            </a:r>
            <a:r>
              <a:rPr lang="en-US" dirty="0" smtClean="0"/>
              <a:t> : It defines that the element 'employee' is complex type.</a:t>
            </a:r>
          </a:p>
          <a:p>
            <a:pPr algn="just"/>
            <a:r>
              <a:rPr lang="en-US" b="1" dirty="0" smtClean="0"/>
              <a:t>&lt;</a:t>
            </a:r>
            <a:r>
              <a:rPr lang="en-US" b="1" dirty="0" err="1" smtClean="0"/>
              <a:t>xs:sequence</a:t>
            </a:r>
            <a:r>
              <a:rPr lang="en-US" b="1" dirty="0" smtClean="0"/>
              <a:t>&gt;</a:t>
            </a:r>
            <a:r>
              <a:rPr lang="en-US" dirty="0" smtClean="0"/>
              <a:t> : It defines that the complex type is a sequence of elements.</a:t>
            </a:r>
          </a:p>
          <a:p>
            <a:pPr algn="just"/>
            <a:r>
              <a:rPr lang="en-US" b="1" dirty="0" smtClean="0"/>
              <a:t>&lt;</a:t>
            </a:r>
            <a:r>
              <a:rPr lang="en-US" b="1" dirty="0" err="1" smtClean="0"/>
              <a:t>xs:element</a:t>
            </a:r>
            <a:r>
              <a:rPr lang="en-US" b="1" dirty="0" smtClean="0"/>
              <a:t> name="</a:t>
            </a:r>
            <a:r>
              <a:rPr lang="en-US" b="1" dirty="0" err="1" smtClean="0"/>
              <a:t>firstname</a:t>
            </a:r>
            <a:r>
              <a:rPr lang="en-US" b="1" dirty="0" smtClean="0"/>
              <a:t>" type="</a:t>
            </a:r>
            <a:r>
              <a:rPr lang="en-US" b="1" dirty="0" err="1" smtClean="0"/>
              <a:t>xs:string</a:t>
            </a:r>
            <a:r>
              <a:rPr lang="en-US" b="1" dirty="0" smtClean="0"/>
              <a:t>"/&gt;</a:t>
            </a:r>
            <a:r>
              <a:rPr lang="en-US" dirty="0" smtClean="0"/>
              <a:t> : It defines that the element '</a:t>
            </a:r>
            <a:r>
              <a:rPr lang="en-US" dirty="0" err="1" smtClean="0"/>
              <a:t>firstname</a:t>
            </a:r>
            <a:r>
              <a:rPr lang="en-US" dirty="0" smtClean="0"/>
              <a:t>' is of string/text type.</a:t>
            </a:r>
          </a:p>
          <a:p>
            <a:pPr algn="just"/>
            <a:r>
              <a:rPr lang="en-US" b="1" dirty="0" smtClean="0"/>
              <a:t>&lt;</a:t>
            </a:r>
            <a:r>
              <a:rPr lang="en-US" b="1" dirty="0" err="1" smtClean="0"/>
              <a:t>xs:element</a:t>
            </a:r>
            <a:r>
              <a:rPr lang="en-US" b="1" dirty="0" smtClean="0"/>
              <a:t> name="</a:t>
            </a:r>
            <a:r>
              <a:rPr lang="en-US" b="1" dirty="0" err="1" smtClean="0"/>
              <a:t>lastname</a:t>
            </a:r>
            <a:r>
              <a:rPr lang="en-US" b="1" dirty="0" smtClean="0"/>
              <a:t>" type="</a:t>
            </a:r>
            <a:r>
              <a:rPr lang="en-US" b="1" dirty="0" err="1" smtClean="0"/>
              <a:t>xs:string</a:t>
            </a:r>
            <a:r>
              <a:rPr lang="en-US" b="1" dirty="0" smtClean="0"/>
              <a:t>"/&gt;</a:t>
            </a:r>
            <a:r>
              <a:rPr lang="en-US" dirty="0" smtClean="0"/>
              <a:t> : It defines that the element '</a:t>
            </a:r>
            <a:r>
              <a:rPr lang="en-US" dirty="0" err="1" smtClean="0"/>
              <a:t>lastname</a:t>
            </a:r>
            <a:r>
              <a:rPr lang="en-US" dirty="0" smtClean="0"/>
              <a:t>' is of string/text type.</a:t>
            </a:r>
          </a:p>
          <a:p>
            <a:pPr algn="just"/>
            <a:r>
              <a:rPr lang="en-US" b="1" dirty="0" smtClean="0"/>
              <a:t>&lt;</a:t>
            </a:r>
            <a:r>
              <a:rPr lang="en-US" b="1" dirty="0" err="1" smtClean="0"/>
              <a:t>xs:element</a:t>
            </a:r>
            <a:r>
              <a:rPr lang="en-US" b="1" dirty="0" smtClean="0"/>
              <a:t> name="email" type="</a:t>
            </a:r>
            <a:r>
              <a:rPr lang="en-US" b="1" dirty="0" err="1" smtClean="0"/>
              <a:t>xs:string</a:t>
            </a:r>
            <a:r>
              <a:rPr lang="en-US" b="1" dirty="0" smtClean="0"/>
              <a:t>"/&gt;</a:t>
            </a:r>
            <a:r>
              <a:rPr lang="en-US" dirty="0" smtClean="0"/>
              <a:t> : It defines that the element 'email' is of string/text type</a:t>
            </a:r>
          </a:p>
          <a:p>
            <a:pPr algn="just"/>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XML Schema Data types</a:t>
            </a:r>
            <a:endParaRPr lang="en-US" dirty="0"/>
          </a:p>
        </p:txBody>
      </p:sp>
      <p:sp>
        <p:nvSpPr>
          <p:cNvPr id="3" name="Content Placeholder 2"/>
          <p:cNvSpPr>
            <a:spLocks noGrp="1"/>
          </p:cNvSpPr>
          <p:nvPr>
            <p:ph idx="1"/>
          </p:nvPr>
        </p:nvSpPr>
        <p:spPr>
          <a:xfrm>
            <a:off x="457200" y="990600"/>
            <a:ext cx="8229600" cy="5562600"/>
          </a:xfrm>
        </p:spPr>
        <p:txBody>
          <a:bodyPr>
            <a:normAutofit fontScale="77500" lnSpcReduction="20000"/>
          </a:bodyPr>
          <a:lstStyle/>
          <a:p>
            <a:pPr algn="just"/>
            <a:r>
              <a:rPr lang="en-US" dirty="0" smtClean="0"/>
              <a:t>There are two types of data types in XML schema.</a:t>
            </a:r>
          </a:p>
          <a:p>
            <a:pPr lvl="1" algn="just"/>
            <a:r>
              <a:rPr lang="en-US" dirty="0" err="1" smtClean="0"/>
              <a:t>simpleType</a:t>
            </a:r>
            <a:endParaRPr lang="en-US" dirty="0" smtClean="0"/>
          </a:p>
          <a:p>
            <a:pPr lvl="1" algn="just"/>
            <a:r>
              <a:rPr lang="en-US" dirty="0" err="1" smtClean="0"/>
              <a:t>complexType</a:t>
            </a:r>
            <a:endParaRPr lang="en-US" dirty="0" smtClean="0"/>
          </a:p>
          <a:p>
            <a:pPr algn="just"/>
            <a:r>
              <a:rPr lang="en-US" dirty="0" err="1" smtClean="0"/>
              <a:t>SimpleType</a:t>
            </a:r>
            <a:endParaRPr lang="en-US" dirty="0" smtClean="0"/>
          </a:p>
          <a:p>
            <a:pPr lvl="1" algn="just"/>
            <a:r>
              <a:rPr lang="en-US" dirty="0" smtClean="0"/>
              <a:t>The </a:t>
            </a:r>
            <a:r>
              <a:rPr lang="en-US" dirty="0" err="1" smtClean="0"/>
              <a:t>simpleType</a:t>
            </a:r>
            <a:r>
              <a:rPr lang="en-US" dirty="0" smtClean="0"/>
              <a:t> allows you to have text-based elements. It contains less attributes, child elements, and cannot be left empty.</a:t>
            </a:r>
          </a:p>
          <a:p>
            <a:pPr lvl="2"/>
            <a:r>
              <a:rPr lang="en-US" dirty="0" smtClean="0"/>
              <a:t>&lt;</a:t>
            </a:r>
            <a:r>
              <a:rPr lang="en-US" dirty="0" err="1" smtClean="0"/>
              <a:t>xs:element</a:t>
            </a:r>
            <a:r>
              <a:rPr lang="en-US" dirty="0" smtClean="0"/>
              <a:t> name="</a:t>
            </a:r>
            <a:r>
              <a:rPr lang="en-US" dirty="0" err="1" smtClean="0"/>
              <a:t>Customer_dob</a:t>
            </a:r>
            <a:r>
              <a:rPr lang="en-US" dirty="0" smtClean="0"/>
              <a:t>"      type="</a:t>
            </a:r>
            <a:r>
              <a:rPr lang="en-US" dirty="0" err="1" smtClean="0"/>
              <a:t>xs:date</a:t>
            </a:r>
            <a:r>
              <a:rPr lang="en-US" dirty="0" smtClean="0"/>
              <a:t>" /&gt;</a:t>
            </a:r>
            <a:endParaRPr lang="en-US" sz="3200" dirty="0" smtClean="0"/>
          </a:p>
          <a:p>
            <a:pPr lvl="2"/>
            <a:r>
              <a:rPr lang="en-US" dirty="0" smtClean="0"/>
              <a:t>&lt;</a:t>
            </a:r>
            <a:r>
              <a:rPr lang="en-US" dirty="0" err="1" smtClean="0"/>
              <a:t>xs:element</a:t>
            </a:r>
            <a:r>
              <a:rPr lang="en-US" dirty="0" smtClean="0"/>
              <a:t> name="</a:t>
            </a:r>
            <a:r>
              <a:rPr lang="en-US" dirty="0" err="1" smtClean="0"/>
              <a:t>Customer_address</a:t>
            </a:r>
            <a:r>
              <a:rPr lang="en-US" dirty="0" smtClean="0"/>
              <a:t>"  type="</a:t>
            </a:r>
            <a:r>
              <a:rPr lang="en-US" dirty="0" err="1" smtClean="0"/>
              <a:t>xs:string</a:t>
            </a:r>
            <a:r>
              <a:rPr lang="en-US" dirty="0" smtClean="0"/>
              <a:t>" /&gt;</a:t>
            </a:r>
            <a:endParaRPr lang="en-US" sz="3200" dirty="0" smtClean="0"/>
          </a:p>
          <a:p>
            <a:pPr lvl="2"/>
            <a:r>
              <a:rPr lang="en-US" dirty="0" smtClean="0"/>
              <a:t>&lt;</a:t>
            </a:r>
            <a:r>
              <a:rPr lang="en-US" dirty="0" err="1" smtClean="0"/>
              <a:t>xs:element</a:t>
            </a:r>
            <a:r>
              <a:rPr lang="en-US" dirty="0" smtClean="0"/>
              <a:t> name="</a:t>
            </a:r>
            <a:r>
              <a:rPr lang="en-US" dirty="0" err="1" smtClean="0"/>
              <a:t>Supplier_phone</a:t>
            </a:r>
            <a:r>
              <a:rPr lang="en-US" dirty="0" smtClean="0"/>
              <a:t>"    type="</a:t>
            </a:r>
            <a:r>
              <a:rPr lang="en-US" dirty="0" err="1" smtClean="0"/>
              <a:t>xs:integer</a:t>
            </a:r>
            <a:r>
              <a:rPr lang="en-US" dirty="0" smtClean="0"/>
              <a:t>" /&gt;</a:t>
            </a:r>
            <a:endParaRPr lang="en-US" sz="3200" dirty="0" smtClean="0"/>
          </a:p>
          <a:p>
            <a:pPr lvl="2"/>
            <a:r>
              <a:rPr lang="en-US" dirty="0" smtClean="0"/>
              <a:t>&lt;</a:t>
            </a:r>
            <a:r>
              <a:rPr lang="en-US" dirty="0" err="1" smtClean="0"/>
              <a:t>xs:element</a:t>
            </a:r>
            <a:r>
              <a:rPr lang="en-US" dirty="0" smtClean="0"/>
              <a:t> name="</a:t>
            </a:r>
            <a:r>
              <a:rPr lang="en-US" dirty="0" err="1" smtClean="0"/>
              <a:t>Supplier_address</a:t>
            </a:r>
            <a:r>
              <a:rPr lang="en-US" dirty="0" smtClean="0"/>
              <a:t>"  type="</a:t>
            </a:r>
            <a:r>
              <a:rPr lang="en-US" dirty="0" err="1" smtClean="0"/>
              <a:t>xs:string</a:t>
            </a:r>
            <a:r>
              <a:rPr lang="en-US" dirty="0" smtClean="0"/>
              <a:t>" /&gt;</a:t>
            </a:r>
          </a:p>
          <a:p>
            <a:pPr algn="just"/>
            <a:r>
              <a:rPr lang="en-US" dirty="0" err="1" smtClean="0"/>
              <a:t>ComplexType</a:t>
            </a:r>
            <a:endParaRPr lang="en-US" dirty="0" smtClean="0"/>
          </a:p>
          <a:p>
            <a:pPr lvl="1" algn="just"/>
            <a:r>
              <a:rPr lang="en-US" dirty="0" smtClean="0"/>
              <a:t>The </a:t>
            </a:r>
            <a:r>
              <a:rPr lang="en-US" dirty="0" err="1" smtClean="0"/>
              <a:t>complexType</a:t>
            </a:r>
            <a:r>
              <a:rPr lang="en-US" dirty="0" smtClean="0"/>
              <a:t> allows you to hold multiple attributes and elements. It can contain additional sub elements and can be left empty.</a:t>
            </a:r>
          </a:p>
          <a:p>
            <a:pPr lvl="2" algn="just"/>
            <a:r>
              <a:rPr lang="en-US" dirty="0" smtClean="0"/>
              <a:t>&lt;</a:t>
            </a:r>
            <a:r>
              <a:rPr lang="en-US" dirty="0" err="1" smtClean="0"/>
              <a:t>xs:element</a:t>
            </a:r>
            <a:r>
              <a:rPr lang="en-US" dirty="0" smtClean="0"/>
              <a:t> name = "name" type = "</a:t>
            </a:r>
            <a:r>
              <a:rPr lang="en-US" dirty="0" err="1" smtClean="0"/>
              <a:t>xs:string</a:t>
            </a:r>
            <a:r>
              <a:rPr lang="en-US" dirty="0" smtClean="0"/>
              <a:t>" /&gt;</a:t>
            </a:r>
            <a:endParaRPr lang="en-US" sz="3600" dirty="0" smtClean="0"/>
          </a:p>
          <a:p>
            <a:pPr lvl="2" algn="just"/>
            <a:r>
              <a:rPr lang="en-US" dirty="0" smtClean="0"/>
              <a:t>&lt;</a:t>
            </a:r>
            <a:r>
              <a:rPr lang="en-US" dirty="0" err="1" smtClean="0"/>
              <a:t>xs:element</a:t>
            </a:r>
            <a:r>
              <a:rPr lang="en-US" dirty="0" smtClean="0"/>
              <a:t> name = "company" type = "</a:t>
            </a:r>
            <a:r>
              <a:rPr lang="en-US" dirty="0" err="1" smtClean="0"/>
              <a:t>xs:string</a:t>
            </a:r>
            <a:r>
              <a:rPr lang="en-US" dirty="0" smtClean="0"/>
              <a:t>" /&gt;</a:t>
            </a:r>
          </a:p>
          <a:p>
            <a:pPr algn="just"/>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XML Schema Example</a:t>
            </a:r>
            <a:endParaRPr lang="en-US" dirty="0"/>
          </a:p>
        </p:txBody>
      </p:sp>
      <p:sp>
        <p:nvSpPr>
          <p:cNvPr id="4" name="Rectangle 3"/>
          <p:cNvSpPr/>
          <p:nvPr/>
        </p:nvSpPr>
        <p:spPr>
          <a:xfrm>
            <a:off x="457200" y="914400"/>
            <a:ext cx="1454885" cy="369332"/>
          </a:xfrm>
          <a:prstGeom prst="rect">
            <a:avLst/>
          </a:prstGeom>
        </p:spPr>
        <p:txBody>
          <a:bodyPr wrap="none">
            <a:spAutoFit/>
          </a:bodyPr>
          <a:lstStyle/>
          <a:p>
            <a:r>
              <a:rPr lang="en-US" i="1" dirty="0" smtClean="0"/>
              <a:t>employee.xsd</a:t>
            </a:r>
            <a:endParaRPr lang="en-US" dirty="0"/>
          </a:p>
        </p:txBody>
      </p:sp>
      <p:sp>
        <p:nvSpPr>
          <p:cNvPr id="5" name="Rectangle 4"/>
          <p:cNvSpPr/>
          <p:nvPr/>
        </p:nvSpPr>
        <p:spPr>
          <a:xfrm>
            <a:off x="381000" y="1295400"/>
            <a:ext cx="8229600" cy="5324535"/>
          </a:xfrm>
          <a:prstGeom prst="rect">
            <a:avLst/>
          </a:prstGeom>
        </p:spPr>
        <p:txBody>
          <a:bodyPr wrap="square">
            <a:spAutoFit/>
          </a:bodyPr>
          <a:lstStyle/>
          <a:p>
            <a:pPr lvl="1"/>
            <a:r>
              <a:rPr lang="en-US" sz="2000" b="1" dirty="0" smtClean="0"/>
              <a:t>&lt;?xml</a:t>
            </a:r>
            <a:r>
              <a:rPr lang="en-US" sz="2000" dirty="0" smtClean="0"/>
              <a:t> version="1.0"</a:t>
            </a:r>
            <a:r>
              <a:rPr lang="en-US" sz="2000" b="1" dirty="0" smtClean="0"/>
              <a:t>?&gt;</a:t>
            </a:r>
            <a:r>
              <a:rPr lang="en-US" sz="2000" dirty="0" smtClean="0"/>
              <a:t>  </a:t>
            </a:r>
          </a:p>
          <a:p>
            <a:pPr lvl="1"/>
            <a:r>
              <a:rPr lang="en-US" sz="2000" b="1" dirty="0" smtClean="0"/>
              <a:t>&lt;</a:t>
            </a:r>
            <a:r>
              <a:rPr lang="en-US" sz="2000" b="1" dirty="0" err="1" smtClean="0"/>
              <a:t>xs:schema</a:t>
            </a:r>
            <a:r>
              <a:rPr lang="en-US" sz="2000" dirty="0" smtClean="0"/>
              <a:t> </a:t>
            </a:r>
            <a:r>
              <a:rPr lang="en-US" sz="2000" dirty="0" err="1" smtClean="0"/>
              <a:t>xmlns:xs</a:t>
            </a:r>
            <a:r>
              <a:rPr lang="en-US" sz="2000" dirty="0" smtClean="0"/>
              <a:t>="http://www.w3.org/2001/XMLSchema"  </a:t>
            </a:r>
          </a:p>
          <a:p>
            <a:pPr lvl="1"/>
            <a:r>
              <a:rPr lang="en-US" sz="2000" dirty="0" err="1" smtClean="0"/>
              <a:t>targetNamespace</a:t>
            </a:r>
            <a:r>
              <a:rPr lang="en-US" sz="2000" dirty="0" smtClean="0"/>
              <a:t>="http://www.javatpoint.com"  </a:t>
            </a:r>
          </a:p>
          <a:p>
            <a:pPr lvl="1"/>
            <a:r>
              <a:rPr lang="en-US" sz="2000" dirty="0" err="1" smtClean="0"/>
              <a:t>xmlns</a:t>
            </a:r>
            <a:r>
              <a:rPr lang="en-US" sz="2000" dirty="0" smtClean="0"/>
              <a:t>="http://www.javatpoint.com"  </a:t>
            </a:r>
          </a:p>
          <a:p>
            <a:pPr lvl="1"/>
            <a:r>
              <a:rPr lang="en-US" sz="2000" dirty="0" err="1" smtClean="0"/>
              <a:t>elementFormDefault</a:t>
            </a:r>
            <a:r>
              <a:rPr lang="en-US" sz="2000" dirty="0" smtClean="0"/>
              <a:t>="qualified"</a:t>
            </a:r>
            <a:r>
              <a:rPr lang="en-US" sz="2000" b="1" dirty="0" smtClean="0"/>
              <a:t>&gt;</a:t>
            </a:r>
            <a:r>
              <a:rPr lang="en-US" sz="2000" dirty="0" smtClean="0"/>
              <a:t>  </a:t>
            </a:r>
          </a:p>
          <a:p>
            <a:pPr lvl="1"/>
            <a:r>
              <a:rPr lang="en-US" sz="2000" dirty="0" smtClean="0"/>
              <a:t>  </a:t>
            </a:r>
          </a:p>
          <a:p>
            <a:pPr lvl="1"/>
            <a:r>
              <a:rPr lang="en-US" sz="2000" b="1" dirty="0" smtClean="0"/>
              <a:t>&lt;</a:t>
            </a:r>
            <a:r>
              <a:rPr lang="en-US" sz="2000" b="1" dirty="0" err="1" smtClean="0"/>
              <a:t>xs:element</a:t>
            </a:r>
            <a:r>
              <a:rPr lang="en-US" sz="2000" dirty="0" smtClean="0"/>
              <a:t> name="employee"</a:t>
            </a:r>
            <a:r>
              <a:rPr lang="en-US" sz="2000" b="1" dirty="0" smtClean="0"/>
              <a:t>&gt;</a:t>
            </a:r>
            <a:r>
              <a:rPr lang="en-US" sz="2000" dirty="0" smtClean="0"/>
              <a:t>  </a:t>
            </a:r>
          </a:p>
          <a:p>
            <a:pPr lvl="1"/>
            <a:r>
              <a:rPr lang="en-US" sz="2000" dirty="0" smtClean="0"/>
              <a:t>  </a:t>
            </a:r>
            <a:r>
              <a:rPr lang="en-US" sz="2000" b="1" dirty="0" smtClean="0"/>
              <a:t>&lt;</a:t>
            </a:r>
            <a:r>
              <a:rPr lang="en-US" sz="2000" b="1" dirty="0" err="1" smtClean="0"/>
              <a:t>xs:complexType</a:t>
            </a:r>
            <a:r>
              <a:rPr lang="en-US" sz="2000" b="1" dirty="0" smtClean="0"/>
              <a:t>&gt;</a:t>
            </a:r>
            <a:r>
              <a:rPr lang="en-US" sz="2000" dirty="0" smtClean="0"/>
              <a:t>  </a:t>
            </a:r>
          </a:p>
          <a:p>
            <a:pPr lvl="1"/>
            <a:r>
              <a:rPr lang="en-US" sz="2000" dirty="0" smtClean="0"/>
              <a:t>    </a:t>
            </a:r>
            <a:r>
              <a:rPr lang="en-US" sz="2000" b="1" dirty="0" smtClean="0"/>
              <a:t>&lt;</a:t>
            </a:r>
            <a:r>
              <a:rPr lang="en-US" sz="2000" b="1" dirty="0" err="1" smtClean="0"/>
              <a:t>xs:sequence</a:t>
            </a:r>
            <a:r>
              <a:rPr lang="en-US" sz="2000" b="1" dirty="0" smtClean="0"/>
              <a:t>&gt;</a:t>
            </a:r>
            <a:r>
              <a:rPr lang="en-US" sz="2000" dirty="0" smtClean="0"/>
              <a:t>  </a:t>
            </a:r>
          </a:p>
          <a:p>
            <a:pPr lvl="1"/>
            <a:r>
              <a:rPr lang="en-US" sz="2000" dirty="0" smtClean="0"/>
              <a:t>      </a:t>
            </a:r>
            <a:r>
              <a:rPr lang="en-US" sz="2000" b="1" dirty="0" smtClean="0"/>
              <a:t>&lt;</a:t>
            </a:r>
            <a:r>
              <a:rPr lang="en-US" sz="2000" b="1" dirty="0" err="1" smtClean="0"/>
              <a:t>xs:element</a:t>
            </a:r>
            <a:r>
              <a:rPr lang="en-US" sz="2000" dirty="0" smtClean="0"/>
              <a:t> name="</a:t>
            </a:r>
            <a:r>
              <a:rPr lang="en-US" sz="2000" dirty="0" err="1" smtClean="0"/>
              <a:t>firstname</a:t>
            </a:r>
            <a:r>
              <a:rPr lang="en-US" sz="2000" dirty="0" smtClean="0"/>
              <a:t>" type="</a:t>
            </a:r>
            <a:r>
              <a:rPr lang="en-US" sz="2000" dirty="0" err="1" smtClean="0"/>
              <a:t>xs:string</a:t>
            </a:r>
            <a:r>
              <a:rPr lang="en-US" sz="2000" dirty="0" smtClean="0"/>
              <a:t>"</a:t>
            </a:r>
            <a:r>
              <a:rPr lang="en-US" sz="2000" b="1" dirty="0" smtClean="0"/>
              <a:t>/&gt;</a:t>
            </a:r>
            <a:r>
              <a:rPr lang="en-US" sz="2000" dirty="0" smtClean="0"/>
              <a:t>  </a:t>
            </a:r>
          </a:p>
          <a:p>
            <a:pPr lvl="1"/>
            <a:r>
              <a:rPr lang="en-US" sz="2000" dirty="0" smtClean="0"/>
              <a:t>      </a:t>
            </a:r>
            <a:r>
              <a:rPr lang="en-US" sz="2000" b="1" dirty="0" smtClean="0"/>
              <a:t>&lt;</a:t>
            </a:r>
            <a:r>
              <a:rPr lang="en-US" sz="2000" b="1" dirty="0" err="1" smtClean="0"/>
              <a:t>xs:element</a:t>
            </a:r>
            <a:r>
              <a:rPr lang="en-US" sz="2000" dirty="0" smtClean="0"/>
              <a:t> name="</a:t>
            </a:r>
            <a:r>
              <a:rPr lang="en-US" sz="2000" dirty="0" err="1" smtClean="0"/>
              <a:t>lastname</a:t>
            </a:r>
            <a:r>
              <a:rPr lang="en-US" sz="2000" dirty="0" smtClean="0"/>
              <a:t>" type="</a:t>
            </a:r>
            <a:r>
              <a:rPr lang="en-US" sz="2000" dirty="0" err="1" smtClean="0"/>
              <a:t>xs:string</a:t>
            </a:r>
            <a:r>
              <a:rPr lang="en-US" sz="2000" dirty="0" smtClean="0"/>
              <a:t>"</a:t>
            </a:r>
            <a:r>
              <a:rPr lang="en-US" sz="2000" b="1" dirty="0" smtClean="0"/>
              <a:t>/&gt;</a:t>
            </a:r>
            <a:r>
              <a:rPr lang="en-US" sz="2000" dirty="0" smtClean="0"/>
              <a:t>  </a:t>
            </a:r>
          </a:p>
          <a:p>
            <a:pPr lvl="1"/>
            <a:r>
              <a:rPr lang="en-US" sz="2000" dirty="0" smtClean="0"/>
              <a:t>      </a:t>
            </a:r>
            <a:r>
              <a:rPr lang="en-US" sz="2000" b="1" dirty="0" smtClean="0"/>
              <a:t>&lt;</a:t>
            </a:r>
            <a:r>
              <a:rPr lang="en-US" sz="2000" b="1" dirty="0" err="1" smtClean="0"/>
              <a:t>xs:element</a:t>
            </a:r>
            <a:r>
              <a:rPr lang="en-US" sz="2000" dirty="0" smtClean="0"/>
              <a:t> name="email" type="</a:t>
            </a:r>
            <a:r>
              <a:rPr lang="en-US" sz="2000" dirty="0" err="1" smtClean="0"/>
              <a:t>xs:string</a:t>
            </a:r>
            <a:r>
              <a:rPr lang="en-US" sz="2000" dirty="0" smtClean="0"/>
              <a:t>"</a:t>
            </a:r>
            <a:r>
              <a:rPr lang="en-US" sz="2000" b="1" dirty="0" smtClean="0"/>
              <a:t>/&gt;</a:t>
            </a:r>
            <a:r>
              <a:rPr lang="en-US" sz="2000" dirty="0" smtClean="0"/>
              <a:t>  </a:t>
            </a:r>
          </a:p>
          <a:p>
            <a:pPr lvl="1"/>
            <a:r>
              <a:rPr lang="en-US" sz="2000" dirty="0" smtClean="0"/>
              <a:t>    </a:t>
            </a:r>
            <a:r>
              <a:rPr lang="en-US" sz="2000" b="1" dirty="0" smtClean="0"/>
              <a:t>&lt;/</a:t>
            </a:r>
            <a:r>
              <a:rPr lang="en-US" sz="2000" b="1" dirty="0" err="1" smtClean="0"/>
              <a:t>xs:sequence</a:t>
            </a:r>
            <a:r>
              <a:rPr lang="en-US" sz="2000" b="1" dirty="0" smtClean="0"/>
              <a:t>&gt;</a:t>
            </a:r>
            <a:r>
              <a:rPr lang="en-US" sz="2000" dirty="0" smtClean="0"/>
              <a:t>  </a:t>
            </a:r>
          </a:p>
          <a:p>
            <a:pPr lvl="1"/>
            <a:r>
              <a:rPr lang="en-US" sz="2000" dirty="0" smtClean="0"/>
              <a:t>  </a:t>
            </a:r>
            <a:r>
              <a:rPr lang="en-US" sz="2000" b="1" dirty="0" smtClean="0"/>
              <a:t>&lt;/</a:t>
            </a:r>
            <a:r>
              <a:rPr lang="en-US" sz="2000" b="1" dirty="0" err="1" smtClean="0"/>
              <a:t>xs:complexType</a:t>
            </a:r>
            <a:r>
              <a:rPr lang="en-US" sz="2000" b="1" dirty="0" smtClean="0"/>
              <a:t>&gt;</a:t>
            </a:r>
            <a:r>
              <a:rPr lang="en-US" sz="2000" dirty="0" smtClean="0"/>
              <a:t>  </a:t>
            </a:r>
          </a:p>
          <a:p>
            <a:pPr lvl="1"/>
            <a:r>
              <a:rPr lang="en-US" sz="2000" b="1" dirty="0" smtClean="0"/>
              <a:t>&lt;/</a:t>
            </a:r>
            <a:r>
              <a:rPr lang="en-US" sz="2000" b="1" dirty="0" err="1" smtClean="0"/>
              <a:t>xs:element</a:t>
            </a:r>
            <a:r>
              <a:rPr lang="en-US" sz="2000" b="1" dirty="0" smtClean="0"/>
              <a:t>&gt;</a:t>
            </a:r>
            <a:r>
              <a:rPr lang="en-US" sz="2000" dirty="0" smtClean="0"/>
              <a:t>  </a:t>
            </a:r>
          </a:p>
          <a:p>
            <a:pPr lvl="1"/>
            <a:r>
              <a:rPr lang="en-US" sz="2000" dirty="0" smtClean="0"/>
              <a:t>  </a:t>
            </a:r>
          </a:p>
          <a:p>
            <a:pPr lvl="1"/>
            <a:r>
              <a:rPr lang="en-US" sz="2000" b="1" dirty="0" smtClean="0"/>
              <a:t>&lt;/</a:t>
            </a:r>
            <a:r>
              <a:rPr lang="en-US" sz="2000" b="1" dirty="0" err="1" smtClean="0"/>
              <a:t>xs:schema</a:t>
            </a:r>
            <a:r>
              <a:rPr lang="en-US" sz="2000" b="1" dirty="0" smtClean="0"/>
              <a:t>&gt;</a:t>
            </a:r>
            <a:r>
              <a:rPr lang="en-US" sz="2000" dirty="0" smtClean="0"/>
              <a:t>  </a:t>
            </a:r>
            <a:endParaRPr lang="en-US"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57200"/>
            <a:ext cx="1483355" cy="369332"/>
          </a:xfrm>
          <a:prstGeom prst="rect">
            <a:avLst/>
          </a:prstGeom>
        </p:spPr>
        <p:txBody>
          <a:bodyPr wrap="none">
            <a:spAutoFit/>
          </a:bodyPr>
          <a:lstStyle/>
          <a:p>
            <a:r>
              <a:rPr lang="en-US" i="1" dirty="0" smtClean="0"/>
              <a:t>employee.xml</a:t>
            </a:r>
            <a:endParaRPr lang="en-US" dirty="0"/>
          </a:p>
        </p:txBody>
      </p:sp>
      <p:sp>
        <p:nvSpPr>
          <p:cNvPr id="5" name="Rectangle 4"/>
          <p:cNvSpPr/>
          <p:nvPr/>
        </p:nvSpPr>
        <p:spPr>
          <a:xfrm>
            <a:off x="762000" y="1066800"/>
            <a:ext cx="7543800" cy="2862322"/>
          </a:xfrm>
          <a:prstGeom prst="rect">
            <a:avLst/>
          </a:prstGeom>
        </p:spPr>
        <p:txBody>
          <a:bodyPr wrap="square">
            <a:spAutoFit/>
          </a:bodyPr>
          <a:lstStyle/>
          <a:p>
            <a:r>
              <a:rPr lang="en-US" b="1" dirty="0" smtClean="0"/>
              <a:t>&lt;?xml</a:t>
            </a:r>
            <a:r>
              <a:rPr lang="en-US" dirty="0" smtClean="0"/>
              <a:t> version="1.0"</a:t>
            </a:r>
            <a:r>
              <a:rPr lang="en-US" b="1" dirty="0" smtClean="0"/>
              <a:t>?&gt;</a:t>
            </a:r>
            <a:r>
              <a:rPr lang="en-US" dirty="0" smtClean="0"/>
              <a:t>  </a:t>
            </a:r>
          </a:p>
          <a:p>
            <a:r>
              <a:rPr lang="en-US" b="1" dirty="0" smtClean="0"/>
              <a:t>&lt;employee</a:t>
            </a:r>
            <a:r>
              <a:rPr lang="en-US" dirty="0" smtClean="0"/>
              <a:t>  </a:t>
            </a:r>
          </a:p>
          <a:p>
            <a:r>
              <a:rPr lang="en-US" dirty="0" err="1" smtClean="0"/>
              <a:t>xmlns</a:t>
            </a:r>
            <a:r>
              <a:rPr lang="en-US" dirty="0" smtClean="0"/>
              <a:t>="http://www.javatpoint.com"  </a:t>
            </a:r>
          </a:p>
          <a:p>
            <a:r>
              <a:rPr lang="en-US" dirty="0" err="1" smtClean="0"/>
              <a:t>xmlns:xsi</a:t>
            </a:r>
            <a:r>
              <a:rPr lang="en-US" dirty="0" smtClean="0"/>
              <a:t>="http://www.w3.org/2001/XMLSchema-instance"  </a:t>
            </a:r>
          </a:p>
          <a:p>
            <a:r>
              <a:rPr lang="en-US" dirty="0" err="1" smtClean="0"/>
              <a:t>xsi:schemaLocation</a:t>
            </a:r>
            <a:r>
              <a:rPr lang="en-US" dirty="0" smtClean="0"/>
              <a:t>="http://www.javatpoint.com employee.xsd"</a:t>
            </a:r>
            <a:r>
              <a:rPr lang="en-US" b="1" dirty="0" smtClean="0"/>
              <a:t>&gt;</a:t>
            </a:r>
            <a:r>
              <a:rPr lang="en-US" dirty="0" smtClean="0"/>
              <a:t>  </a:t>
            </a:r>
          </a:p>
          <a:p>
            <a:r>
              <a:rPr lang="en-US" dirty="0" smtClean="0"/>
              <a:t>  </a:t>
            </a:r>
          </a:p>
          <a:p>
            <a:r>
              <a:rPr lang="en-US" dirty="0" smtClean="0"/>
              <a:t>  </a:t>
            </a:r>
            <a:r>
              <a:rPr lang="en-US" b="1" dirty="0" smtClean="0"/>
              <a:t>&lt;</a:t>
            </a:r>
            <a:r>
              <a:rPr lang="en-US" b="1" dirty="0" err="1" smtClean="0"/>
              <a:t>firstname</a:t>
            </a:r>
            <a:r>
              <a:rPr lang="en-US" b="1" dirty="0" smtClean="0"/>
              <a:t>&gt;</a:t>
            </a:r>
            <a:r>
              <a:rPr lang="en-US" dirty="0" err="1" smtClean="0"/>
              <a:t>vimal</a:t>
            </a:r>
            <a:r>
              <a:rPr lang="en-US" b="1" dirty="0" smtClean="0"/>
              <a:t>&lt;/</a:t>
            </a:r>
            <a:r>
              <a:rPr lang="en-US" b="1" dirty="0" err="1" smtClean="0"/>
              <a:t>firstname</a:t>
            </a:r>
            <a:r>
              <a:rPr lang="en-US" b="1" dirty="0" smtClean="0"/>
              <a:t>&gt;</a:t>
            </a:r>
            <a:r>
              <a:rPr lang="en-US" dirty="0" smtClean="0"/>
              <a:t>  </a:t>
            </a:r>
          </a:p>
          <a:p>
            <a:r>
              <a:rPr lang="en-US" dirty="0" smtClean="0"/>
              <a:t>  </a:t>
            </a:r>
            <a:r>
              <a:rPr lang="en-US" b="1" dirty="0" smtClean="0"/>
              <a:t>&lt;</a:t>
            </a:r>
            <a:r>
              <a:rPr lang="en-US" b="1" dirty="0" err="1" smtClean="0"/>
              <a:t>lastname</a:t>
            </a:r>
            <a:r>
              <a:rPr lang="en-US" b="1" dirty="0" smtClean="0"/>
              <a:t>&gt;</a:t>
            </a:r>
            <a:r>
              <a:rPr lang="en-US" dirty="0" err="1" smtClean="0"/>
              <a:t>jaiswal</a:t>
            </a:r>
            <a:r>
              <a:rPr lang="en-US" b="1" dirty="0" smtClean="0"/>
              <a:t>&lt;/</a:t>
            </a:r>
            <a:r>
              <a:rPr lang="en-US" b="1" dirty="0" err="1" smtClean="0"/>
              <a:t>lastname</a:t>
            </a:r>
            <a:r>
              <a:rPr lang="en-US" b="1" dirty="0" smtClean="0"/>
              <a:t>&gt;</a:t>
            </a:r>
            <a:r>
              <a:rPr lang="en-US" dirty="0" smtClean="0"/>
              <a:t>  </a:t>
            </a:r>
          </a:p>
          <a:p>
            <a:r>
              <a:rPr lang="en-US" dirty="0" smtClean="0"/>
              <a:t>  </a:t>
            </a:r>
            <a:r>
              <a:rPr lang="en-US" b="1" dirty="0" smtClean="0"/>
              <a:t>&lt;email&gt;</a:t>
            </a:r>
            <a:r>
              <a:rPr lang="en-US" dirty="0" smtClean="0"/>
              <a:t>vimal@javatpoint.com</a:t>
            </a:r>
            <a:r>
              <a:rPr lang="en-US" b="1" dirty="0" smtClean="0"/>
              <a:t>&lt;/email&gt;</a:t>
            </a:r>
            <a:r>
              <a:rPr lang="en-US" dirty="0" smtClean="0"/>
              <a:t>  </a:t>
            </a:r>
          </a:p>
          <a:p>
            <a:r>
              <a:rPr lang="en-US" b="1" dirty="0" smtClean="0"/>
              <a:t>&lt;/employee&gt;</a:t>
            </a:r>
            <a:r>
              <a:rPr lang="en-US" dirty="0" smtClean="0"/>
              <a:t>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smtClean="0"/>
              <a:t>Global Types</a:t>
            </a:r>
            <a:endParaRPr lang="en-US" dirty="0"/>
          </a:p>
        </p:txBody>
      </p:sp>
      <p:sp>
        <p:nvSpPr>
          <p:cNvPr id="3" name="Content Placeholder 2"/>
          <p:cNvSpPr>
            <a:spLocks noGrp="1"/>
          </p:cNvSpPr>
          <p:nvPr>
            <p:ph idx="1"/>
          </p:nvPr>
        </p:nvSpPr>
        <p:spPr>
          <a:xfrm>
            <a:off x="457200" y="1143000"/>
            <a:ext cx="8305800" cy="5486400"/>
          </a:xfrm>
        </p:spPr>
        <p:txBody>
          <a:bodyPr>
            <a:noAutofit/>
          </a:bodyPr>
          <a:lstStyle/>
          <a:p>
            <a:r>
              <a:rPr lang="en-US" sz="2000" dirty="0" smtClean="0"/>
              <a:t>With the global type, you can define a single type in your document, which can be used by all other references. For example, suppose you want to generalize the </a:t>
            </a:r>
            <a:r>
              <a:rPr lang="en-US" sz="2000" i="1" dirty="0" smtClean="0"/>
              <a:t>person</a:t>
            </a:r>
            <a:r>
              <a:rPr lang="en-US" sz="2000" dirty="0" smtClean="0"/>
              <a:t> and </a:t>
            </a:r>
            <a:r>
              <a:rPr lang="en-US" sz="2000" i="1" dirty="0" smtClean="0"/>
              <a:t>company</a:t>
            </a:r>
            <a:r>
              <a:rPr lang="en-US" sz="2000" dirty="0" smtClean="0"/>
              <a:t> for different addresses of the company. In such case, you can define a general type as follows −</a:t>
            </a:r>
          </a:p>
          <a:p>
            <a:pPr>
              <a:buNone/>
            </a:pPr>
            <a:endParaRPr lang="en-US" sz="2000" dirty="0" smtClean="0"/>
          </a:p>
          <a:p>
            <a:pPr lvl="1"/>
            <a:r>
              <a:rPr lang="en-US" sz="2000" dirty="0" smtClean="0"/>
              <a:t>&lt;</a:t>
            </a:r>
            <a:r>
              <a:rPr lang="en-US" sz="2000" dirty="0" err="1" smtClean="0"/>
              <a:t>xs:element</a:t>
            </a:r>
            <a:r>
              <a:rPr lang="en-US" sz="2000" dirty="0" smtClean="0"/>
              <a:t> name = "</a:t>
            </a:r>
            <a:r>
              <a:rPr lang="en-US" sz="2000" dirty="0" err="1" smtClean="0"/>
              <a:t>AddressType</a:t>
            </a:r>
            <a:r>
              <a:rPr lang="en-US" sz="2000" dirty="0" smtClean="0"/>
              <a:t>"&gt;</a:t>
            </a:r>
          </a:p>
          <a:p>
            <a:pPr lvl="1"/>
            <a:r>
              <a:rPr lang="en-US" sz="2000" dirty="0" smtClean="0"/>
              <a:t>   &lt;</a:t>
            </a:r>
            <a:r>
              <a:rPr lang="en-US" sz="2000" dirty="0" err="1" smtClean="0"/>
              <a:t>xs:complexType</a:t>
            </a:r>
            <a:r>
              <a:rPr lang="en-US" sz="2000" dirty="0" smtClean="0"/>
              <a:t>&gt;</a:t>
            </a:r>
          </a:p>
          <a:p>
            <a:pPr lvl="1"/>
            <a:r>
              <a:rPr lang="en-US" sz="2000" dirty="0" smtClean="0"/>
              <a:t>      &lt;</a:t>
            </a:r>
            <a:r>
              <a:rPr lang="en-US" sz="2000" dirty="0" err="1" smtClean="0"/>
              <a:t>xs:sequence</a:t>
            </a:r>
            <a:r>
              <a:rPr lang="en-US" sz="2000" dirty="0" smtClean="0"/>
              <a:t>&gt;</a:t>
            </a:r>
          </a:p>
          <a:p>
            <a:pPr lvl="1"/>
            <a:r>
              <a:rPr lang="en-US" sz="2000" dirty="0" smtClean="0"/>
              <a:t>         &lt;</a:t>
            </a:r>
            <a:r>
              <a:rPr lang="en-US" sz="2000" dirty="0" err="1" smtClean="0"/>
              <a:t>xs:element</a:t>
            </a:r>
            <a:r>
              <a:rPr lang="en-US" sz="2000" dirty="0" smtClean="0"/>
              <a:t> name = "name" type = "</a:t>
            </a:r>
            <a:r>
              <a:rPr lang="en-US" sz="2000" dirty="0" err="1" smtClean="0"/>
              <a:t>xs:string</a:t>
            </a:r>
            <a:r>
              <a:rPr lang="en-US" sz="2000" dirty="0" smtClean="0"/>
              <a:t>" /&gt;</a:t>
            </a:r>
          </a:p>
          <a:p>
            <a:pPr lvl="1"/>
            <a:r>
              <a:rPr lang="en-US" sz="2000" dirty="0" smtClean="0"/>
              <a:t>         &lt;</a:t>
            </a:r>
            <a:r>
              <a:rPr lang="en-US" sz="2000" dirty="0" err="1" smtClean="0"/>
              <a:t>xs:element</a:t>
            </a:r>
            <a:r>
              <a:rPr lang="en-US" sz="2000" dirty="0" smtClean="0"/>
              <a:t> name = "company" type = "</a:t>
            </a:r>
            <a:r>
              <a:rPr lang="en-US" sz="2000" dirty="0" err="1" smtClean="0"/>
              <a:t>xs:string</a:t>
            </a:r>
            <a:r>
              <a:rPr lang="en-US" sz="2000" dirty="0" smtClean="0"/>
              <a:t>" /&gt;</a:t>
            </a:r>
          </a:p>
          <a:p>
            <a:pPr lvl="1"/>
            <a:r>
              <a:rPr lang="en-US" sz="2000" dirty="0" smtClean="0"/>
              <a:t>      &lt;/</a:t>
            </a:r>
            <a:r>
              <a:rPr lang="en-US" sz="2000" dirty="0" err="1" smtClean="0"/>
              <a:t>xs:sequence</a:t>
            </a:r>
            <a:r>
              <a:rPr lang="en-US" sz="2000" dirty="0" smtClean="0"/>
              <a:t>&gt; </a:t>
            </a:r>
          </a:p>
          <a:p>
            <a:pPr lvl="1"/>
            <a:r>
              <a:rPr lang="en-US" sz="2000" dirty="0" smtClean="0"/>
              <a:t>   &lt;/</a:t>
            </a:r>
            <a:r>
              <a:rPr lang="en-US" sz="2000" dirty="0" err="1" smtClean="0"/>
              <a:t>xs:complexType</a:t>
            </a:r>
            <a:r>
              <a:rPr lang="en-US" sz="2000" dirty="0" smtClean="0"/>
              <a:t>&gt;</a:t>
            </a:r>
          </a:p>
          <a:p>
            <a:pPr lvl="1"/>
            <a:r>
              <a:rPr lang="en-US" sz="2000" dirty="0" smtClean="0"/>
              <a:t>&lt;/</a:t>
            </a:r>
            <a:r>
              <a:rPr lang="en-US" sz="2000" dirty="0" err="1" smtClean="0"/>
              <a:t>xs:element</a:t>
            </a:r>
            <a:r>
              <a:rPr lang="en-US" sz="2000" dirty="0" smtClean="0"/>
              <a:t>&gt; </a:t>
            </a:r>
          </a:p>
          <a:p>
            <a:endParaRPr 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62500" lnSpcReduction="20000"/>
          </a:bodyPr>
          <a:lstStyle/>
          <a:p>
            <a:r>
              <a:rPr lang="en-US" dirty="0" smtClean="0"/>
              <a:t>Now let us use this type in our example as follows −</a:t>
            </a:r>
          </a:p>
          <a:p>
            <a:pPr lvl="1"/>
            <a:r>
              <a:rPr lang="en-US" dirty="0" smtClean="0"/>
              <a:t>&lt;</a:t>
            </a:r>
            <a:r>
              <a:rPr lang="en-US" dirty="0" err="1" smtClean="0"/>
              <a:t>xs:element</a:t>
            </a:r>
            <a:r>
              <a:rPr lang="en-US" dirty="0" smtClean="0"/>
              <a:t> name = "Address1"&gt;</a:t>
            </a:r>
          </a:p>
          <a:p>
            <a:pPr lvl="1"/>
            <a:r>
              <a:rPr lang="en-US" dirty="0" smtClean="0"/>
              <a:t>   &lt;</a:t>
            </a:r>
            <a:r>
              <a:rPr lang="en-US" dirty="0" err="1" smtClean="0"/>
              <a:t>xs:complexType</a:t>
            </a:r>
            <a:r>
              <a:rPr lang="en-US" dirty="0" smtClean="0"/>
              <a:t>&gt;</a:t>
            </a:r>
          </a:p>
          <a:p>
            <a:pPr lvl="1"/>
            <a:r>
              <a:rPr lang="en-US" dirty="0" smtClean="0"/>
              <a:t>      &lt;</a:t>
            </a:r>
            <a:r>
              <a:rPr lang="en-US" dirty="0" err="1" smtClean="0"/>
              <a:t>xs:sequence</a:t>
            </a:r>
            <a:r>
              <a:rPr lang="en-US" dirty="0" smtClean="0"/>
              <a:t>&gt;</a:t>
            </a:r>
          </a:p>
          <a:p>
            <a:pPr lvl="1"/>
            <a:r>
              <a:rPr lang="en-US" dirty="0" smtClean="0"/>
              <a:t>         &lt;</a:t>
            </a:r>
            <a:r>
              <a:rPr lang="en-US" dirty="0" err="1" smtClean="0"/>
              <a:t>xs:element</a:t>
            </a:r>
            <a:r>
              <a:rPr lang="en-US" dirty="0" smtClean="0"/>
              <a:t> name = "address" type = "</a:t>
            </a:r>
            <a:r>
              <a:rPr lang="en-US" dirty="0" err="1" smtClean="0"/>
              <a:t>AddressType</a:t>
            </a:r>
            <a:r>
              <a:rPr lang="en-US" dirty="0" smtClean="0"/>
              <a:t>" /&gt;</a:t>
            </a:r>
          </a:p>
          <a:p>
            <a:pPr lvl="1"/>
            <a:r>
              <a:rPr lang="en-US" dirty="0" smtClean="0"/>
              <a:t>         &lt;</a:t>
            </a:r>
            <a:r>
              <a:rPr lang="en-US" dirty="0" err="1" smtClean="0"/>
              <a:t>xs:element</a:t>
            </a:r>
            <a:r>
              <a:rPr lang="en-US" dirty="0" smtClean="0"/>
              <a:t> name = "phone1" type = "</a:t>
            </a:r>
            <a:r>
              <a:rPr lang="en-US" dirty="0" err="1" smtClean="0"/>
              <a:t>xs:int</a:t>
            </a:r>
            <a:r>
              <a:rPr lang="en-US" dirty="0" smtClean="0"/>
              <a:t>" /&gt; </a:t>
            </a:r>
          </a:p>
          <a:p>
            <a:pPr lvl="1"/>
            <a:r>
              <a:rPr lang="en-US" dirty="0" smtClean="0"/>
              <a:t>      &lt;/</a:t>
            </a:r>
            <a:r>
              <a:rPr lang="en-US" dirty="0" err="1" smtClean="0"/>
              <a:t>xs:sequence</a:t>
            </a:r>
            <a:r>
              <a:rPr lang="en-US" dirty="0" smtClean="0"/>
              <a:t>&gt; </a:t>
            </a:r>
          </a:p>
          <a:p>
            <a:pPr lvl="1"/>
            <a:r>
              <a:rPr lang="en-US" dirty="0" smtClean="0"/>
              <a:t>   &lt;/</a:t>
            </a:r>
            <a:r>
              <a:rPr lang="en-US" dirty="0" err="1" smtClean="0"/>
              <a:t>xs:complexType</a:t>
            </a:r>
            <a:r>
              <a:rPr lang="en-US" dirty="0" smtClean="0"/>
              <a:t>&gt;</a:t>
            </a:r>
          </a:p>
          <a:p>
            <a:pPr lvl="1"/>
            <a:r>
              <a:rPr lang="en-US" dirty="0" smtClean="0"/>
              <a:t>&lt;/</a:t>
            </a:r>
            <a:r>
              <a:rPr lang="en-US" dirty="0" err="1" smtClean="0"/>
              <a:t>xs:element</a:t>
            </a:r>
            <a:r>
              <a:rPr lang="en-US" dirty="0" smtClean="0"/>
              <a:t>&gt; </a:t>
            </a:r>
          </a:p>
          <a:p>
            <a:pPr>
              <a:buNone/>
            </a:pPr>
            <a:r>
              <a:rPr lang="en-US" dirty="0" smtClean="0"/>
              <a:t> </a:t>
            </a:r>
          </a:p>
          <a:p>
            <a:pPr lvl="1"/>
            <a:r>
              <a:rPr lang="en-US" dirty="0" smtClean="0"/>
              <a:t>&lt;</a:t>
            </a:r>
            <a:r>
              <a:rPr lang="en-US" dirty="0" err="1" smtClean="0"/>
              <a:t>xs:element</a:t>
            </a:r>
            <a:r>
              <a:rPr lang="en-US" dirty="0" smtClean="0"/>
              <a:t> name = "Address2"&gt;</a:t>
            </a:r>
          </a:p>
          <a:p>
            <a:pPr lvl="1"/>
            <a:r>
              <a:rPr lang="en-US" dirty="0" smtClean="0"/>
              <a:t>   &lt;</a:t>
            </a:r>
            <a:r>
              <a:rPr lang="en-US" dirty="0" err="1" smtClean="0"/>
              <a:t>xs:complexType</a:t>
            </a:r>
            <a:r>
              <a:rPr lang="en-US" dirty="0" smtClean="0"/>
              <a:t>&gt;</a:t>
            </a:r>
          </a:p>
          <a:p>
            <a:pPr lvl="1"/>
            <a:r>
              <a:rPr lang="en-US" dirty="0" smtClean="0"/>
              <a:t>      &lt;</a:t>
            </a:r>
            <a:r>
              <a:rPr lang="en-US" dirty="0" err="1" smtClean="0"/>
              <a:t>xs:sequence</a:t>
            </a:r>
            <a:r>
              <a:rPr lang="en-US" dirty="0" smtClean="0"/>
              <a:t>&gt;</a:t>
            </a:r>
          </a:p>
          <a:p>
            <a:pPr lvl="1"/>
            <a:r>
              <a:rPr lang="en-US" dirty="0" smtClean="0"/>
              <a:t>         &lt;</a:t>
            </a:r>
            <a:r>
              <a:rPr lang="en-US" dirty="0" err="1" smtClean="0"/>
              <a:t>xs:element</a:t>
            </a:r>
            <a:r>
              <a:rPr lang="en-US" dirty="0" smtClean="0"/>
              <a:t> name = "address" type = "</a:t>
            </a:r>
            <a:r>
              <a:rPr lang="en-US" dirty="0" err="1" smtClean="0"/>
              <a:t>AddressType</a:t>
            </a:r>
            <a:r>
              <a:rPr lang="en-US" dirty="0" smtClean="0"/>
              <a:t>" /&gt;</a:t>
            </a:r>
          </a:p>
          <a:p>
            <a:pPr lvl="1"/>
            <a:r>
              <a:rPr lang="en-US" dirty="0" smtClean="0"/>
              <a:t>         &lt;</a:t>
            </a:r>
            <a:r>
              <a:rPr lang="en-US" dirty="0" err="1" smtClean="0"/>
              <a:t>xs:element</a:t>
            </a:r>
            <a:r>
              <a:rPr lang="en-US" dirty="0" smtClean="0"/>
              <a:t> name = "phone2" type = "</a:t>
            </a:r>
            <a:r>
              <a:rPr lang="en-US" dirty="0" err="1" smtClean="0"/>
              <a:t>xs:int</a:t>
            </a:r>
            <a:r>
              <a:rPr lang="en-US" dirty="0" smtClean="0"/>
              <a:t>" /&gt; </a:t>
            </a:r>
          </a:p>
          <a:p>
            <a:pPr lvl="1"/>
            <a:r>
              <a:rPr lang="en-US" dirty="0" smtClean="0"/>
              <a:t>      &lt;/</a:t>
            </a:r>
            <a:r>
              <a:rPr lang="en-US" dirty="0" err="1" smtClean="0"/>
              <a:t>xs:sequence</a:t>
            </a:r>
            <a:r>
              <a:rPr lang="en-US" dirty="0" smtClean="0"/>
              <a:t>&gt; </a:t>
            </a:r>
          </a:p>
          <a:p>
            <a:pPr lvl="1"/>
            <a:r>
              <a:rPr lang="en-US" dirty="0" smtClean="0"/>
              <a:t>   &lt;/</a:t>
            </a:r>
            <a:r>
              <a:rPr lang="en-US" dirty="0" err="1" smtClean="0"/>
              <a:t>xs:complexType</a:t>
            </a:r>
            <a:r>
              <a:rPr lang="en-US" dirty="0" smtClean="0"/>
              <a:t>&gt;</a:t>
            </a:r>
          </a:p>
          <a:p>
            <a:pPr lvl="1"/>
            <a:r>
              <a:rPr lang="en-US" dirty="0" smtClean="0"/>
              <a:t>&lt;/</a:t>
            </a:r>
            <a:r>
              <a:rPr lang="en-US" dirty="0" err="1" smtClean="0"/>
              <a:t>xs:element</a:t>
            </a:r>
            <a:r>
              <a:rPr lang="en-US" dirty="0" smtClean="0"/>
              <a:t>&gt; </a:t>
            </a:r>
          </a:p>
          <a:p>
            <a:r>
              <a:rPr lang="en-US" dirty="0" smtClean="0"/>
              <a:t>Instead of having to define the name and the company twice (once for </a:t>
            </a:r>
            <a:r>
              <a:rPr lang="en-US" i="1" dirty="0" smtClean="0"/>
              <a:t>Address1</a:t>
            </a:r>
            <a:r>
              <a:rPr lang="en-US" dirty="0" smtClean="0"/>
              <a:t> and once for </a:t>
            </a:r>
            <a:r>
              <a:rPr lang="en-US" i="1" dirty="0" smtClean="0"/>
              <a:t>Address2</a:t>
            </a:r>
            <a:r>
              <a:rPr lang="en-US" dirty="0" smtClean="0"/>
              <a:t>), we now have a single definition. This makes maintenance simpler, i.e., if you decide to add "Postcode" elements to the address, you need to add them at just one place.</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smtClean="0"/>
              <a:t>Attributes</a:t>
            </a:r>
            <a:endParaRPr lang="en-US" dirty="0"/>
          </a:p>
        </p:txBody>
      </p:sp>
      <p:sp>
        <p:nvSpPr>
          <p:cNvPr id="3" name="Content Placeholder 2"/>
          <p:cNvSpPr>
            <a:spLocks noGrp="1"/>
          </p:cNvSpPr>
          <p:nvPr>
            <p:ph idx="1"/>
          </p:nvPr>
        </p:nvSpPr>
        <p:spPr>
          <a:xfrm>
            <a:off x="457200" y="1600200"/>
            <a:ext cx="8305800" cy="4525963"/>
          </a:xfrm>
        </p:spPr>
        <p:txBody>
          <a:bodyPr>
            <a:normAutofit fontScale="92500" lnSpcReduction="10000"/>
          </a:bodyPr>
          <a:lstStyle/>
          <a:p>
            <a:r>
              <a:rPr lang="en-US" dirty="0" smtClean="0"/>
              <a:t>Attributes in XSD provide extra information within an element. Attributes have </a:t>
            </a:r>
            <a:r>
              <a:rPr lang="en-US" i="1" dirty="0" smtClean="0"/>
              <a:t>name</a:t>
            </a:r>
            <a:r>
              <a:rPr lang="en-US" dirty="0" smtClean="0"/>
              <a:t> and </a:t>
            </a:r>
            <a:r>
              <a:rPr lang="en-US" i="1" dirty="0" smtClean="0"/>
              <a:t>type</a:t>
            </a:r>
            <a:r>
              <a:rPr lang="en-US" dirty="0" smtClean="0"/>
              <a:t> property as shown below –</a:t>
            </a:r>
          </a:p>
          <a:p>
            <a:r>
              <a:rPr lang="en-US" u="sng" dirty="0" smtClean="0"/>
              <a:t>Syntax:</a:t>
            </a:r>
            <a:endParaRPr lang="en-US" dirty="0" smtClean="0"/>
          </a:p>
          <a:p>
            <a:pPr>
              <a:buNone/>
            </a:pPr>
            <a:r>
              <a:rPr lang="en-US" dirty="0" smtClean="0"/>
              <a:t> &lt;</a:t>
            </a:r>
            <a:r>
              <a:rPr lang="en-US" dirty="0" err="1" smtClean="0"/>
              <a:t>xs:attribute</a:t>
            </a:r>
            <a:r>
              <a:rPr lang="en-US" dirty="0" smtClean="0"/>
              <a:t> name = "</a:t>
            </a:r>
            <a:r>
              <a:rPr lang="en-US" dirty="0" err="1" smtClean="0"/>
              <a:t>Name_of_attribute</a:t>
            </a:r>
            <a:r>
              <a:rPr lang="en-US" dirty="0" smtClean="0"/>
              <a:t>" type = "</a:t>
            </a:r>
            <a:r>
              <a:rPr lang="en-US" dirty="0" err="1" smtClean="0"/>
              <a:t>data_type</a:t>
            </a:r>
            <a:r>
              <a:rPr lang="en-US" dirty="0" smtClean="0"/>
              <a:t>"/&gt;</a:t>
            </a:r>
          </a:p>
          <a:p>
            <a:r>
              <a:rPr lang="en-US" dirty="0" smtClean="0"/>
              <a:t>Example:</a:t>
            </a:r>
          </a:p>
          <a:p>
            <a:pPr>
              <a:buNone/>
            </a:pPr>
            <a:r>
              <a:rPr lang="en-US" dirty="0" smtClean="0"/>
              <a:t>&lt;</a:t>
            </a:r>
            <a:r>
              <a:rPr lang="en-US" dirty="0" err="1" smtClean="0"/>
              <a:t>xs:attribute</a:t>
            </a:r>
            <a:r>
              <a:rPr lang="en-US" dirty="0" smtClean="0"/>
              <a:t> name = "designation" type = "</a:t>
            </a:r>
            <a:r>
              <a:rPr lang="en-US" dirty="0" err="1" smtClean="0"/>
              <a:t>xs:string</a:t>
            </a:r>
            <a:r>
              <a:rPr lang="en-US" dirty="0" smtClean="0"/>
              <a:t>"/&gt;</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XSL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XSL is a language for expressing style sheets. An XSL style sheet is, like with </a:t>
            </a:r>
            <a:r>
              <a:rPr lang="en-US" u="sng" dirty="0" smtClean="0">
                <a:hlinkClick r:id="rId2"/>
              </a:rPr>
              <a:t>CSS</a:t>
            </a:r>
            <a:r>
              <a:rPr lang="en-US" dirty="0" smtClean="0"/>
              <a:t>, a file that describes how to display an XML document of a given type. XSL shares the functionality and is compatible with CSS2 (although it uses a different syntax). It also adds:</a:t>
            </a:r>
          </a:p>
          <a:p>
            <a:r>
              <a:rPr lang="en-US" dirty="0" smtClean="0"/>
              <a:t>a. A transformation language for XML documents: </a:t>
            </a:r>
            <a:r>
              <a:rPr lang="en-US" b="1" dirty="0" smtClean="0"/>
              <a:t>XSLT</a:t>
            </a:r>
            <a:r>
              <a:rPr lang="en-US" dirty="0" smtClean="0"/>
              <a:t>.</a:t>
            </a:r>
          </a:p>
          <a:p>
            <a:r>
              <a:rPr lang="en-US" dirty="0" smtClean="0"/>
              <a:t>b. A navigation language for XML documents: </a:t>
            </a:r>
            <a:r>
              <a:rPr lang="en-US" dirty="0" err="1" smtClean="0"/>
              <a:t>XPath</a:t>
            </a:r>
            <a:r>
              <a:rPr lang="en-US" dirty="0" smtClean="0"/>
              <a:t>.</a:t>
            </a:r>
          </a:p>
          <a:p>
            <a:r>
              <a:rPr lang="en-US" dirty="0" smtClean="0"/>
              <a:t>c. A formatting language for XML documents: XSL-FO</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XML Versions</a:t>
            </a:r>
            <a:endParaRPr lang="en-US" dirty="0"/>
          </a:p>
        </p:txBody>
      </p:sp>
      <p:sp>
        <p:nvSpPr>
          <p:cNvPr id="3" name="Content Placeholder 2"/>
          <p:cNvSpPr>
            <a:spLocks noGrp="1"/>
          </p:cNvSpPr>
          <p:nvPr>
            <p:ph idx="1"/>
          </p:nvPr>
        </p:nvSpPr>
        <p:spPr>
          <a:xfrm>
            <a:off x="457200" y="1143000"/>
            <a:ext cx="8229600" cy="5334000"/>
          </a:xfrm>
        </p:spPr>
        <p:txBody>
          <a:bodyPr/>
          <a:lstStyle/>
          <a:p>
            <a:pPr algn="just"/>
            <a:endParaRPr lang="en-US" dirty="0" smtClean="0"/>
          </a:p>
          <a:p>
            <a:pPr algn="just"/>
            <a:r>
              <a:rPr lang="en-US" dirty="0" smtClean="0"/>
              <a:t>1986 – SGML approved as International Standard </a:t>
            </a:r>
            <a:r>
              <a:rPr lang="en-US" dirty="0" err="1" smtClean="0"/>
              <a:t>Organisation</a:t>
            </a:r>
            <a:r>
              <a:rPr lang="en-US" dirty="0" smtClean="0"/>
              <a:t> (ISO) Standard.</a:t>
            </a:r>
          </a:p>
          <a:p>
            <a:pPr algn="just"/>
            <a:r>
              <a:rPr lang="en-US" dirty="0" smtClean="0"/>
              <a:t>1990 –  SGML used as basis for development of HTML.</a:t>
            </a:r>
          </a:p>
          <a:p>
            <a:pPr algn="just"/>
            <a:r>
              <a:rPr lang="en-US" dirty="0" smtClean="0"/>
              <a:t>1998 – XML 1.0_First version of XML published in February.</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XSLT</a:t>
            </a:r>
            <a:endParaRPr lang="en-US" dirty="0"/>
          </a:p>
        </p:txBody>
      </p:sp>
      <p:sp>
        <p:nvSpPr>
          <p:cNvPr id="3" name="Content Placeholder 2"/>
          <p:cNvSpPr>
            <a:spLocks noGrp="1"/>
          </p:cNvSpPr>
          <p:nvPr>
            <p:ph idx="1"/>
          </p:nvPr>
        </p:nvSpPr>
        <p:spPr>
          <a:xfrm>
            <a:off x="457200" y="914400"/>
            <a:ext cx="8229600" cy="5638800"/>
          </a:xfrm>
        </p:spPr>
        <p:txBody>
          <a:bodyPr>
            <a:noAutofit/>
          </a:bodyPr>
          <a:lstStyle/>
          <a:p>
            <a:pPr algn="just">
              <a:buNone/>
            </a:pPr>
            <a:r>
              <a:rPr lang="en-US" sz="2000" dirty="0" smtClean="0"/>
              <a:t>	XSLT, Extensible </a:t>
            </a:r>
            <a:r>
              <a:rPr lang="en-US" sz="2000" dirty="0" err="1" smtClean="0"/>
              <a:t>Stylesheet</a:t>
            </a:r>
            <a:r>
              <a:rPr lang="en-US" sz="2000" dirty="0" smtClean="0"/>
              <a:t> Language Transformations, provides the ability to transform XML data from one format to another automatically.</a:t>
            </a:r>
          </a:p>
          <a:p>
            <a:pPr algn="just">
              <a:buNone/>
            </a:pPr>
            <a:r>
              <a:rPr lang="en-US" sz="2000" b="1" dirty="0" smtClean="0"/>
              <a:t>How XSLT Works</a:t>
            </a:r>
            <a:endParaRPr lang="en-US" sz="2000" dirty="0" smtClean="0"/>
          </a:p>
          <a:p>
            <a:pPr algn="just">
              <a:buNone/>
            </a:pPr>
            <a:r>
              <a:rPr lang="en-US" sz="2000" dirty="0" smtClean="0"/>
              <a:t>	An XSLT </a:t>
            </a:r>
            <a:r>
              <a:rPr lang="en-US" sz="2000" dirty="0" err="1" smtClean="0"/>
              <a:t>stylesheet</a:t>
            </a:r>
            <a:r>
              <a:rPr lang="en-US" sz="2000" dirty="0" smtClean="0"/>
              <a:t> is used to define the transformation rules to be applied on the target XML document. XSLT </a:t>
            </a:r>
            <a:r>
              <a:rPr lang="en-US" sz="2000" dirty="0" err="1" smtClean="0"/>
              <a:t>stylesheet</a:t>
            </a:r>
            <a:r>
              <a:rPr lang="en-US" sz="2000" dirty="0" smtClean="0"/>
              <a:t> is written in XML format. XSLT Processor takes the XSLT </a:t>
            </a:r>
            <a:r>
              <a:rPr lang="en-US" sz="2000" dirty="0" err="1" smtClean="0"/>
              <a:t>stylesheet</a:t>
            </a:r>
            <a:r>
              <a:rPr lang="en-US" sz="2000" dirty="0" smtClean="0"/>
              <a:t> and applies the transformation rules on the target XML document and then it generates a formatted document in the form of XML, HTML, or text format. This formatted document is then utilized by XSLT formatter to generate the actual output which is to be displayed to the end-user.</a:t>
            </a:r>
          </a:p>
          <a:p>
            <a:pPr algn="just">
              <a:buNone/>
            </a:pPr>
            <a:r>
              <a:rPr lang="en-US" sz="2000" b="1" dirty="0" smtClean="0"/>
              <a:t>Advantages</a:t>
            </a:r>
            <a:endParaRPr lang="en-US" sz="2000" dirty="0" smtClean="0"/>
          </a:p>
          <a:p>
            <a:pPr lvl="1" algn="just"/>
            <a:r>
              <a:rPr lang="en-US" sz="2000" dirty="0" smtClean="0"/>
              <a:t>Independent of programming. Transformations are written in a separate </a:t>
            </a:r>
            <a:r>
              <a:rPr lang="en-US" sz="2000" dirty="0" err="1" smtClean="0"/>
              <a:t>xsl</a:t>
            </a:r>
            <a:r>
              <a:rPr lang="en-US" sz="2000" dirty="0" smtClean="0"/>
              <a:t> file which is again an   XML document.</a:t>
            </a:r>
          </a:p>
          <a:p>
            <a:pPr lvl="1" algn="just"/>
            <a:r>
              <a:rPr lang="en-US" sz="2000" dirty="0" smtClean="0"/>
              <a:t>Output can be altered by simply modifying the transformations in </a:t>
            </a:r>
            <a:r>
              <a:rPr lang="en-US" sz="2000" dirty="0" err="1" smtClean="0"/>
              <a:t>xsl</a:t>
            </a:r>
            <a:r>
              <a:rPr lang="en-US" sz="2000" dirty="0" smtClean="0"/>
              <a:t> file. No need to change any code. So Web designers can edit the </a:t>
            </a:r>
            <a:r>
              <a:rPr lang="en-US" sz="2000" dirty="0" err="1" smtClean="0"/>
              <a:t>stylesheet</a:t>
            </a:r>
            <a:r>
              <a:rPr lang="en-US" sz="2000" dirty="0" smtClean="0"/>
              <a:t> and can see the change in the output quickly.</a:t>
            </a:r>
          </a:p>
          <a:p>
            <a:pPr algn="just"/>
            <a:endParaRPr lang="en-US" sz="2000" dirty="0" smtClean="0"/>
          </a:p>
          <a:p>
            <a:pPr algn="just"/>
            <a:endParaRPr lang="en-US" sz="2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ork flow of XSLT"/>
          <p:cNvPicPr>
            <a:picLocks noGrp="1"/>
          </p:cNvPicPr>
          <p:nvPr>
            <p:ph idx="1"/>
          </p:nvPr>
        </p:nvPicPr>
        <p:blipFill>
          <a:blip r:embed="rId2" cstate="print"/>
          <a:srcRect/>
          <a:stretch>
            <a:fillRect/>
          </a:stretch>
        </p:blipFill>
        <p:spPr bwMode="auto">
          <a:xfrm>
            <a:off x="1066800" y="1219200"/>
            <a:ext cx="6781799" cy="4582319"/>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XSLT Elements</a:t>
            </a:r>
            <a:endParaRPr lang="en-US" dirty="0"/>
          </a:p>
        </p:txBody>
      </p:sp>
      <p:sp>
        <p:nvSpPr>
          <p:cNvPr id="3" name="Content Placeholder 2"/>
          <p:cNvSpPr>
            <a:spLocks noGrp="1"/>
          </p:cNvSpPr>
          <p:nvPr>
            <p:ph idx="1"/>
          </p:nvPr>
        </p:nvSpPr>
        <p:spPr>
          <a:xfrm>
            <a:off x="457200" y="990600"/>
            <a:ext cx="8229600" cy="5486400"/>
          </a:xfrm>
        </p:spPr>
        <p:txBody>
          <a:bodyPr>
            <a:normAutofit fontScale="62500" lnSpcReduction="20000"/>
          </a:bodyPr>
          <a:lstStyle/>
          <a:p>
            <a:pPr>
              <a:buNone/>
            </a:pPr>
            <a:r>
              <a:rPr lang="en-US" b="1" dirty="0" smtClean="0"/>
              <a:t>XSLT &lt;</a:t>
            </a:r>
            <a:r>
              <a:rPr lang="en-US" b="1" dirty="0" err="1" smtClean="0"/>
              <a:t>xsl:element</a:t>
            </a:r>
            <a:r>
              <a:rPr lang="en-US" b="1" dirty="0" smtClean="0"/>
              <a:t>&gt;</a:t>
            </a:r>
            <a:endParaRPr lang="en-US" dirty="0" smtClean="0"/>
          </a:p>
          <a:p>
            <a:r>
              <a:rPr lang="en-US" dirty="0" smtClean="0"/>
              <a:t>The &lt;</a:t>
            </a:r>
            <a:r>
              <a:rPr lang="en-US" dirty="0" err="1" smtClean="0"/>
              <a:t>xsl:element</a:t>
            </a:r>
            <a:r>
              <a:rPr lang="en-US" dirty="0" smtClean="0"/>
              <a:t>&gt; element is used to create and name an element node in the output document.</a:t>
            </a:r>
          </a:p>
          <a:p>
            <a:r>
              <a:rPr lang="en-US" u="sng" dirty="0" smtClean="0"/>
              <a:t>Syntax</a:t>
            </a:r>
            <a:endParaRPr lang="en-US" dirty="0" smtClean="0"/>
          </a:p>
          <a:p>
            <a:pPr marL="747713">
              <a:buNone/>
            </a:pPr>
            <a:r>
              <a:rPr lang="en-US" dirty="0" smtClean="0"/>
              <a:t>	</a:t>
            </a:r>
            <a:r>
              <a:rPr lang="en-US" i="1" dirty="0" smtClean="0"/>
              <a:t>&lt;</a:t>
            </a:r>
            <a:r>
              <a:rPr lang="en-US" i="1" dirty="0" err="1" smtClean="0"/>
              <a:t>xsl:element</a:t>
            </a:r>
            <a:r>
              <a:rPr lang="en-US" i="1" dirty="0" smtClean="0"/>
              <a:t/>
            </a:r>
            <a:br>
              <a:rPr lang="en-US" i="1" dirty="0" smtClean="0"/>
            </a:br>
            <a:r>
              <a:rPr lang="en-US" i="1" dirty="0" smtClean="0"/>
              <a:t>name="</a:t>
            </a:r>
            <a:r>
              <a:rPr lang="en-US" i="1" dirty="0" err="1" smtClean="0"/>
              <a:t>element_name</a:t>
            </a:r>
            <a:r>
              <a:rPr lang="en-US" i="1" dirty="0" smtClean="0"/>
              <a:t>"</a:t>
            </a:r>
            <a:br>
              <a:rPr lang="en-US" i="1" dirty="0" smtClean="0"/>
            </a:br>
            <a:r>
              <a:rPr lang="en-US" i="1" dirty="0" smtClean="0"/>
              <a:t>namespace="URI"</a:t>
            </a:r>
            <a:br>
              <a:rPr lang="en-US" i="1" dirty="0" smtClean="0"/>
            </a:br>
            <a:r>
              <a:rPr lang="en-US" i="1" dirty="0" smtClean="0"/>
              <a:t>use-attribute-sets="</a:t>
            </a:r>
            <a:r>
              <a:rPr lang="en-US" i="1" dirty="0" err="1" smtClean="0"/>
              <a:t>namelist</a:t>
            </a:r>
            <a:r>
              <a:rPr lang="en-US" i="1" dirty="0" smtClean="0"/>
              <a:t>"&gt;</a:t>
            </a:r>
            <a:br>
              <a:rPr lang="en-US" i="1" dirty="0" smtClean="0"/>
            </a:br>
            <a:r>
              <a:rPr lang="en-US" i="1" dirty="0" smtClean="0"/>
              <a:t>  &lt;!-- </a:t>
            </a:r>
            <a:r>
              <a:rPr lang="en-US" i="1" dirty="0" err="1" smtClean="0"/>
              <a:t>Content:template</a:t>
            </a:r>
            <a:r>
              <a:rPr lang="en-US" i="1" dirty="0" smtClean="0"/>
              <a:t> --&gt;</a:t>
            </a:r>
            <a:br>
              <a:rPr lang="en-US" i="1" dirty="0" smtClean="0"/>
            </a:br>
            <a:r>
              <a:rPr lang="en-US" i="1" dirty="0" smtClean="0"/>
              <a:t>&lt;/</a:t>
            </a:r>
            <a:r>
              <a:rPr lang="en-US" i="1" dirty="0" err="1" smtClean="0"/>
              <a:t>xsl:element</a:t>
            </a:r>
            <a:r>
              <a:rPr lang="en-US" i="1" dirty="0" smtClean="0"/>
              <a:t>&gt;</a:t>
            </a:r>
          </a:p>
          <a:p>
            <a:pPr>
              <a:buNone/>
            </a:pPr>
            <a:r>
              <a:rPr lang="en-US" dirty="0" smtClean="0"/>
              <a:t> </a:t>
            </a:r>
          </a:p>
          <a:p>
            <a:pPr lvl="0">
              <a:buNone/>
            </a:pPr>
            <a:r>
              <a:rPr lang="en-US" b="1" dirty="0" smtClean="0"/>
              <a:t>XSLT &lt;template&gt; Element</a:t>
            </a:r>
            <a:endParaRPr lang="en-US" dirty="0" smtClean="0"/>
          </a:p>
          <a:p>
            <a:r>
              <a:rPr lang="en-US" dirty="0" smtClean="0"/>
              <a:t>A template contains rules to apply when a specified node is matched.</a:t>
            </a:r>
          </a:p>
          <a:p>
            <a:r>
              <a:rPr lang="en-US" dirty="0" smtClean="0"/>
              <a:t>Following is the syntax declaration of &lt;</a:t>
            </a:r>
            <a:r>
              <a:rPr lang="en-US" dirty="0" err="1" smtClean="0"/>
              <a:t>xsl:template</a:t>
            </a:r>
            <a:r>
              <a:rPr lang="en-US" dirty="0" smtClean="0"/>
              <a:t>&gt; element:</a:t>
            </a:r>
          </a:p>
          <a:p>
            <a:pPr marL="749300" indent="-749300">
              <a:buNone/>
            </a:pPr>
            <a:r>
              <a:rPr lang="en-US" i="1" dirty="0" smtClean="0"/>
              <a:t>	&lt;</a:t>
            </a:r>
            <a:r>
              <a:rPr lang="en-US" i="1" dirty="0" err="1" smtClean="0"/>
              <a:t>xsl:template</a:t>
            </a:r>
            <a:r>
              <a:rPr lang="en-US" i="1" dirty="0" smtClean="0"/>
              <a:t> name= </a:t>
            </a:r>
            <a:r>
              <a:rPr lang="en-US" i="1" dirty="0" err="1" smtClean="0"/>
              <a:t>Qname</a:t>
            </a:r>
            <a:r>
              <a:rPr lang="en-US" i="1" dirty="0" smtClean="0"/>
              <a:t> match = Pattern priority = number mode = </a:t>
            </a:r>
            <a:r>
              <a:rPr lang="en-US" i="1" dirty="0" err="1" smtClean="0"/>
              <a:t>QName</a:t>
            </a:r>
            <a:r>
              <a:rPr lang="en-US" i="1" dirty="0" smtClean="0"/>
              <a:t>&gt;</a:t>
            </a:r>
          </a:p>
          <a:p>
            <a:pPr marL="749300" indent="-749300">
              <a:buNone/>
            </a:pPr>
            <a:r>
              <a:rPr lang="en-US" i="1" dirty="0" smtClean="0"/>
              <a:t>	…</a:t>
            </a:r>
          </a:p>
          <a:p>
            <a:pPr marL="749300" indent="-749300">
              <a:buNone/>
            </a:pPr>
            <a:r>
              <a:rPr lang="en-US" i="1" dirty="0" smtClean="0"/>
              <a:t>	&lt;/</a:t>
            </a:r>
            <a:r>
              <a:rPr lang="en-US" i="1" dirty="0" err="1" smtClean="0"/>
              <a:t>xsl:template</a:t>
            </a:r>
            <a:r>
              <a:rPr lang="en-US" i="1" dirty="0" smtClean="0"/>
              <a:t>&gt;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XSLT Elements</a:t>
            </a:r>
            <a:endParaRPr lang="en-US" dirty="0"/>
          </a:p>
        </p:txBody>
      </p:sp>
      <p:sp>
        <p:nvSpPr>
          <p:cNvPr id="3" name="Content Placeholder 2"/>
          <p:cNvSpPr>
            <a:spLocks noGrp="1"/>
          </p:cNvSpPr>
          <p:nvPr>
            <p:ph idx="1"/>
          </p:nvPr>
        </p:nvSpPr>
        <p:spPr>
          <a:xfrm>
            <a:off x="457200" y="1143000"/>
            <a:ext cx="8229600" cy="5334000"/>
          </a:xfrm>
        </p:spPr>
        <p:txBody>
          <a:bodyPr>
            <a:normAutofit fontScale="62500" lnSpcReduction="20000"/>
          </a:bodyPr>
          <a:lstStyle/>
          <a:p>
            <a:pPr lvl="0">
              <a:buNone/>
            </a:pPr>
            <a:r>
              <a:rPr lang="en-US" b="1" dirty="0" smtClean="0"/>
              <a:t>XSLT &lt;</a:t>
            </a:r>
            <a:r>
              <a:rPr lang="en-US" b="1" dirty="0" err="1" smtClean="0"/>
              <a:t>xsl:apply</a:t>
            </a:r>
            <a:r>
              <a:rPr lang="en-US" b="1" dirty="0" smtClean="0"/>
              <a:t>-template&gt; Element</a:t>
            </a:r>
            <a:endParaRPr lang="en-US" dirty="0" smtClean="0"/>
          </a:p>
          <a:p>
            <a:r>
              <a:rPr lang="en-US" dirty="0" smtClean="0"/>
              <a:t>The XSLT &lt;</a:t>
            </a:r>
            <a:r>
              <a:rPr lang="en-US" dirty="0" err="1" smtClean="0"/>
              <a:t>xsl:apply</a:t>
            </a:r>
            <a:r>
              <a:rPr lang="en-US" dirty="0" smtClean="0"/>
              <a:t>-template&gt; element is used to tell XSLT processor to find the appropriate template to apply according to the type and context of each selected node.</a:t>
            </a:r>
          </a:p>
          <a:p>
            <a:pPr marL="1484313" indent="-1484313">
              <a:buNone/>
            </a:pPr>
            <a:r>
              <a:rPr lang="en-US" dirty="0" smtClean="0"/>
              <a:t>	</a:t>
            </a:r>
            <a:r>
              <a:rPr lang="en-US" i="1" dirty="0" smtClean="0"/>
              <a:t>&lt;</a:t>
            </a:r>
            <a:r>
              <a:rPr lang="en-US" i="1" dirty="0" err="1" smtClean="0"/>
              <a:t>xsl:apply</a:t>
            </a:r>
            <a:r>
              <a:rPr lang="en-US" i="1" dirty="0" smtClean="0"/>
              <a:t>-template   </a:t>
            </a:r>
          </a:p>
          <a:p>
            <a:pPr marL="1484313" indent="-1484313">
              <a:buNone/>
            </a:pPr>
            <a:r>
              <a:rPr lang="en-US" i="1" dirty="0" smtClean="0"/>
              <a:t>	   select = Expression   </a:t>
            </a:r>
          </a:p>
          <a:p>
            <a:pPr marL="1484313" indent="-1484313">
              <a:buNone/>
            </a:pPr>
            <a:r>
              <a:rPr lang="en-US" i="1" dirty="0" smtClean="0"/>
              <a:t>	   mode = </a:t>
            </a:r>
            <a:r>
              <a:rPr lang="en-US" i="1" dirty="0" err="1" smtClean="0"/>
              <a:t>QName</a:t>
            </a:r>
            <a:r>
              <a:rPr lang="en-US" i="1" dirty="0" smtClean="0"/>
              <a:t>&gt;  </a:t>
            </a:r>
          </a:p>
          <a:p>
            <a:pPr marL="1484313" indent="-1484313">
              <a:buNone/>
            </a:pPr>
            <a:r>
              <a:rPr lang="en-US" i="1" dirty="0" smtClean="0"/>
              <a:t>	&lt;/</a:t>
            </a:r>
            <a:r>
              <a:rPr lang="en-US" i="1" dirty="0" err="1" smtClean="0"/>
              <a:t>xsl:apply</a:t>
            </a:r>
            <a:r>
              <a:rPr lang="en-US" i="1" dirty="0" smtClean="0"/>
              <a:t>-template&gt; </a:t>
            </a:r>
          </a:p>
          <a:p>
            <a:pPr>
              <a:buNone/>
            </a:pPr>
            <a:r>
              <a:rPr lang="en-US" dirty="0" smtClean="0"/>
              <a:t> </a:t>
            </a:r>
          </a:p>
          <a:p>
            <a:pPr lvl="0">
              <a:buNone/>
            </a:pPr>
            <a:r>
              <a:rPr lang="en-US" b="1" dirty="0" smtClean="0"/>
              <a:t>XSLT &lt;</a:t>
            </a:r>
            <a:r>
              <a:rPr lang="en-US" b="1" dirty="0" err="1" smtClean="0"/>
              <a:t>xsl:value</a:t>
            </a:r>
            <a:r>
              <a:rPr lang="en-US" b="1" dirty="0" smtClean="0"/>
              <a:t>-of&gt; Element</a:t>
            </a:r>
            <a:endParaRPr lang="en-US" dirty="0" smtClean="0"/>
          </a:p>
          <a:p>
            <a:r>
              <a:rPr lang="en-US" dirty="0" smtClean="0"/>
              <a:t>The XSLT &lt;</a:t>
            </a:r>
            <a:r>
              <a:rPr lang="en-US" dirty="0" err="1" smtClean="0"/>
              <a:t>xsl:value</a:t>
            </a:r>
            <a:r>
              <a:rPr lang="en-US" dirty="0" smtClean="0"/>
              <a:t>-of&gt; element is used to extract the value of selected node. It puts the value of selected node as per </a:t>
            </a:r>
            <a:r>
              <a:rPr lang="en-US" dirty="0" err="1" smtClean="0"/>
              <a:t>XPath</a:t>
            </a:r>
            <a:r>
              <a:rPr lang="en-US" dirty="0" smtClean="0"/>
              <a:t> expression, as text.</a:t>
            </a:r>
          </a:p>
          <a:p>
            <a:pPr marL="1484313" indent="-1484313">
              <a:buNone/>
            </a:pPr>
            <a:r>
              <a:rPr lang="en-US" dirty="0" smtClean="0"/>
              <a:t>	</a:t>
            </a:r>
            <a:r>
              <a:rPr lang="en-US" i="1" dirty="0" smtClean="0"/>
              <a:t>&lt;</a:t>
            </a:r>
            <a:r>
              <a:rPr lang="en-US" i="1" dirty="0" err="1" smtClean="0"/>
              <a:t>xsl:value</a:t>
            </a:r>
            <a:r>
              <a:rPr lang="en-US" i="1" dirty="0" smtClean="0"/>
              <a:t>-of  </a:t>
            </a:r>
          </a:p>
          <a:p>
            <a:pPr marL="1484313" indent="-1484313">
              <a:buNone/>
            </a:pPr>
            <a:r>
              <a:rPr lang="en-US" i="1" dirty="0" smtClean="0"/>
              <a:t>	   select = Expression  </a:t>
            </a:r>
          </a:p>
          <a:p>
            <a:pPr marL="1484313" indent="-1484313">
              <a:buNone/>
            </a:pPr>
            <a:r>
              <a:rPr lang="en-US" i="1" dirty="0" smtClean="0"/>
              <a:t>	   disable-output-escaping = "yes" | "no"&gt;  </a:t>
            </a:r>
          </a:p>
          <a:p>
            <a:pPr marL="1484313" indent="-1484313">
              <a:buNone/>
            </a:pPr>
            <a:r>
              <a:rPr lang="en-US" i="1" dirty="0" smtClean="0"/>
              <a:t>	&lt;/</a:t>
            </a:r>
            <a:r>
              <a:rPr lang="en-US" i="1" dirty="0" err="1" smtClean="0"/>
              <a:t>xsl:value</a:t>
            </a:r>
            <a:r>
              <a:rPr lang="en-US" i="1" dirty="0" smtClean="0"/>
              <a:t>-of&gt;</a:t>
            </a:r>
          </a:p>
          <a:p>
            <a:pPr>
              <a:buNone/>
            </a:pPr>
            <a:r>
              <a:rPr lang="en-US" dirty="0" smtClean="0"/>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XSLT Elements</a:t>
            </a:r>
            <a:endParaRPr lang="en-US" dirty="0"/>
          </a:p>
        </p:txBody>
      </p:sp>
      <p:sp>
        <p:nvSpPr>
          <p:cNvPr id="3" name="Content Placeholder 2"/>
          <p:cNvSpPr>
            <a:spLocks noGrp="1"/>
          </p:cNvSpPr>
          <p:nvPr>
            <p:ph idx="1"/>
          </p:nvPr>
        </p:nvSpPr>
        <p:spPr>
          <a:xfrm>
            <a:off x="457200" y="914400"/>
            <a:ext cx="8229600" cy="5562600"/>
          </a:xfrm>
        </p:spPr>
        <p:txBody>
          <a:bodyPr>
            <a:normAutofit fontScale="47500" lnSpcReduction="20000"/>
          </a:bodyPr>
          <a:lstStyle/>
          <a:p>
            <a:pPr lvl="0"/>
            <a:r>
              <a:rPr lang="en-US" sz="3400" b="1" dirty="0" smtClean="0"/>
              <a:t>XSLT &lt;</a:t>
            </a:r>
            <a:r>
              <a:rPr lang="en-US" sz="3400" b="1" dirty="0" err="1" smtClean="0"/>
              <a:t>xsl:for</a:t>
            </a:r>
            <a:r>
              <a:rPr lang="en-US" sz="3400" b="1" dirty="0" smtClean="0"/>
              <a:t>-each&gt; Element</a:t>
            </a:r>
            <a:endParaRPr lang="en-US" sz="3400" dirty="0" smtClean="0"/>
          </a:p>
          <a:p>
            <a:r>
              <a:rPr lang="en-US" sz="3400" dirty="0" smtClean="0"/>
              <a:t>The XSLT &lt;</a:t>
            </a:r>
            <a:r>
              <a:rPr lang="en-US" sz="3400" dirty="0" err="1" smtClean="0"/>
              <a:t>xsl:for</a:t>
            </a:r>
            <a:r>
              <a:rPr lang="en-US" sz="3400" dirty="0" smtClean="0"/>
              <a:t>-each&gt; element is used to apply a template repeatedly for each node.</a:t>
            </a:r>
          </a:p>
          <a:p>
            <a:pPr>
              <a:buNone/>
            </a:pPr>
            <a:r>
              <a:rPr lang="en-US" sz="3400" dirty="0" smtClean="0"/>
              <a:t>		</a:t>
            </a:r>
            <a:r>
              <a:rPr lang="en-US" sz="3400" i="1" dirty="0" smtClean="0"/>
              <a:t>&lt;</a:t>
            </a:r>
            <a:r>
              <a:rPr lang="en-US" sz="3400" i="1" dirty="0" err="1" smtClean="0"/>
              <a:t>xsl:for</a:t>
            </a:r>
            <a:r>
              <a:rPr lang="en-US" sz="3400" i="1" dirty="0" smtClean="0"/>
              <a:t>-each  </a:t>
            </a:r>
          </a:p>
          <a:p>
            <a:pPr>
              <a:buNone/>
            </a:pPr>
            <a:r>
              <a:rPr lang="en-US" sz="3400" i="1" dirty="0" smtClean="0"/>
              <a:t>		   select = Expression&gt;    </a:t>
            </a:r>
          </a:p>
          <a:p>
            <a:pPr>
              <a:buNone/>
            </a:pPr>
            <a:r>
              <a:rPr lang="en-US" sz="3400" i="1" dirty="0" smtClean="0"/>
              <a:t>		&lt;/</a:t>
            </a:r>
            <a:r>
              <a:rPr lang="en-US" sz="3400" i="1" dirty="0" err="1" smtClean="0"/>
              <a:t>xsl:for</a:t>
            </a:r>
            <a:r>
              <a:rPr lang="en-US" sz="3400" i="1" dirty="0" smtClean="0"/>
              <a:t>-each&gt;</a:t>
            </a:r>
          </a:p>
          <a:p>
            <a:pPr>
              <a:buNone/>
            </a:pPr>
            <a:endParaRPr lang="en-US" sz="3400" i="1" dirty="0" smtClean="0"/>
          </a:p>
          <a:p>
            <a:pPr>
              <a:buNone/>
            </a:pPr>
            <a:r>
              <a:rPr lang="en-US" sz="3400" u="sng" dirty="0" smtClean="0"/>
              <a:t>Example:</a:t>
            </a:r>
            <a:endParaRPr lang="en-US" sz="3400" dirty="0" smtClean="0"/>
          </a:p>
          <a:p>
            <a:pPr>
              <a:buNone/>
            </a:pPr>
            <a:r>
              <a:rPr lang="en-US" sz="3400" dirty="0" smtClean="0"/>
              <a:t>	&lt;</a:t>
            </a:r>
            <a:r>
              <a:rPr lang="en-US" sz="3400" dirty="0" err="1" smtClean="0"/>
              <a:t>xsl:for</a:t>
            </a:r>
            <a:r>
              <a:rPr lang="en-US" sz="3400" dirty="0" smtClean="0"/>
              <a:t>-each select="class/employee"&gt;   </a:t>
            </a:r>
          </a:p>
          <a:p>
            <a:pPr>
              <a:buNone/>
            </a:pPr>
            <a:r>
              <a:rPr lang="en-US" sz="3400" dirty="0" smtClean="0"/>
              <a:t>                  &lt;</a:t>
            </a:r>
            <a:r>
              <a:rPr lang="en-US" sz="3400" dirty="0" err="1" smtClean="0"/>
              <a:t>tr</a:t>
            </a:r>
            <a:r>
              <a:rPr lang="en-US" sz="3400" dirty="0" smtClean="0"/>
              <a:t>&gt;   </a:t>
            </a:r>
          </a:p>
          <a:p>
            <a:pPr>
              <a:buNone/>
            </a:pPr>
            <a:r>
              <a:rPr lang="en-US" sz="3400" dirty="0" smtClean="0"/>
              <a:t>                     &lt;td&gt;   </a:t>
            </a:r>
          </a:p>
          <a:p>
            <a:pPr>
              <a:buNone/>
            </a:pPr>
            <a:r>
              <a:rPr lang="en-US" sz="3400" dirty="0" smtClean="0"/>
              <a:t>                        &lt;!-- value-of processing instruction   </a:t>
            </a:r>
          </a:p>
          <a:p>
            <a:pPr>
              <a:buNone/>
            </a:pPr>
            <a:r>
              <a:rPr lang="en-US" sz="3400" dirty="0" smtClean="0"/>
              <a:t>                        process the value of the element matching the </a:t>
            </a:r>
            <a:r>
              <a:rPr lang="en-US" sz="3400" dirty="0" err="1" smtClean="0"/>
              <a:t>XPath</a:t>
            </a:r>
            <a:r>
              <a:rPr lang="en-US" sz="3400" dirty="0" smtClean="0"/>
              <a:t> expression   </a:t>
            </a:r>
          </a:p>
          <a:p>
            <a:pPr>
              <a:buNone/>
            </a:pPr>
            <a:r>
              <a:rPr lang="en-US" sz="3400" dirty="0" smtClean="0"/>
              <a:t>                        --&gt;   </a:t>
            </a:r>
          </a:p>
          <a:p>
            <a:pPr>
              <a:buNone/>
            </a:pPr>
            <a:r>
              <a:rPr lang="en-US" sz="3400" dirty="0" smtClean="0"/>
              <a:t>                        &lt;</a:t>
            </a:r>
            <a:r>
              <a:rPr lang="en-US" sz="3400" dirty="0" err="1" smtClean="0"/>
              <a:t>xsl:value</a:t>
            </a:r>
            <a:r>
              <a:rPr lang="en-US" sz="3400" dirty="0" smtClean="0"/>
              <a:t>-of select = "@id"/&gt;   </a:t>
            </a:r>
          </a:p>
          <a:p>
            <a:pPr>
              <a:buNone/>
            </a:pPr>
            <a:r>
              <a:rPr lang="en-US" sz="3400" dirty="0" smtClean="0"/>
              <a:t>                     &lt;/td&gt;   </a:t>
            </a:r>
          </a:p>
          <a:p>
            <a:pPr>
              <a:buNone/>
            </a:pPr>
            <a:r>
              <a:rPr lang="en-US" sz="3400" dirty="0" smtClean="0"/>
              <a:t>                     &lt;td&gt;&lt;</a:t>
            </a:r>
            <a:r>
              <a:rPr lang="en-US" sz="3400" dirty="0" err="1" smtClean="0"/>
              <a:t>xsl:value</a:t>
            </a:r>
            <a:r>
              <a:rPr lang="en-US" sz="3400" dirty="0" smtClean="0"/>
              <a:t>-of select = "</a:t>
            </a:r>
            <a:r>
              <a:rPr lang="en-US" sz="3400" dirty="0" err="1" smtClean="0"/>
              <a:t>firstname</a:t>
            </a:r>
            <a:r>
              <a:rPr lang="en-US" sz="3400" dirty="0" smtClean="0"/>
              <a:t>"/&gt;&lt;/td&gt;   </a:t>
            </a:r>
          </a:p>
          <a:p>
            <a:pPr>
              <a:buNone/>
            </a:pPr>
            <a:r>
              <a:rPr lang="en-US" sz="3400" dirty="0" smtClean="0"/>
              <a:t>                     &lt;td&gt;&lt;</a:t>
            </a:r>
            <a:r>
              <a:rPr lang="en-US" sz="3400" dirty="0" err="1" smtClean="0"/>
              <a:t>xsl:value</a:t>
            </a:r>
            <a:r>
              <a:rPr lang="en-US" sz="3400" dirty="0" smtClean="0"/>
              <a:t>-of select = "</a:t>
            </a:r>
            <a:r>
              <a:rPr lang="en-US" sz="3400" dirty="0" err="1" smtClean="0"/>
              <a:t>lastname</a:t>
            </a:r>
            <a:r>
              <a:rPr lang="en-US" sz="3400" dirty="0" smtClean="0"/>
              <a:t>"/&gt;&lt;/td&gt;   </a:t>
            </a:r>
          </a:p>
          <a:p>
            <a:pPr>
              <a:buNone/>
            </a:pPr>
            <a:r>
              <a:rPr lang="en-US" sz="3400" dirty="0" smtClean="0"/>
              <a:t>                     &lt;td&gt;&lt;</a:t>
            </a:r>
            <a:r>
              <a:rPr lang="en-US" sz="3400" dirty="0" err="1" smtClean="0"/>
              <a:t>xsl:value</a:t>
            </a:r>
            <a:r>
              <a:rPr lang="en-US" sz="3400" dirty="0" smtClean="0"/>
              <a:t>-of select = "nickname"/&gt;&lt;/td&gt;   </a:t>
            </a:r>
          </a:p>
          <a:p>
            <a:pPr>
              <a:buNone/>
            </a:pPr>
            <a:r>
              <a:rPr lang="en-US" sz="3400" dirty="0" smtClean="0"/>
              <a:t>                     &lt;td&gt;&lt;</a:t>
            </a:r>
            <a:r>
              <a:rPr lang="en-US" sz="3400" dirty="0" err="1" smtClean="0"/>
              <a:t>xsl:value</a:t>
            </a:r>
            <a:r>
              <a:rPr lang="en-US" sz="3400" dirty="0" smtClean="0"/>
              <a:t>-of select = "salary"/&gt;&lt;/td&gt;     </a:t>
            </a:r>
          </a:p>
          <a:p>
            <a:pPr>
              <a:buNone/>
            </a:pPr>
            <a:r>
              <a:rPr lang="en-US" sz="3400" dirty="0" smtClean="0"/>
              <a:t>                  &lt;/</a:t>
            </a:r>
            <a:r>
              <a:rPr lang="en-US" sz="3400" dirty="0" err="1" smtClean="0"/>
              <a:t>tr</a:t>
            </a:r>
            <a:r>
              <a:rPr lang="en-US" sz="3400" dirty="0" smtClean="0"/>
              <a:t>&gt;   </a:t>
            </a:r>
          </a:p>
          <a:p>
            <a:pPr>
              <a:buNone/>
            </a:pPr>
            <a:r>
              <a:rPr lang="en-US" sz="3400" dirty="0" smtClean="0"/>
              <a:t>               &lt;/</a:t>
            </a:r>
            <a:r>
              <a:rPr lang="en-US" sz="3400" dirty="0" err="1" smtClean="0"/>
              <a:t>xsl:for</a:t>
            </a:r>
            <a:r>
              <a:rPr lang="en-US" sz="3400" dirty="0" smtClean="0"/>
              <a:t>-each&gt;</a:t>
            </a:r>
          </a:p>
          <a:p>
            <a:pPr>
              <a:buNone/>
            </a:pPr>
            <a:r>
              <a:rPr lang="en-US" dirty="0" smtClean="0"/>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XSLT Elements</a:t>
            </a:r>
            <a:endParaRPr lang="en-US" dirty="0"/>
          </a:p>
        </p:txBody>
      </p:sp>
      <p:sp>
        <p:nvSpPr>
          <p:cNvPr id="3" name="Content Placeholder 2"/>
          <p:cNvSpPr>
            <a:spLocks noGrp="1"/>
          </p:cNvSpPr>
          <p:nvPr>
            <p:ph idx="1"/>
          </p:nvPr>
        </p:nvSpPr>
        <p:spPr>
          <a:xfrm>
            <a:off x="457200" y="1143000"/>
            <a:ext cx="8229600" cy="5334000"/>
          </a:xfrm>
        </p:spPr>
        <p:txBody>
          <a:bodyPr>
            <a:noAutofit/>
          </a:bodyPr>
          <a:lstStyle/>
          <a:p>
            <a:pPr lvl="0">
              <a:buNone/>
            </a:pPr>
            <a:r>
              <a:rPr lang="en-US" sz="1600" b="1" dirty="0" smtClean="0"/>
              <a:t>XSLT &lt;</a:t>
            </a:r>
            <a:r>
              <a:rPr lang="en-US" sz="1600" b="1" dirty="0" err="1" smtClean="0"/>
              <a:t>xsl:sort</a:t>
            </a:r>
            <a:r>
              <a:rPr lang="en-US" sz="1600" b="1" dirty="0" smtClean="0"/>
              <a:t>&gt; Element</a:t>
            </a:r>
            <a:endParaRPr lang="en-US" sz="1600" dirty="0" smtClean="0"/>
          </a:p>
          <a:p>
            <a:r>
              <a:rPr lang="en-US" sz="1600" dirty="0" smtClean="0"/>
              <a:t>The XSLT &lt;</a:t>
            </a:r>
            <a:r>
              <a:rPr lang="en-US" sz="1600" dirty="0" err="1" smtClean="0"/>
              <a:t>xsl:sort</a:t>
            </a:r>
            <a:r>
              <a:rPr lang="en-US" sz="1600" dirty="0" smtClean="0"/>
              <a:t>&gt; element is used to specify a sort criteria on the nodes. It displays the output in sorted form.</a:t>
            </a:r>
          </a:p>
          <a:p>
            <a:r>
              <a:rPr lang="en-US" sz="1600" dirty="0" smtClean="0"/>
              <a:t>The &lt;</a:t>
            </a:r>
            <a:r>
              <a:rPr lang="en-US" sz="1600" dirty="0" err="1" smtClean="0"/>
              <a:t>xml:sort</a:t>
            </a:r>
            <a:r>
              <a:rPr lang="en-US" sz="1600" dirty="0" smtClean="0"/>
              <a:t>&gt; element is added inside the &lt;</a:t>
            </a:r>
            <a:r>
              <a:rPr lang="en-US" sz="1600" dirty="0" err="1" smtClean="0"/>
              <a:t>xsl:for</a:t>
            </a:r>
            <a:r>
              <a:rPr lang="en-US" sz="1600" dirty="0" smtClean="0"/>
              <a:t>-each&gt; element in the XSL file, to sort the output.</a:t>
            </a:r>
          </a:p>
          <a:p>
            <a:pPr indent="511175">
              <a:buNone/>
            </a:pPr>
            <a:r>
              <a:rPr lang="en-US" sz="1600" i="1" dirty="0" smtClean="0"/>
              <a:t>&lt;</a:t>
            </a:r>
            <a:r>
              <a:rPr lang="en-US" sz="1600" i="1" dirty="0" err="1" smtClean="0"/>
              <a:t>xsl:sort</a:t>
            </a:r>
            <a:r>
              <a:rPr lang="en-US" sz="1600" i="1" dirty="0" smtClean="0"/>
              <a:t>   </a:t>
            </a:r>
          </a:p>
          <a:p>
            <a:pPr indent="511175">
              <a:buNone/>
            </a:pPr>
            <a:r>
              <a:rPr lang="en-US" sz="1600" i="1" dirty="0" smtClean="0"/>
              <a:t>   select = string-expression    </a:t>
            </a:r>
          </a:p>
          <a:p>
            <a:pPr indent="511175">
              <a:buNone/>
            </a:pPr>
            <a:r>
              <a:rPr lang="en-US" sz="1600" i="1" dirty="0" smtClean="0"/>
              <a:t>   </a:t>
            </a:r>
            <a:r>
              <a:rPr lang="en-US" sz="1600" i="1" dirty="0" err="1" smtClean="0"/>
              <a:t>lang</a:t>
            </a:r>
            <a:r>
              <a:rPr lang="en-US" sz="1600" i="1" dirty="0" smtClean="0"/>
              <a:t> = { </a:t>
            </a:r>
            <a:r>
              <a:rPr lang="en-US" sz="1600" i="1" dirty="0" err="1" smtClean="0"/>
              <a:t>nmtoken</a:t>
            </a:r>
            <a:r>
              <a:rPr lang="en-US" sz="1600" i="1" dirty="0" smtClean="0"/>
              <a:t> }   </a:t>
            </a:r>
          </a:p>
          <a:p>
            <a:pPr indent="511175">
              <a:buNone/>
            </a:pPr>
            <a:r>
              <a:rPr lang="en-US" sz="1600" i="1" dirty="0" smtClean="0"/>
              <a:t>   data-type = { "text" | "number" | </a:t>
            </a:r>
            <a:r>
              <a:rPr lang="en-US" sz="1600" i="1" dirty="0" err="1" smtClean="0"/>
              <a:t>QName</a:t>
            </a:r>
            <a:r>
              <a:rPr lang="en-US" sz="1600" i="1" dirty="0" smtClean="0"/>
              <a:t> }   </a:t>
            </a:r>
          </a:p>
          <a:p>
            <a:pPr indent="511175">
              <a:buNone/>
            </a:pPr>
            <a:r>
              <a:rPr lang="en-US" sz="1600" i="1" dirty="0" smtClean="0"/>
              <a:t>   order = { "ascending" | "descending" }   </a:t>
            </a:r>
          </a:p>
          <a:p>
            <a:pPr indent="511175">
              <a:buNone/>
            </a:pPr>
            <a:r>
              <a:rPr lang="en-US" sz="1600" i="1" dirty="0" smtClean="0"/>
              <a:t>   case-order = { "upper-first" | "lower-first" } &gt;   </a:t>
            </a:r>
          </a:p>
          <a:p>
            <a:pPr indent="511175">
              <a:buNone/>
            </a:pPr>
            <a:r>
              <a:rPr lang="en-US" sz="1600" i="1" dirty="0" smtClean="0"/>
              <a:t>&lt;/</a:t>
            </a:r>
            <a:r>
              <a:rPr lang="en-US" sz="1600" i="1" dirty="0" err="1" smtClean="0"/>
              <a:t>xsl:sort</a:t>
            </a:r>
            <a:r>
              <a:rPr lang="en-US" sz="1600" i="1" dirty="0" smtClean="0"/>
              <a:t>&gt; </a:t>
            </a:r>
          </a:p>
          <a:p>
            <a:pPr>
              <a:buNone/>
            </a:pPr>
            <a:r>
              <a:rPr lang="en-US" sz="1600" dirty="0" smtClean="0"/>
              <a:t> </a:t>
            </a:r>
            <a:r>
              <a:rPr lang="en-US" sz="1600" b="1" dirty="0" smtClean="0"/>
              <a:t>XSLT &lt;</a:t>
            </a:r>
            <a:r>
              <a:rPr lang="en-US" sz="1600" b="1" dirty="0" err="1" smtClean="0"/>
              <a:t>xsl:if</a:t>
            </a:r>
            <a:r>
              <a:rPr lang="en-US" sz="1600" b="1" dirty="0" smtClean="0"/>
              <a:t>&gt; Element</a:t>
            </a:r>
            <a:endParaRPr lang="en-US" sz="1600" dirty="0" smtClean="0"/>
          </a:p>
          <a:p>
            <a:r>
              <a:rPr lang="en-US" sz="1600" dirty="0" smtClean="0"/>
              <a:t>The XSLT &lt;</a:t>
            </a:r>
            <a:r>
              <a:rPr lang="en-US" sz="1600" dirty="0" err="1" smtClean="0"/>
              <a:t>xsl:if</a:t>
            </a:r>
            <a:r>
              <a:rPr lang="en-US" sz="1600" dirty="0" smtClean="0"/>
              <a:t>&gt; element is used to specify a conditional test against the content of the XML file.</a:t>
            </a:r>
          </a:p>
          <a:p>
            <a:pPr indent="511175">
              <a:buNone/>
            </a:pPr>
            <a:r>
              <a:rPr lang="en-US" sz="1600" i="1" dirty="0" smtClean="0"/>
              <a:t>&lt;</a:t>
            </a:r>
            <a:r>
              <a:rPr lang="en-US" sz="1600" i="1" dirty="0" err="1" smtClean="0"/>
              <a:t>xsl:if</a:t>
            </a:r>
            <a:r>
              <a:rPr lang="en-US" sz="1600" i="1" dirty="0" smtClean="0"/>
              <a:t> test="expression"&gt;  </a:t>
            </a:r>
          </a:p>
          <a:p>
            <a:pPr indent="511175">
              <a:buNone/>
            </a:pPr>
            <a:r>
              <a:rPr lang="en-US" sz="1600" i="1" dirty="0" smtClean="0"/>
              <a:t>  ...some output if the expression is true...  </a:t>
            </a:r>
          </a:p>
          <a:p>
            <a:pPr indent="511175">
              <a:buNone/>
            </a:pPr>
            <a:r>
              <a:rPr lang="en-US" sz="1600" i="1" dirty="0" smtClean="0"/>
              <a:t>&lt;/</a:t>
            </a:r>
            <a:r>
              <a:rPr lang="en-US" sz="1600" i="1" dirty="0" err="1" smtClean="0"/>
              <a:t>xsl:if</a:t>
            </a:r>
            <a:r>
              <a:rPr lang="en-US" sz="1600" i="1" dirty="0" smtClean="0"/>
              <a:t>&gt; </a:t>
            </a:r>
          </a:p>
          <a:p>
            <a:pPr>
              <a:buNone/>
            </a:pPr>
            <a:r>
              <a:rPr lang="en-US" sz="1600" dirty="0" smtClean="0"/>
              <a:t> </a:t>
            </a:r>
          </a:p>
          <a:p>
            <a:endParaRPr lang="en-US" sz="1600" dirty="0" smtClean="0"/>
          </a:p>
          <a:p>
            <a:endParaRPr lang="en-US" sz="1600" dirty="0" smtClean="0"/>
          </a:p>
          <a:p>
            <a:endParaRPr lang="en-US" sz="1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XSLT Elements</a:t>
            </a:r>
            <a:endParaRPr lang="en-US" dirty="0"/>
          </a:p>
        </p:txBody>
      </p:sp>
      <p:sp>
        <p:nvSpPr>
          <p:cNvPr id="3" name="Content Placeholder 2"/>
          <p:cNvSpPr>
            <a:spLocks noGrp="1"/>
          </p:cNvSpPr>
          <p:nvPr>
            <p:ph idx="1"/>
          </p:nvPr>
        </p:nvSpPr>
        <p:spPr>
          <a:xfrm>
            <a:off x="457200" y="990600"/>
            <a:ext cx="5181600" cy="5562600"/>
          </a:xfrm>
        </p:spPr>
        <p:txBody>
          <a:bodyPr>
            <a:noAutofit/>
          </a:bodyPr>
          <a:lstStyle/>
          <a:p>
            <a:pPr lvl="0">
              <a:buNone/>
            </a:pPr>
            <a:r>
              <a:rPr lang="en-US" sz="1800" b="1" dirty="0" smtClean="0"/>
              <a:t>XSLT &lt;</a:t>
            </a:r>
            <a:r>
              <a:rPr lang="en-US" sz="1800" b="1" dirty="0" err="1" smtClean="0"/>
              <a:t>xsl:choose</a:t>
            </a:r>
            <a:r>
              <a:rPr lang="en-US" sz="1800" b="1" dirty="0" smtClean="0"/>
              <a:t>&gt; Element</a:t>
            </a:r>
            <a:endParaRPr lang="en-US" sz="1800" dirty="0" smtClean="0"/>
          </a:p>
          <a:p>
            <a:r>
              <a:rPr lang="en-US" sz="1800" dirty="0" smtClean="0"/>
              <a:t>The XSLT &lt;</a:t>
            </a:r>
            <a:r>
              <a:rPr lang="en-US" sz="1800" dirty="0" err="1" smtClean="0"/>
              <a:t>xsl:choose</a:t>
            </a:r>
            <a:r>
              <a:rPr lang="en-US" sz="1800" dirty="0" smtClean="0"/>
              <a:t>&gt; element is used to specify a multiple conditional test against the content of nodes with the &lt;</a:t>
            </a:r>
            <a:r>
              <a:rPr lang="en-US" sz="1800" dirty="0" err="1" smtClean="0"/>
              <a:t>xsl:otherwise</a:t>
            </a:r>
            <a:r>
              <a:rPr lang="en-US" sz="1800" dirty="0" smtClean="0"/>
              <a:t>&gt; and &lt;</a:t>
            </a:r>
            <a:r>
              <a:rPr lang="en-US" sz="1800" dirty="0" err="1" smtClean="0"/>
              <a:t>xsl:when</a:t>
            </a:r>
            <a:r>
              <a:rPr lang="en-US" sz="1800" dirty="0" smtClean="0"/>
              <a:t>&gt; elements.</a:t>
            </a:r>
          </a:p>
          <a:p>
            <a:pPr indent="122238">
              <a:buNone/>
            </a:pPr>
            <a:r>
              <a:rPr lang="en-US" sz="1800" i="1" dirty="0" smtClean="0"/>
              <a:t>&lt;</a:t>
            </a:r>
            <a:r>
              <a:rPr lang="en-US" sz="1800" i="1" dirty="0" err="1" smtClean="0"/>
              <a:t>xsl:choose</a:t>
            </a:r>
            <a:r>
              <a:rPr lang="en-US" sz="1800" i="1" dirty="0" smtClean="0"/>
              <a:t>&gt;  </a:t>
            </a:r>
          </a:p>
          <a:p>
            <a:pPr indent="122238">
              <a:buNone/>
            </a:pPr>
            <a:r>
              <a:rPr lang="en-US" sz="1800" i="1" dirty="0" smtClean="0"/>
              <a:t>  &lt;</a:t>
            </a:r>
            <a:r>
              <a:rPr lang="en-US" sz="1800" i="1" dirty="0" err="1" smtClean="0"/>
              <a:t>xsl:when</a:t>
            </a:r>
            <a:r>
              <a:rPr lang="en-US" sz="1800" i="1" dirty="0" smtClean="0"/>
              <a:t> test="expression"&gt;  </a:t>
            </a:r>
          </a:p>
          <a:p>
            <a:pPr indent="122238">
              <a:buNone/>
            </a:pPr>
            <a:r>
              <a:rPr lang="en-US" sz="1800" i="1" dirty="0" smtClean="0"/>
              <a:t>    ... some output ...  </a:t>
            </a:r>
          </a:p>
          <a:p>
            <a:pPr indent="122238">
              <a:buNone/>
            </a:pPr>
            <a:r>
              <a:rPr lang="en-US" sz="1800" i="1" dirty="0" smtClean="0"/>
              <a:t>  &lt;/</a:t>
            </a:r>
            <a:r>
              <a:rPr lang="en-US" sz="1800" i="1" dirty="0" err="1" smtClean="0"/>
              <a:t>xsl:when</a:t>
            </a:r>
            <a:r>
              <a:rPr lang="en-US" sz="1800" i="1" dirty="0" smtClean="0"/>
              <a:t>&gt;  </a:t>
            </a:r>
          </a:p>
          <a:p>
            <a:pPr indent="122238">
              <a:buNone/>
            </a:pPr>
            <a:r>
              <a:rPr lang="en-US" sz="1800" i="1" dirty="0" smtClean="0"/>
              <a:t>  &lt;</a:t>
            </a:r>
            <a:r>
              <a:rPr lang="en-US" sz="1800" i="1" dirty="0" err="1" smtClean="0"/>
              <a:t>xsl:otherwise</a:t>
            </a:r>
            <a:r>
              <a:rPr lang="en-US" sz="1800" i="1" dirty="0" smtClean="0"/>
              <a:t>&gt;  </a:t>
            </a:r>
          </a:p>
          <a:p>
            <a:pPr indent="122238">
              <a:buNone/>
            </a:pPr>
            <a:r>
              <a:rPr lang="en-US" sz="1800" i="1" dirty="0" smtClean="0"/>
              <a:t>    ... some output ....  </a:t>
            </a:r>
          </a:p>
          <a:p>
            <a:pPr indent="122238">
              <a:buNone/>
            </a:pPr>
            <a:r>
              <a:rPr lang="en-US" sz="1800" i="1" dirty="0" smtClean="0"/>
              <a:t>  &lt;/</a:t>
            </a:r>
            <a:r>
              <a:rPr lang="en-US" sz="1800" i="1" dirty="0" err="1" smtClean="0"/>
              <a:t>xsl:otherwise</a:t>
            </a:r>
            <a:r>
              <a:rPr lang="en-US" sz="1800" i="1" dirty="0" smtClean="0"/>
              <a:t>&gt;  </a:t>
            </a:r>
          </a:p>
          <a:p>
            <a:pPr indent="122238">
              <a:buNone/>
            </a:pPr>
            <a:r>
              <a:rPr lang="en-US" sz="1800" i="1" dirty="0" smtClean="0"/>
              <a:t>&lt;/</a:t>
            </a:r>
            <a:r>
              <a:rPr lang="en-US" sz="1800" i="1" dirty="0" err="1" smtClean="0"/>
              <a:t>xsl:choose</a:t>
            </a:r>
            <a:r>
              <a:rPr lang="en-US" sz="1800" i="1" dirty="0" smtClean="0"/>
              <a:t>&gt;  </a:t>
            </a:r>
          </a:p>
          <a:p>
            <a:pPr indent="122238">
              <a:buNone/>
            </a:pPr>
            <a:r>
              <a:rPr lang="en-US" sz="1600" i="1" dirty="0" smtClean="0"/>
              <a:t> </a:t>
            </a:r>
          </a:p>
          <a:p>
            <a:endParaRPr lang="en-US" sz="1600" dirty="0" smtClean="0"/>
          </a:p>
          <a:p>
            <a:endParaRPr lang="en-US" sz="1600" dirty="0"/>
          </a:p>
        </p:txBody>
      </p:sp>
      <p:sp>
        <p:nvSpPr>
          <p:cNvPr id="5" name="Rectangle 4"/>
          <p:cNvSpPr/>
          <p:nvPr/>
        </p:nvSpPr>
        <p:spPr>
          <a:xfrm>
            <a:off x="4267200" y="2333685"/>
            <a:ext cx="4419600" cy="3970318"/>
          </a:xfrm>
          <a:prstGeom prst="rect">
            <a:avLst/>
          </a:prstGeom>
        </p:spPr>
        <p:txBody>
          <a:bodyPr wrap="square">
            <a:spAutoFit/>
          </a:bodyPr>
          <a:lstStyle/>
          <a:p>
            <a:r>
              <a:rPr lang="en-US" dirty="0" smtClean="0"/>
              <a:t> </a:t>
            </a:r>
            <a:r>
              <a:rPr lang="en-US" u="sng" dirty="0" smtClean="0"/>
              <a:t>Example:</a:t>
            </a:r>
            <a:endParaRPr lang="en-US" dirty="0" smtClean="0"/>
          </a:p>
          <a:p>
            <a:r>
              <a:rPr lang="en-US" dirty="0" smtClean="0"/>
              <a:t>&lt;</a:t>
            </a:r>
            <a:r>
              <a:rPr lang="en-US" dirty="0" err="1" smtClean="0"/>
              <a:t>xsl:choose</a:t>
            </a:r>
            <a:r>
              <a:rPr lang="en-US" dirty="0" smtClean="0"/>
              <a:t>&gt;   </a:t>
            </a:r>
          </a:p>
          <a:p>
            <a:r>
              <a:rPr lang="en-US" dirty="0" smtClean="0"/>
              <a:t>               &lt;</a:t>
            </a:r>
            <a:r>
              <a:rPr lang="en-US" dirty="0" err="1" smtClean="0"/>
              <a:t>xsl:when</a:t>
            </a:r>
            <a:r>
              <a:rPr lang="en-US" dirty="0" smtClean="0"/>
              <a:t> test = "salary &gt; 50000"&gt;   </a:t>
            </a:r>
          </a:p>
          <a:p>
            <a:r>
              <a:rPr lang="en-US" dirty="0" smtClean="0"/>
              <a:t>               High   </a:t>
            </a:r>
          </a:p>
          <a:p>
            <a:r>
              <a:rPr lang="en-US" dirty="0" smtClean="0"/>
              <a:t>               &lt;/</a:t>
            </a:r>
            <a:r>
              <a:rPr lang="en-US" dirty="0" err="1" smtClean="0"/>
              <a:t>xsl:when</a:t>
            </a:r>
            <a:r>
              <a:rPr lang="en-US" dirty="0" smtClean="0"/>
              <a:t>&gt;   </a:t>
            </a:r>
          </a:p>
          <a:p>
            <a:r>
              <a:rPr lang="en-US" dirty="0" smtClean="0"/>
              <a:t>           </a:t>
            </a:r>
          </a:p>
          <a:p>
            <a:r>
              <a:rPr lang="en-US" dirty="0" smtClean="0"/>
              <a:t>               &lt;</a:t>
            </a:r>
            <a:r>
              <a:rPr lang="en-US" dirty="0" err="1" smtClean="0"/>
              <a:t>xsl:when</a:t>
            </a:r>
            <a:r>
              <a:rPr lang="en-US" dirty="0" smtClean="0"/>
              <a:t> test = "salary &gt; 40000"&gt;   </a:t>
            </a:r>
          </a:p>
          <a:p>
            <a:r>
              <a:rPr lang="en-US" dirty="0" smtClean="0"/>
              <a:t>               Medium   </a:t>
            </a:r>
          </a:p>
          <a:p>
            <a:r>
              <a:rPr lang="en-US" dirty="0" smtClean="0"/>
              <a:t>               &lt;/</a:t>
            </a:r>
            <a:r>
              <a:rPr lang="en-US" dirty="0" err="1" smtClean="0"/>
              <a:t>xsl:when</a:t>
            </a:r>
            <a:r>
              <a:rPr lang="en-US" dirty="0" smtClean="0"/>
              <a:t>&gt;   </a:t>
            </a:r>
          </a:p>
          <a:p>
            <a:r>
              <a:rPr lang="en-US" dirty="0" smtClean="0"/>
              <a:t>           </a:t>
            </a:r>
          </a:p>
          <a:p>
            <a:r>
              <a:rPr lang="en-US" dirty="0" smtClean="0"/>
              <a:t>               &lt;</a:t>
            </a:r>
            <a:r>
              <a:rPr lang="en-US" dirty="0" err="1" smtClean="0"/>
              <a:t>xsl:otherwise</a:t>
            </a:r>
            <a:r>
              <a:rPr lang="en-US" dirty="0" smtClean="0"/>
              <a:t>&gt;   </a:t>
            </a:r>
          </a:p>
          <a:p>
            <a:r>
              <a:rPr lang="en-US" dirty="0" smtClean="0"/>
              <a:t>               Low   </a:t>
            </a:r>
          </a:p>
          <a:p>
            <a:r>
              <a:rPr lang="en-US" dirty="0" smtClean="0"/>
              <a:t>               &lt;/</a:t>
            </a:r>
            <a:r>
              <a:rPr lang="en-US" dirty="0" err="1" smtClean="0"/>
              <a:t>xsl:otherwise</a:t>
            </a:r>
            <a:r>
              <a:rPr lang="en-US" dirty="0" smtClean="0"/>
              <a:t>&gt;   </a:t>
            </a:r>
          </a:p>
          <a:p>
            <a:r>
              <a:rPr lang="en-US" dirty="0" smtClean="0"/>
              <a:t>               &lt;/</a:t>
            </a:r>
            <a:r>
              <a:rPr lang="en-US" dirty="0" err="1" smtClean="0"/>
              <a:t>xsl:choose</a:t>
            </a:r>
            <a:r>
              <a:rPr lang="en-US" dirty="0" smtClean="0"/>
              <a:t>&gt;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XSLT Elements</a:t>
            </a:r>
            <a:endParaRPr lang="en-US" dirty="0"/>
          </a:p>
        </p:txBody>
      </p:sp>
      <p:sp>
        <p:nvSpPr>
          <p:cNvPr id="3" name="Content Placeholder 2"/>
          <p:cNvSpPr>
            <a:spLocks noGrp="1"/>
          </p:cNvSpPr>
          <p:nvPr>
            <p:ph idx="1"/>
          </p:nvPr>
        </p:nvSpPr>
        <p:spPr/>
        <p:txBody>
          <a:bodyPr/>
          <a:lstStyle/>
          <a:p>
            <a:pPr lvl="0"/>
            <a:r>
              <a:rPr lang="en-US" b="1" dirty="0" smtClean="0"/>
              <a:t>XSLT &lt;</a:t>
            </a:r>
            <a:r>
              <a:rPr lang="en-US" b="1" dirty="0" err="1" smtClean="0"/>
              <a:t>xsl:import</a:t>
            </a:r>
            <a:r>
              <a:rPr lang="en-US" b="1" dirty="0" smtClean="0"/>
              <a:t>&gt; Element</a:t>
            </a:r>
            <a:endParaRPr lang="en-US" dirty="0" smtClean="0"/>
          </a:p>
          <a:p>
            <a:r>
              <a:rPr lang="en-US" dirty="0" smtClean="0"/>
              <a:t>The XSLT &lt;</a:t>
            </a:r>
            <a:r>
              <a:rPr lang="en-US" dirty="0" err="1" smtClean="0"/>
              <a:t>xsl:import</a:t>
            </a:r>
            <a:r>
              <a:rPr lang="en-US" dirty="0" smtClean="0"/>
              <a:t>&gt; element is used to import the content of one </a:t>
            </a:r>
            <a:r>
              <a:rPr lang="en-US" dirty="0" err="1" smtClean="0"/>
              <a:t>stylesheet</a:t>
            </a:r>
            <a:r>
              <a:rPr lang="en-US" dirty="0" smtClean="0"/>
              <a:t> to another </a:t>
            </a:r>
            <a:r>
              <a:rPr lang="en-US" dirty="0" err="1" smtClean="0"/>
              <a:t>stylesheet</a:t>
            </a:r>
            <a:r>
              <a:rPr lang="en-US" dirty="0" smtClean="0"/>
              <a:t>. The importing </a:t>
            </a:r>
            <a:r>
              <a:rPr lang="en-US" dirty="0" err="1" smtClean="0"/>
              <a:t>stylesheet</a:t>
            </a:r>
            <a:r>
              <a:rPr lang="en-US" dirty="0" smtClean="0"/>
              <a:t> has higher precedence over imported </a:t>
            </a:r>
            <a:r>
              <a:rPr lang="en-US" dirty="0" err="1" smtClean="0"/>
              <a:t>stylesheet</a:t>
            </a:r>
            <a:r>
              <a:rPr lang="en-US" dirty="0" smtClean="0"/>
              <a:t>.</a:t>
            </a:r>
          </a:p>
          <a:p>
            <a:pPr lvl="1">
              <a:buNone/>
            </a:pPr>
            <a:r>
              <a:rPr lang="en-US" i="1" dirty="0" smtClean="0"/>
              <a:t>	&lt;</a:t>
            </a:r>
            <a:r>
              <a:rPr lang="en-US" i="1" dirty="0" err="1" smtClean="0"/>
              <a:t>xsl:import</a:t>
            </a:r>
            <a:r>
              <a:rPr lang="en-US" i="1" dirty="0" smtClean="0"/>
              <a:t> </a:t>
            </a:r>
            <a:r>
              <a:rPr lang="en-US" i="1" dirty="0" err="1" smtClean="0"/>
              <a:t>href</a:t>
            </a:r>
            <a:r>
              <a:rPr lang="en-US" i="1" dirty="0" smtClean="0"/>
              <a:t> = "</a:t>
            </a:r>
            <a:r>
              <a:rPr lang="en-US" i="1" dirty="0" err="1" smtClean="0"/>
              <a:t>uri</a:t>
            </a:r>
            <a:r>
              <a:rPr lang="en-US" i="1" dirty="0" smtClean="0"/>
              <a:t>"&gt;   </a:t>
            </a:r>
          </a:p>
          <a:p>
            <a:pPr lvl="1">
              <a:buNone/>
            </a:pPr>
            <a:r>
              <a:rPr lang="en-US" i="1" smtClean="0"/>
              <a:t>	&lt;/</a:t>
            </a:r>
            <a:r>
              <a:rPr lang="en-US" i="1" dirty="0" err="1" smtClean="0"/>
              <a:t>xsl:import</a:t>
            </a:r>
            <a:r>
              <a:rPr lang="en-US" i="1" dirty="0" smtClean="0"/>
              <a:t>&gt;</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639762"/>
          </a:xfrm>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457200" y="1295400"/>
            <a:ext cx="8229600" cy="5181600"/>
          </a:xfrm>
        </p:spPr>
        <p:txBody>
          <a:bodyPr/>
          <a:lstStyle/>
          <a:p>
            <a:r>
              <a:rPr lang="en-US" dirty="0" smtClean="0">
                <a:hlinkClick r:id="rId2"/>
              </a:rPr>
              <a:t>https://www.w3schools.com/xml/</a:t>
            </a:r>
            <a:endParaRPr lang="en-US" dirty="0" smtClean="0"/>
          </a:p>
          <a:p>
            <a:r>
              <a:rPr lang="en-US" dirty="0" smtClean="0">
                <a:hlinkClick r:id="rId3"/>
              </a:rPr>
              <a:t>https://www.tutorialspoint.com/xml/index.htm</a:t>
            </a:r>
            <a:endParaRPr lang="en-US" dirty="0" smtClean="0"/>
          </a:p>
          <a:p>
            <a:r>
              <a:rPr lang="en-US" dirty="0" smtClean="0">
                <a:hlinkClick r:id="rId4"/>
              </a:rPr>
              <a:t>https://beginnersbook.com/2018/10/xml-tutorial-learn-xml/</a:t>
            </a:r>
            <a:endParaRPr lang="en-US" dirty="0" smtClean="0"/>
          </a:p>
          <a:p>
            <a:r>
              <a:rPr lang="en-US" dirty="0" smtClean="0">
                <a:hlinkClick r:id="rId5"/>
              </a:rPr>
              <a:t>https://www.javatpoint.com/xml-tutorial</a:t>
            </a:r>
            <a:endParaRPr lang="en-US" dirty="0" smtClean="0"/>
          </a:p>
          <a:p>
            <a:r>
              <a:rPr lang="en-US" dirty="0" smtClean="0">
                <a:hlinkClick r:id="rId6"/>
              </a:rPr>
              <a:t>https://www.geeksforgeeks.org/xml-basics/</a:t>
            </a:r>
            <a:endParaRPr lang="en-US" dirty="0" smtClean="0"/>
          </a:p>
          <a:p>
            <a:r>
              <a:rPr lang="en-US" dirty="0" smtClean="0">
                <a:hlinkClick r:id="rId7"/>
              </a:rPr>
              <a:t>https://www.quackit.com/xml/tutorial/</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What is XML?</a:t>
            </a:r>
            <a:endParaRPr lang="en-US" dirty="0"/>
          </a:p>
        </p:txBody>
      </p:sp>
      <p:sp>
        <p:nvSpPr>
          <p:cNvPr id="3" name="Content Placeholder 2"/>
          <p:cNvSpPr>
            <a:spLocks noGrp="1"/>
          </p:cNvSpPr>
          <p:nvPr>
            <p:ph idx="1"/>
          </p:nvPr>
        </p:nvSpPr>
        <p:spPr>
          <a:xfrm>
            <a:off x="457200" y="1295400"/>
            <a:ext cx="8229600" cy="5105400"/>
          </a:xfrm>
        </p:spPr>
        <p:txBody>
          <a:bodyPr>
            <a:normAutofit fontScale="92500" lnSpcReduction="20000"/>
          </a:bodyPr>
          <a:lstStyle/>
          <a:p>
            <a:pPr algn="just"/>
            <a:r>
              <a:rPr lang="en-US" dirty="0" smtClean="0"/>
              <a:t>XML stands for </a:t>
            </a:r>
            <a:r>
              <a:rPr lang="en-US" dirty="0" err="1" smtClean="0"/>
              <a:t>eXtensible</a:t>
            </a:r>
            <a:r>
              <a:rPr lang="en-US" dirty="0" smtClean="0"/>
              <a:t> Markup Language that defines a set of rules for encoding documents in a format that is both human-readable and machine-readable.</a:t>
            </a:r>
          </a:p>
          <a:p>
            <a:pPr algn="just"/>
            <a:r>
              <a:rPr lang="en-US" dirty="0" smtClean="0"/>
              <a:t>XML is a markup language much like HTML</a:t>
            </a:r>
          </a:p>
          <a:p>
            <a:pPr algn="just"/>
            <a:r>
              <a:rPr lang="en-US" dirty="0" smtClean="0"/>
              <a:t>XML was designed to store and transport data</a:t>
            </a:r>
          </a:p>
          <a:p>
            <a:pPr algn="just"/>
            <a:r>
              <a:rPr lang="en-US" dirty="0" smtClean="0"/>
              <a:t>XML was designed to be self-descriptive</a:t>
            </a:r>
          </a:p>
          <a:p>
            <a:pPr algn="just"/>
            <a:r>
              <a:rPr lang="en-US" dirty="0" smtClean="0"/>
              <a:t>XML is designed to carry data, not to display data.</a:t>
            </a:r>
          </a:p>
          <a:p>
            <a:pPr algn="just"/>
            <a:r>
              <a:rPr lang="en-US" dirty="0" smtClean="0"/>
              <a:t>XML tags are not predefined. You must define your own tags.</a:t>
            </a:r>
          </a:p>
          <a:p>
            <a:pPr algn="just"/>
            <a:r>
              <a:rPr lang="en-US" dirty="0" smtClean="0"/>
              <a:t>XML is platform independent and language independent.</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Features of XML - 1 </a:t>
            </a:r>
            <a:endParaRPr lang="en-US" dirty="0"/>
          </a:p>
        </p:txBody>
      </p:sp>
      <p:sp>
        <p:nvSpPr>
          <p:cNvPr id="3" name="Content Placeholder 2"/>
          <p:cNvSpPr>
            <a:spLocks noGrp="1"/>
          </p:cNvSpPr>
          <p:nvPr>
            <p:ph idx="1"/>
          </p:nvPr>
        </p:nvSpPr>
        <p:spPr>
          <a:xfrm>
            <a:off x="457200" y="914400"/>
            <a:ext cx="8229600" cy="5638800"/>
          </a:xfrm>
        </p:spPr>
        <p:txBody>
          <a:bodyPr>
            <a:noAutofit/>
          </a:bodyPr>
          <a:lstStyle/>
          <a:p>
            <a:pPr algn="just"/>
            <a:r>
              <a:rPr lang="en-US" sz="2000" b="1" dirty="0" smtClean="0"/>
              <a:t>Allows XML validation</a:t>
            </a:r>
          </a:p>
          <a:p>
            <a:pPr lvl="1" algn="just"/>
            <a:r>
              <a:rPr lang="en-US" sz="2000" dirty="0" smtClean="0"/>
              <a:t>A XML document can be validated using DTD or XML schema. This ensures that the XML document is syntactically correct and avoids any issues that may arise due to the incorrect XML.</a:t>
            </a:r>
            <a:endParaRPr lang="en-US" sz="2000" b="1" dirty="0" smtClean="0"/>
          </a:p>
          <a:p>
            <a:pPr algn="just"/>
            <a:r>
              <a:rPr lang="en-US" sz="2000" b="1" dirty="0" smtClean="0"/>
              <a:t>XML focuses on data rather than how it looks</a:t>
            </a:r>
          </a:p>
          <a:p>
            <a:pPr lvl="1" algn="just"/>
            <a:r>
              <a:rPr lang="en-US" sz="2000" dirty="0" smtClean="0"/>
              <a:t>XML is popular because it focuses on data rather than data presentation. his separates the data and its presentation part and gives us the freedom to present the data the way we want.</a:t>
            </a:r>
            <a:endParaRPr lang="en-US" sz="2000" b="1" dirty="0" smtClean="0"/>
          </a:p>
          <a:p>
            <a:pPr algn="just"/>
            <a:r>
              <a:rPr lang="en-US" sz="2000" b="1" dirty="0" smtClean="0"/>
              <a:t>Easy and efficient data sharing</a:t>
            </a:r>
          </a:p>
          <a:p>
            <a:pPr lvl="1" algn="just"/>
            <a:r>
              <a:rPr lang="en-US" sz="2000" dirty="0" smtClean="0"/>
              <a:t>Since XML is </a:t>
            </a:r>
            <a:r>
              <a:rPr lang="en-US" sz="2000" b="1" dirty="0" smtClean="0"/>
              <a:t>software and hardware independent</a:t>
            </a:r>
            <a:r>
              <a:rPr lang="en-US" sz="2000" dirty="0" smtClean="0"/>
              <a:t>, it is easier to share data between different systems with different hardware and software configuration. Any system with any programming language can read and process a XML document.</a:t>
            </a:r>
            <a:endParaRPr lang="en-US" sz="2000" b="1" dirty="0" smtClean="0"/>
          </a:p>
          <a:p>
            <a:pPr algn="just"/>
            <a:r>
              <a:rPr lang="en-US" sz="2000" b="1" dirty="0" smtClean="0"/>
              <a:t>Compatibility with other markup language HTML</a:t>
            </a:r>
          </a:p>
          <a:p>
            <a:pPr lvl="1" algn="just"/>
            <a:r>
              <a:rPr lang="en-US" sz="2000" dirty="0" smtClean="0"/>
              <a:t>It is so much easier to read the data from XML and display it on an GUI(graphical user interface) using HTML markup language.</a:t>
            </a:r>
            <a:endParaRPr lang="en-US" sz="2000" b="1" dirty="0" smtClean="0"/>
          </a:p>
          <a:p>
            <a:pPr algn="just">
              <a:buNone/>
            </a:pPr>
            <a:endParaRPr lang="en-US" sz="20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Features of XML - 2</a:t>
            </a:r>
            <a:endParaRPr lang="en-US" dirty="0"/>
          </a:p>
        </p:txBody>
      </p:sp>
      <p:sp>
        <p:nvSpPr>
          <p:cNvPr id="3" name="Content Placeholder 2"/>
          <p:cNvSpPr>
            <a:spLocks noGrp="1"/>
          </p:cNvSpPr>
          <p:nvPr>
            <p:ph idx="1"/>
          </p:nvPr>
        </p:nvSpPr>
        <p:spPr>
          <a:xfrm>
            <a:off x="457200" y="1371600"/>
            <a:ext cx="8229600" cy="4876800"/>
          </a:xfrm>
        </p:spPr>
        <p:txBody>
          <a:bodyPr>
            <a:normAutofit/>
          </a:bodyPr>
          <a:lstStyle/>
          <a:p>
            <a:pPr algn="just"/>
            <a:r>
              <a:rPr lang="en-US" sz="2000" b="1" dirty="0" smtClean="0"/>
              <a:t>Supports platform transition</a:t>
            </a:r>
          </a:p>
          <a:p>
            <a:pPr lvl="1" algn="just"/>
            <a:r>
              <a:rPr lang="en-US" sz="2000" dirty="0" smtClean="0"/>
              <a:t>XML simplifies the data is transportation on new upgraded systems without any data loss.</a:t>
            </a:r>
            <a:endParaRPr lang="en-US" sz="2000" b="1" dirty="0" smtClean="0"/>
          </a:p>
          <a:p>
            <a:pPr algn="just"/>
            <a:r>
              <a:rPr lang="en-US" sz="2000" b="1" dirty="0" smtClean="0"/>
              <a:t>Adapts technology advancements</a:t>
            </a:r>
          </a:p>
          <a:p>
            <a:pPr lvl="1" algn="just"/>
            <a:r>
              <a:rPr lang="en-US" sz="2000" dirty="0" smtClean="0"/>
              <a:t>it can adapt to the new technologies because of its platform-independent nature.</a:t>
            </a:r>
            <a:endParaRPr lang="en-US" sz="2000" b="1" dirty="0" smtClean="0"/>
          </a:p>
          <a:p>
            <a:pPr algn="just"/>
            <a:r>
              <a:rPr lang="en-US" sz="2000" b="1" dirty="0" smtClean="0"/>
              <a:t>XML supports Unicode</a:t>
            </a:r>
          </a:p>
          <a:p>
            <a:pPr lvl="1" algn="just"/>
            <a:r>
              <a:rPr lang="en-US" sz="2000" dirty="0" smtClean="0"/>
              <a:t>XML supports Unicode that allows it to communicate almost any information in any written human language.</a:t>
            </a:r>
            <a:endParaRPr lang="en-US" sz="2000" b="1" dirty="0" smtClean="0"/>
          </a:p>
          <a:p>
            <a:pPr algn="just"/>
            <a:r>
              <a:rPr lang="en-US" sz="2000" b="1" dirty="0" smtClean="0"/>
              <a:t>XML can be used to create new internet languages</a:t>
            </a:r>
          </a:p>
          <a:p>
            <a:pPr lvl="1" algn="just"/>
            <a:r>
              <a:rPr lang="en-US" sz="2000" dirty="0" smtClean="0"/>
              <a:t>A lot of new Internet languages are created with XML</a:t>
            </a:r>
            <a:endParaRPr lang="en-US" sz="2000" b="1" dirty="0" smtClean="0"/>
          </a:p>
          <a:p>
            <a:pPr algn="just"/>
            <a:endParaRPr lang="en-US" sz="20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HTML </a:t>
            </a:r>
            <a:r>
              <a:rPr lang="en-US" dirty="0" err="1" smtClean="0"/>
              <a:t>vs</a:t>
            </a:r>
            <a:r>
              <a:rPr lang="en-US" dirty="0" smtClean="0"/>
              <a:t> XML</a:t>
            </a:r>
            <a:endParaRPr lang="en-US" dirty="0"/>
          </a:p>
        </p:txBody>
      </p:sp>
      <p:graphicFrame>
        <p:nvGraphicFramePr>
          <p:cNvPr id="4" name="Table 3"/>
          <p:cNvGraphicFramePr>
            <a:graphicFrameLocks noGrp="1"/>
          </p:cNvGraphicFramePr>
          <p:nvPr/>
        </p:nvGraphicFramePr>
        <p:xfrm>
          <a:off x="381002" y="990601"/>
          <a:ext cx="8458197" cy="5635132"/>
        </p:xfrm>
        <a:graphic>
          <a:graphicData uri="http://schemas.openxmlformats.org/drawingml/2006/table">
            <a:tbl>
              <a:tblPr/>
              <a:tblGrid>
                <a:gridCol w="533398"/>
                <a:gridCol w="4038600"/>
                <a:gridCol w="3886199"/>
              </a:tblGrid>
              <a:tr h="297786">
                <a:tc>
                  <a:txBody>
                    <a:bodyPr/>
                    <a:lstStyle/>
                    <a:p>
                      <a:pPr algn="l" fontAlgn="t"/>
                      <a:r>
                        <a:rPr lang="en-US" sz="1800" b="1">
                          <a:solidFill>
                            <a:srgbClr val="000000"/>
                          </a:solidFill>
                          <a:latin typeface="times new roman"/>
                        </a:rPr>
                        <a:t>No.</a:t>
                      </a:r>
                    </a:p>
                  </a:txBody>
                  <a:tcPr marL="48000" marR="48000" marT="48000" marB="48000">
                    <a:lnL w="9525" cap="flat" cmpd="sng" algn="ctr">
                      <a:solidFill>
                        <a:srgbClr val="B00A9E"/>
                      </a:solidFill>
                      <a:prstDash val="solid"/>
                      <a:round/>
                      <a:headEnd type="none" w="med" len="med"/>
                      <a:tailEnd type="none" w="med" len="med"/>
                    </a:lnL>
                    <a:lnR w="9525" cap="flat" cmpd="sng" algn="ctr">
                      <a:solidFill>
                        <a:srgbClr val="B00A9E"/>
                      </a:solidFill>
                      <a:prstDash val="solid"/>
                      <a:round/>
                      <a:headEnd type="none" w="med" len="med"/>
                      <a:tailEnd type="none" w="med" len="med"/>
                    </a:lnR>
                    <a:lnT w="9525" cap="flat" cmpd="sng" algn="ctr">
                      <a:solidFill>
                        <a:srgbClr val="B00A9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sz="1800" b="1" dirty="0">
                          <a:solidFill>
                            <a:srgbClr val="000000"/>
                          </a:solidFill>
                          <a:latin typeface="times new roman"/>
                        </a:rPr>
                        <a:t>HTML</a:t>
                      </a:r>
                    </a:p>
                  </a:txBody>
                  <a:tcPr marL="48000" marR="48000" marT="48000" marB="48000">
                    <a:lnL w="9525" cap="flat" cmpd="sng" algn="ctr">
                      <a:solidFill>
                        <a:srgbClr val="B00A9E"/>
                      </a:solidFill>
                      <a:prstDash val="solid"/>
                      <a:round/>
                      <a:headEnd type="none" w="med" len="med"/>
                      <a:tailEnd type="none" w="med" len="med"/>
                    </a:lnL>
                    <a:lnR w="9525" cap="flat" cmpd="sng" algn="ctr">
                      <a:solidFill>
                        <a:srgbClr val="B00A9E"/>
                      </a:solidFill>
                      <a:prstDash val="solid"/>
                      <a:round/>
                      <a:headEnd type="none" w="med" len="med"/>
                      <a:tailEnd type="none" w="med" len="med"/>
                    </a:lnR>
                    <a:lnT w="9525" cap="flat" cmpd="sng" algn="ctr">
                      <a:solidFill>
                        <a:srgbClr val="B00A9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sz="1800" b="1" dirty="0">
                          <a:solidFill>
                            <a:srgbClr val="000000"/>
                          </a:solidFill>
                          <a:latin typeface="times new roman"/>
                        </a:rPr>
                        <a:t>XML</a:t>
                      </a:r>
                    </a:p>
                  </a:txBody>
                  <a:tcPr marL="48000" marR="48000" marT="48000" marB="48000">
                    <a:lnL w="9525" cap="flat" cmpd="sng" algn="ctr">
                      <a:solidFill>
                        <a:srgbClr val="B00A9E"/>
                      </a:solidFill>
                      <a:prstDash val="solid"/>
                      <a:round/>
                      <a:headEnd type="none" w="med" len="med"/>
                      <a:tailEnd type="none" w="med" len="med"/>
                    </a:lnL>
                    <a:lnR w="9525" cap="flat" cmpd="sng" algn="ctr">
                      <a:solidFill>
                        <a:srgbClr val="B00A9E"/>
                      </a:solidFill>
                      <a:prstDash val="solid"/>
                      <a:round/>
                      <a:headEnd type="none" w="med" len="med"/>
                      <a:tailEnd type="none" w="med" len="med"/>
                    </a:lnR>
                    <a:lnT w="9525" cap="flat" cmpd="sng" algn="ctr">
                      <a:solidFill>
                        <a:srgbClr val="B00A9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r>
              <a:tr h="1031973">
                <a:tc>
                  <a:txBody>
                    <a:bodyPr/>
                    <a:lstStyle/>
                    <a:p>
                      <a:pPr algn="l" fontAlgn="t"/>
                      <a:r>
                        <a:rPr lang="en-US" sz="1400" b="0" i="0">
                          <a:solidFill>
                            <a:srgbClr val="000000"/>
                          </a:solidFill>
                          <a:latin typeface="verdana"/>
                        </a:rPr>
                        <a:t>1)</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400" b="0" i="0">
                          <a:solidFill>
                            <a:srgbClr val="000000"/>
                          </a:solidFill>
                          <a:latin typeface="verdana"/>
                        </a:rPr>
                        <a:t>HTML is used </a:t>
                      </a:r>
                      <a:r>
                        <a:rPr lang="en-US" sz="1400" b="1" i="0">
                          <a:solidFill>
                            <a:srgbClr val="000000"/>
                          </a:solidFill>
                          <a:latin typeface="verdana"/>
                        </a:rPr>
                        <a:t>to display data</a:t>
                      </a:r>
                      <a:r>
                        <a:rPr lang="en-US" sz="1400" b="0" i="0">
                          <a:solidFill>
                            <a:srgbClr val="000000"/>
                          </a:solidFill>
                          <a:latin typeface="verdana"/>
                        </a:rPr>
                        <a:t> and focuses on how data looks.</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400" b="0" i="0">
                          <a:solidFill>
                            <a:srgbClr val="000000"/>
                          </a:solidFill>
                          <a:latin typeface="verdana"/>
                        </a:rPr>
                        <a:t>XML is a software and hardware independent tool used </a:t>
                      </a:r>
                      <a:r>
                        <a:rPr lang="en-US" sz="1400" b="1" i="0">
                          <a:solidFill>
                            <a:srgbClr val="000000"/>
                          </a:solidFill>
                          <a:latin typeface="verdana"/>
                        </a:rPr>
                        <a:t>to transport and store data</a:t>
                      </a:r>
                      <a:r>
                        <a:rPr lang="en-US" sz="1400" b="0" i="0">
                          <a:solidFill>
                            <a:srgbClr val="000000"/>
                          </a:solidFill>
                          <a:latin typeface="verdana"/>
                        </a:rPr>
                        <a:t>. It focuses on what data is.</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717134">
                <a:tc>
                  <a:txBody>
                    <a:bodyPr/>
                    <a:lstStyle/>
                    <a:p>
                      <a:pPr algn="l" fontAlgn="t"/>
                      <a:r>
                        <a:rPr lang="en-US" sz="1400" b="0" i="0">
                          <a:solidFill>
                            <a:srgbClr val="000000"/>
                          </a:solidFill>
                          <a:latin typeface="verdana"/>
                        </a:rPr>
                        <a:t>2)</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400" b="0" i="0">
                          <a:solidFill>
                            <a:srgbClr val="000000"/>
                          </a:solidFill>
                          <a:latin typeface="verdana"/>
                        </a:rPr>
                        <a:t>HTML is a </a:t>
                      </a:r>
                      <a:r>
                        <a:rPr lang="en-US" sz="1400" b="1" i="0">
                          <a:solidFill>
                            <a:srgbClr val="000000"/>
                          </a:solidFill>
                          <a:latin typeface="verdana"/>
                        </a:rPr>
                        <a:t>markup language</a:t>
                      </a:r>
                      <a:r>
                        <a:rPr lang="en-US" sz="1400" b="0" i="0">
                          <a:solidFill>
                            <a:srgbClr val="000000"/>
                          </a:solidFill>
                          <a:latin typeface="verdana"/>
                        </a:rPr>
                        <a:t> itself.</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400" b="0" i="0">
                          <a:solidFill>
                            <a:srgbClr val="000000"/>
                          </a:solidFill>
                          <a:latin typeface="verdana"/>
                        </a:rPr>
                        <a:t>XML provides a </a:t>
                      </a:r>
                      <a:r>
                        <a:rPr lang="en-US" sz="1400" b="1" i="0">
                          <a:solidFill>
                            <a:srgbClr val="000000"/>
                          </a:solidFill>
                          <a:latin typeface="verdana"/>
                        </a:rPr>
                        <a:t>framework to define markup languages</a:t>
                      </a:r>
                      <a:r>
                        <a:rPr lang="en-US" sz="1400" b="0" i="0">
                          <a:solidFill>
                            <a:srgbClr val="000000"/>
                          </a:solidFill>
                          <a:latin typeface="verdana"/>
                        </a:rPr>
                        <a:t>.</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402295">
                <a:tc>
                  <a:txBody>
                    <a:bodyPr/>
                    <a:lstStyle/>
                    <a:p>
                      <a:pPr algn="l" fontAlgn="t"/>
                      <a:r>
                        <a:rPr lang="en-US" sz="1400" b="0" i="0">
                          <a:solidFill>
                            <a:srgbClr val="000000"/>
                          </a:solidFill>
                          <a:latin typeface="verdana"/>
                        </a:rPr>
                        <a:t>3)</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400" b="0" i="0">
                          <a:solidFill>
                            <a:srgbClr val="000000"/>
                          </a:solidFill>
                          <a:latin typeface="verdana"/>
                        </a:rPr>
                        <a:t>HTML is </a:t>
                      </a:r>
                      <a:r>
                        <a:rPr lang="en-US" sz="1400" b="1" i="0">
                          <a:solidFill>
                            <a:srgbClr val="000000"/>
                          </a:solidFill>
                          <a:latin typeface="verdana"/>
                        </a:rPr>
                        <a:t>not case sensitive</a:t>
                      </a:r>
                      <a:r>
                        <a:rPr lang="en-US" sz="1400" b="0" i="0">
                          <a:solidFill>
                            <a:srgbClr val="000000"/>
                          </a:solidFill>
                          <a:latin typeface="verdana"/>
                        </a:rPr>
                        <a:t>.</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400" b="0" i="0">
                          <a:solidFill>
                            <a:srgbClr val="000000"/>
                          </a:solidFill>
                          <a:latin typeface="verdana"/>
                        </a:rPr>
                        <a:t>XML is </a:t>
                      </a:r>
                      <a:r>
                        <a:rPr lang="en-US" sz="1400" b="1" i="0">
                          <a:solidFill>
                            <a:srgbClr val="000000"/>
                          </a:solidFill>
                          <a:latin typeface="verdana"/>
                        </a:rPr>
                        <a:t>case sensitive</a:t>
                      </a:r>
                      <a:r>
                        <a:rPr lang="en-US" sz="1400" b="0" i="0">
                          <a:solidFill>
                            <a:srgbClr val="000000"/>
                          </a:solidFill>
                          <a:latin typeface="verdana"/>
                        </a:rPr>
                        <a:t>.</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717134">
                <a:tc>
                  <a:txBody>
                    <a:bodyPr/>
                    <a:lstStyle/>
                    <a:p>
                      <a:pPr algn="l" fontAlgn="t"/>
                      <a:r>
                        <a:rPr lang="en-US" sz="1400" b="0" i="0">
                          <a:solidFill>
                            <a:srgbClr val="000000"/>
                          </a:solidFill>
                          <a:latin typeface="verdana"/>
                        </a:rPr>
                        <a:t>4)</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400" b="0" i="0">
                          <a:solidFill>
                            <a:srgbClr val="000000"/>
                          </a:solidFill>
                          <a:latin typeface="verdana"/>
                        </a:rPr>
                        <a:t>HTML is a presentation language.</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400" b="0" i="0">
                          <a:solidFill>
                            <a:srgbClr val="000000"/>
                          </a:solidFill>
                          <a:latin typeface="verdana"/>
                        </a:rPr>
                        <a:t>XML is neither a presentation language nor a programming language.</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559714">
                <a:tc>
                  <a:txBody>
                    <a:bodyPr/>
                    <a:lstStyle/>
                    <a:p>
                      <a:pPr algn="l" fontAlgn="t"/>
                      <a:r>
                        <a:rPr lang="en-US" sz="1400" b="0" i="0">
                          <a:solidFill>
                            <a:srgbClr val="000000"/>
                          </a:solidFill>
                          <a:latin typeface="verdana"/>
                        </a:rPr>
                        <a:t>5)</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400" b="0" i="0">
                          <a:solidFill>
                            <a:srgbClr val="000000"/>
                          </a:solidFill>
                          <a:latin typeface="verdana"/>
                        </a:rPr>
                        <a:t>HTML </a:t>
                      </a:r>
                      <a:r>
                        <a:rPr lang="en-US" sz="1400" b="1" i="0">
                          <a:solidFill>
                            <a:srgbClr val="000000"/>
                          </a:solidFill>
                          <a:latin typeface="verdana"/>
                        </a:rPr>
                        <a:t>has its own predefined tags</a:t>
                      </a:r>
                      <a:r>
                        <a:rPr lang="en-US" sz="1400" b="0" i="0">
                          <a:solidFill>
                            <a:srgbClr val="000000"/>
                          </a:solidFill>
                          <a:latin typeface="verdana"/>
                        </a:rPr>
                        <a:t>.</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400" b="0" i="0">
                          <a:solidFill>
                            <a:srgbClr val="000000"/>
                          </a:solidFill>
                          <a:latin typeface="verdana"/>
                        </a:rPr>
                        <a:t>You </a:t>
                      </a:r>
                      <a:r>
                        <a:rPr lang="en-US" sz="1400" b="1" i="0">
                          <a:solidFill>
                            <a:srgbClr val="000000"/>
                          </a:solidFill>
                          <a:latin typeface="verdana"/>
                        </a:rPr>
                        <a:t>can define tags according to your need</a:t>
                      </a:r>
                      <a:r>
                        <a:rPr lang="en-US" sz="1400" b="0" i="0">
                          <a:solidFill>
                            <a:srgbClr val="000000"/>
                          </a:solidFill>
                          <a:latin typeface="verdana"/>
                        </a:rPr>
                        <a:t>.</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559714">
                <a:tc>
                  <a:txBody>
                    <a:bodyPr/>
                    <a:lstStyle/>
                    <a:p>
                      <a:pPr algn="l" fontAlgn="t"/>
                      <a:r>
                        <a:rPr lang="en-US" sz="1400" b="0" i="0">
                          <a:solidFill>
                            <a:srgbClr val="000000"/>
                          </a:solidFill>
                          <a:latin typeface="verdana"/>
                        </a:rPr>
                        <a:t>6)</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400" b="0" i="0">
                          <a:solidFill>
                            <a:srgbClr val="000000"/>
                          </a:solidFill>
                          <a:latin typeface="verdana"/>
                        </a:rPr>
                        <a:t>In HTML, it is </a:t>
                      </a:r>
                      <a:r>
                        <a:rPr lang="en-US" sz="1400" b="1" i="0">
                          <a:solidFill>
                            <a:srgbClr val="000000"/>
                          </a:solidFill>
                          <a:latin typeface="verdana"/>
                        </a:rPr>
                        <a:t>not necessary to use a closing tag</a:t>
                      </a:r>
                      <a:r>
                        <a:rPr lang="en-US" sz="1400" b="0" i="0">
                          <a:solidFill>
                            <a:srgbClr val="000000"/>
                          </a:solidFill>
                          <a:latin typeface="verdana"/>
                        </a:rPr>
                        <a:t>.</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400" b="0" i="0">
                          <a:solidFill>
                            <a:srgbClr val="000000"/>
                          </a:solidFill>
                          <a:latin typeface="verdana"/>
                        </a:rPr>
                        <a:t>XML </a:t>
                      </a:r>
                      <a:r>
                        <a:rPr lang="en-US" sz="1400" b="1" i="0">
                          <a:solidFill>
                            <a:srgbClr val="000000"/>
                          </a:solidFill>
                          <a:latin typeface="verdana"/>
                        </a:rPr>
                        <a:t>makes it mandatory to use a closing tag</a:t>
                      </a:r>
                      <a:r>
                        <a:rPr lang="en-US" sz="1400" b="0" i="0">
                          <a:solidFill>
                            <a:srgbClr val="000000"/>
                          </a:solidFill>
                          <a:latin typeface="verdana"/>
                        </a:rPr>
                        <a:t>.</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717134">
                <a:tc>
                  <a:txBody>
                    <a:bodyPr/>
                    <a:lstStyle/>
                    <a:p>
                      <a:pPr algn="l" fontAlgn="t"/>
                      <a:r>
                        <a:rPr lang="en-US" sz="1400" b="0" i="0">
                          <a:solidFill>
                            <a:srgbClr val="000000"/>
                          </a:solidFill>
                          <a:latin typeface="verdana"/>
                        </a:rPr>
                        <a:t>7)</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400" b="0" i="0">
                          <a:solidFill>
                            <a:srgbClr val="000000"/>
                          </a:solidFill>
                          <a:latin typeface="verdana"/>
                        </a:rPr>
                        <a:t>HTML is </a:t>
                      </a:r>
                      <a:r>
                        <a:rPr lang="en-US" sz="1400" b="1" i="0">
                          <a:solidFill>
                            <a:srgbClr val="000000"/>
                          </a:solidFill>
                          <a:latin typeface="verdana"/>
                        </a:rPr>
                        <a:t>static</a:t>
                      </a:r>
                      <a:r>
                        <a:rPr lang="en-US" sz="1400" b="0" i="0">
                          <a:solidFill>
                            <a:srgbClr val="000000"/>
                          </a:solidFill>
                          <a:latin typeface="verdana"/>
                        </a:rPr>
                        <a:t> because it is used to display data.</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400" b="0" i="0">
                          <a:solidFill>
                            <a:srgbClr val="000000"/>
                          </a:solidFill>
                          <a:latin typeface="verdana"/>
                        </a:rPr>
                        <a:t>XML is </a:t>
                      </a:r>
                      <a:r>
                        <a:rPr lang="en-US" sz="1400" b="1" i="0">
                          <a:solidFill>
                            <a:srgbClr val="000000"/>
                          </a:solidFill>
                          <a:latin typeface="verdana"/>
                        </a:rPr>
                        <a:t>dynamic</a:t>
                      </a:r>
                      <a:r>
                        <a:rPr lang="en-US" sz="1400" b="0" i="0">
                          <a:solidFill>
                            <a:srgbClr val="000000"/>
                          </a:solidFill>
                          <a:latin typeface="verdana"/>
                        </a:rPr>
                        <a:t> because it is used to transport data.</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559714">
                <a:tc>
                  <a:txBody>
                    <a:bodyPr/>
                    <a:lstStyle/>
                    <a:p>
                      <a:pPr algn="l" fontAlgn="t"/>
                      <a:r>
                        <a:rPr lang="en-US" sz="1400" b="0" i="0">
                          <a:solidFill>
                            <a:srgbClr val="000000"/>
                          </a:solidFill>
                          <a:latin typeface="verdana"/>
                        </a:rPr>
                        <a:t>8)</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400" b="0" i="0">
                          <a:solidFill>
                            <a:srgbClr val="000000"/>
                          </a:solidFill>
                          <a:latin typeface="verdana"/>
                        </a:rPr>
                        <a:t>HTML </a:t>
                      </a:r>
                      <a:r>
                        <a:rPr lang="en-US" sz="1400" b="1" i="0">
                          <a:solidFill>
                            <a:srgbClr val="000000"/>
                          </a:solidFill>
                          <a:latin typeface="verdana"/>
                        </a:rPr>
                        <a:t>does not preserve whitespaces</a:t>
                      </a:r>
                      <a:r>
                        <a:rPr lang="en-US" sz="1400" b="0" i="0">
                          <a:solidFill>
                            <a:srgbClr val="000000"/>
                          </a:solidFill>
                          <a:latin typeface="verdana"/>
                        </a:rPr>
                        <a:t>.</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400" b="0" i="0" dirty="0">
                          <a:solidFill>
                            <a:srgbClr val="000000"/>
                          </a:solidFill>
                          <a:latin typeface="verdana"/>
                        </a:rPr>
                        <a:t>XML </a:t>
                      </a:r>
                      <a:r>
                        <a:rPr lang="en-US" sz="1400" b="1" i="0" dirty="0">
                          <a:solidFill>
                            <a:srgbClr val="000000"/>
                          </a:solidFill>
                          <a:latin typeface="verdana"/>
                        </a:rPr>
                        <a:t>preserve whitespaces</a:t>
                      </a:r>
                      <a:r>
                        <a:rPr lang="en-US" sz="1400" b="0" i="0" dirty="0">
                          <a:solidFill>
                            <a:srgbClr val="000000"/>
                          </a:solidFill>
                          <a:latin typeface="verdana"/>
                        </a:rPr>
                        <a:t>.</a:t>
                      </a:r>
                    </a:p>
                  </a:txBody>
                  <a:tcPr marL="32000" marR="32000" marT="32000" marB="320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XML Components</a:t>
            </a:r>
            <a:endParaRPr lang="en-US" dirty="0"/>
          </a:p>
        </p:txBody>
      </p:sp>
      <p:sp>
        <p:nvSpPr>
          <p:cNvPr id="3" name="Content Placeholder 2"/>
          <p:cNvSpPr>
            <a:spLocks noGrp="1"/>
          </p:cNvSpPr>
          <p:nvPr>
            <p:ph idx="1"/>
          </p:nvPr>
        </p:nvSpPr>
        <p:spPr>
          <a:xfrm>
            <a:off x="304800" y="1066800"/>
            <a:ext cx="8534400" cy="5562600"/>
          </a:xfrm>
        </p:spPr>
        <p:txBody>
          <a:bodyPr>
            <a:normAutofit/>
          </a:bodyPr>
          <a:lstStyle/>
          <a:p>
            <a:pPr marL="0" indent="0" algn="just">
              <a:buNone/>
            </a:pPr>
            <a:r>
              <a:rPr lang="en-US" sz="2000" dirty="0" smtClean="0"/>
              <a:t>The most basic components of an XML document are :</a:t>
            </a:r>
          </a:p>
          <a:p>
            <a:pPr lvl="1" algn="just"/>
            <a:r>
              <a:rPr lang="en-US" sz="2000" dirty="0" smtClean="0"/>
              <a:t>Elements</a:t>
            </a:r>
          </a:p>
          <a:p>
            <a:pPr lvl="1" algn="just"/>
            <a:r>
              <a:rPr lang="en-US" sz="2000" dirty="0" smtClean="0"/>
              <a:t>Control Information</a:t>
            </a:r>
          </a:p>
          <a:p>
            <a:pPr lvl="1" algn="just"/>
            <a:r>
              <a:rPr lang="en-US" sz="2000" dirty="0" smtClean="0"/>
              <a:t>Entities</a:t>
            </a:r>
          </a:p>
          <a:p>
            <a:pPr lvl="0" algn="just">
              <a:buNone/>
            </a:pPr>
            <a:endParaRPr lang="en-US" sz="2000" b="1" u="sng" dirty="0" smtClean="0"/>
          </a:p>
          <a:p>
            <a:pPr lvl="0" algn="just">
              <a:buNone/>
            </a:pPr>
            <a:r>
              <a:rPr lang="en-US" sz="2000" b="1" u="sng" dirty="0" smtClean="0"/>
              <a:t>Elements:</a:t>
            </a:r>
            <a:endParaRPr lang="en-US" sz="2000" u="sng" dirty="0" smtClean="0"/>
          </a:p>
          <a:p>
            <a:pPr algn="just"/>
            <a:r>
              <a:rPr lang="en-US" sz="2000" dirty="0" smtClean="0"/>
              <a:t>Elements are used to mark up the sections of an XML document. Elements are the basic units used to identify and describe the data in XML. They are the building blocks of an XML document. Elements are represented using tags. An XML element has the following form:</a:t>
            </a:r>
          </a:p>
          <a:p>
            <a:pPr algn="just">
              <a:buNone/>
            </a:pPr>
            <a:r>
              <a:rPr lang="en-US" sz="2000" dirty="0" smtClean="0"/>
              <a:t>		&lt;</a:t>
            </a:r>
            <a:r>
              <a:rPr lang="en-US" sz="2000" i="1" dirty="0" err="1" smtClean="0"/>
              <a:t>ElementName</a:t>
            </a:r>
            <a:r>
              <a:rPr lang="en-US" sz="2000" dirty="0" smtClean="0"/>
              <a:t>&gt;</a:t>
            </a:r>
            <a:r>
              <a:rPr lang="en-US" sz="2000" i="1" dirty="0" smtClean="0"/>
              <a:t>Content</a:t>
            </a:r>
            <a:r>
              <a:rPr lang="en-US" sz="2000" dirty="0" smtClean="0"/>
              <a:t>&lt;/</a:t>
            </a:r>
            <a:r>
              <a:rPr lang="en-US" sz="2000" i="1" dirty="0" err="1" smtClean="0"/>
              <a:t>ElementName</a:t>
            </a:r>
            <a:r>
              <a:rPr lang="en-US" sz="2000" dirty="0" smtClean="0"/>
              <a:t>&gt;</a:t>
            </a:r>
          </a:p>
          <a:p>
            <a:pPr algn="just"/>
            <a:endParaRPr lang="en-US" sz="2000" dirty="0" smtClean="0"/>
          </a:p>
          <a:p>
            <a:pPr algn="just"/>
            <a:r>
              <a:rPr lang="en-US" sz="2000" dirty="0" smtClean="0"/>
              <a:t>The </a:t>
            </a:r>
            <a:r>
              <a:rPr lang="en-US" sz="2000" b="1" dirty="0" smtClean="0"/>
              <a:t>content</a:t>
            </a:r>
            <a:r>
              <a:rPr lang="en-US" sz="2000" dirty="0" smtClean="0"/>
              <a:t> is contained within the XML tags. Content refers to the information represented by the elements of an XML document. </a:t>
            </a:r>
          </a:p>
          <a:p>
            <a:pPr algn="just"/>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1791</Words>
  <Application>Microsoft Office PowerPoint</Application>
  <PresentationFormat>On-screen Show (4:3)</PresentationFormat>
  <Paragraphs>554</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  </vt:lpstr>
      <vt:lpstr>Contents</vt:lpstr>
      <vt:lpstr>SGML(ISO 8879)</vt:lpstr>
      <vt:lpstr>XML Versions</vt:lpstr>
      <vt:lpstr>What is XML?</vt:lpstr>
      <vt:lpstr>Features of XML - 1 </vt:lpstr>
      <vt:lpstr>Features of XML - 2</vt:lpstr>
      <vt:lpstr>HTML vs XML</vt:lpstr>
      <vt:lpstr>XML Components</vt:lpstr>
      <vt:lpstr>Slide 10</vt:lpstr>
      <vt:lpstr>Slide 11</vt:lpstr>
      <vt:lpstr>Slide 12</vt:lpstr>
      <vt:lpstr>Slide 13</vt:lpstr>
      <vt:lpstr>XML Document Structure</vt:lpstr>
      <vt:lpstr>XML Declaration</vt:lpstr>
      <vt:lpstr>XML Syntax Rules -1 </vt:lpstr>
      <vt:lpstr>XML Syntax Rules -2</vt:lpstr>
      <vt:lpstr>XML Syntax Rules -3</vt:lpstr>
      <vt:lpstr>XML Namespace</vt:lpstr>
      <vt:lpstr>Slide 20</vt:lpstr>
      <vt:lpstr>How to get rid of name conflict?</vt:lpstr>
      <vt:lpstr>Slide 22</vt:lpstr>
      <vt:lpstr>Slide 23</vt:lpstr>
      <vt:lpstr>Slide 24</vt:lpstr>
      <vt:lpstr>DTD</vt:lpstr>
      <vt:lpstr>Slide 26</vt:lpstr>
      <vt:lpstr>Slide 27</vt:lpstr>
      <vt:lpstr>Slide 28</vt:lpstr>
      <vt:lpstr>XML Schemas</vt:lpstr>
      <vt:lpstr>DTD vs XSD</vt:lpstr>
      <vt:lpstr>Advantages of XML schemas over DTDs</vt:lpstr>
      <vt:lpstr>Description of XML Schema</vt:lpstr>
      <vt:lpstr>XML Schema Data types</vt:lpstr>
      <vt:lpstr>XML Schema Example</vt:lpstr>
      <vt:lpstr>Slide 35</vt:lpstr>
      <vt:lpstr>Global Types</vt:lpstr>
      <vt:lpstr>Slide 37</vt:lpstr>
      <vt:lpstr>Attributes</vt:lpstr>
      <vt:lpstr>XSL</vt:lpstr>
      <vt:lpstr>XSLT</vt:lpstr>
      <vt:lpstr>Slide 41</vt:lpstr>
      <vt:lpstr>XSLT Elements</vt:lpstr>
      <vt:lpstr>XSLT Elements</vt:lpstr>
      <vt:lpstr>XSLT Elements</vt:lpstr>
      <vt:lpstr>XSLT Elements</vt:lpstr>
      <vt:lpstr>XSLT Elements</vt:lpstr>
      <vt:lpstr>XSLT Elements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142</cp:revision>
  <dcterms:created xsi:type="dcterms:W3CDTF">2019-12-28T14:24:03Z</dcterms:created>
  <dcterms:modified xsi:type="dcterms:W3CDTF">2022-08-23T10:51:22Z</dcterms:modified>
</cp:coreProperties>
</file>