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2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86" r:id="rId3"/>
    <p:sldId id="328" r:id="rId4"/>
    <p:sldId id="257" r:id="rId5"/>
    <p:sldId id="258" r:id="rId6"/>
    <p:sldId id="326" r:id="rId7"/>
    <p:sldId id="327"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6" r:id="rId24"/>
    <p:sldId id="347" r:id="rId25"/>
    <p:sldId id="351" r:id="rId26"/>
    <p:sldId id="348" r:id="rId27"/>
    <p:sldId id="350" r:id="rId28"/>
    <p:sldId id="352" r:id="rId29"/>
    <p:sldId id="353" r:id="rId30"/>
    <p:sldId id="354" r:id="rId31"/>
    <p:sldId id="259" r:id="rId32"/>
    <p:sldId id="260" r:id="rId33"/>
    <p:sldId id="264" r:id="rId34"/>
    <p:sldId id="263" r:id="rId35"/>
    <p:sldId id="265" r:id="rId36"/>
    <p:sldId id="261" r:id="rId37"/>
    <p:sldId id="262" r:id="rId38"/>
    <p:sldId id="266" r:id="rId39"/>
    <p:sldId id="267" r:id="rId40"/>
    <p:sldId id="268" r:id="rId41"/>
    <p:sldId id="281" r:id="rId42"/>
    <p:sldId id="271" r:id="rId43"/>
    <p:sldId id="272" r:id="rId44"/>
    <p:sldId id="273" r:id="rId45"/>
    <p:sldId id="274" r:id="rId46"/>
    <p:sldId id="275" r:id="rId47"/>
    <p:sldId id="276" r:id="rId48"/>
    <p:sldId id="277" r:id="rId49"/>
    <p:sldId id="282" r:id="rId50"/>
    <p:sldId id="283" r:id="rId51"/>
    <p:sldId id="278" r:id="rId52"/>
    <p:sldId id="284" r:id="rId53"/>
    <p:sldId id="279" r:id="rId54"/>
    <p:sldId id="280" r:id="rId55"/>
    <p:sldId id="285" r:id="rId56"/>
    <p:sldId id="286" r:id="rId57"/>
    <p:sldId id="287" r:id="rId58"/>
    <p:sldId id="288" r:id="rId59"/>
    <p:sldId id="304" r:id="rId60"/>
    <p:sldId id="305" r:id="rId61"/>
    <p:sldId id="306" r:id="rId62"/>
    <p:sldId id="307" r:id="rId63"/>
    <p:sldId id="308" r:id="rId64"/>
    <p:sldId id="309" r:id="rId65"/>
    <p:sldId id="290" r:id="rId66"/>
    <p:sldId id="310" r:id="rId67"/>
    <p:sldId id="311" r:id="rId68"/>
    <p:sldId id="312" r:id="rId69"/>
    <p:sldId id="291"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292" r:id="rId84"/>
    <p:sldId id="293" r:id="rId85"/>
    <p:sldId id="294" r:id="rId86"/>
    <p:sldId id="289" r:id="rId87"/>
    <p:sldId id="295" r:id="rId88"/>
    <p:sldId id="296" r:id="rId89"/>
    <p:sldId id="298" r:id="rId90"/>
    <p:sldId id="297" r:id="rId91"/>
    <p:sldId id="299" r:id="rId92"/>
    <p:sldId id="373" r:id="rId93"/>
    <p:sldId id="374" r:id="rId94"/>
    <p:sldId id="372"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00" r:id="rId113"/>
    <p:sldId id="301" r:id="rId114"/>
    <p:sldId id="302" r:id="rId115"/>
    <p:sldId id="303"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0" r:id="rId170"/>
    <p:sldId id="431" r:id="rId171"/>
    <p:sldId id="432" r:id="rId172"/>
    <p:sldId id="433" r:id="rId173"/>
    <p:sldId id="434" r:id="rId174"/>
    <p:sldId id="435" r:id="rId175"/>
    <p:sldId id="436" r:id="rId176"/>
    <p:sldId id="437" r:id="rId177"/>
    <p:sldId id="438" r:id="rId178"/>
    <p:sldId id="439"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61"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5" r:id="rId224"/>
    <p:sldId id="484" r:id="rId2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624" autoAdjust="0"/>
  </p:normalViewPr>
  <p:slideViewPr>
    <p:cSldViewPr>
      <p:cViewPr varScale="1">
        <p:scale>
          <a:sx n="65" d="100"/>
          <a:sy n="65" d="100"/>
        </p:scale>
        <p:origin x="-11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ableStyles" Target="tableStyle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BB249-CEFE-4711-9EA3-4339B1C18FE3}"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BB249-CEFE-4711-9EA3-4339B1C18FE3}"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BB249-CEFE-4711-9EA3-4339B1C18FE3}"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BB249-CEFE-4711-9EA3-4339B1C18FE3}"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BB249-CEFE-4711-9EA3-4339B1C18FE3}"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BB249-CEFE-4711-9EA3-4339B1C18FE3}"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BB249-CEFE-4711-9EA3-4339B1C18FE3}" type="datetimeFigureOut">
              <a:rPr lang="en-US" smtClean="0"/>
              <a:pPr/>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BB249-CEFE-4711-9EA3-4339B1C18FE3}" type="datetimeFigureOut">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BB249-CEFE-4711-9EA3-4339B1C18FE3}" type="datetimeFigureOut">
              <a:rPr lang="en-US" smtClean="0"/>
              <a:pPr/>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BB249-CEFE-4711-9EA3-4339B1C18FE3}"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BB249-CEFE-4711-9EA3-4339B1C18FE3}"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52F55-06B5-4B01-8D53-15A5431A4D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BB249-CEFE-4711-9EA3-4339B1C18FE3}" type="datetimeFigureOut">
              <a:rPr lang="en-US" smtClean="0"/>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52F55-06B5-4B01-8D53-15A5431A4D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84.png"/><Relationship Id="rId4" Type="http://schemas.openxmlformats.org/officeDocument/2006/relationships/image" Target="../media/image8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72.png"/></Relationships>
</file>

<file path=ppt/slides/_rels/slide1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9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87.png"/></Relationships>
</file>

<file path=ppt/slides/_rels/slide1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XML" TargetMode="External"/><Relationship Id="rId2" Type="http://schemas.openxmlformats.org/officeDocument/2006/relationships/hyperlink" Target="http://en.wikipedia.org/wiki/Standard_Generalized_Markup_Language"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7.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8" Type="http://schemas.openxmlformats.org/officeDocument/2006/relationships/hyperlink" Target="https://tutorialehtml.com/en/html-tutorial-complete-html-guide/" TargetMode="External"/><Relationship Id="rId3" Type="http://schemas.openxmlformats.org/officeDocument/2006/relationships/hyperlink" Target="https://coursesweb.net/html" TargetMode="External"/><Relationship Id="rId7" Type="http://schemas.openxmlformats.org/officeDocument/2006/relationships/hyperlink" Target="https://www.tutorialspoint.com/html/index.htm" TargetMode="External"/><Relationship Id="rId2" Type="http://schemas.openxmlformats.org/officeDocument/2006/relationships/hyperlink" Target="https://way2tutorial.com/html/tutorial.php" TargetMode="External"/><Relationship Id="rId1" Type="http://schemas.openxmlformats.org/officeDocument/2006/relationships/slideLayout" Target="../slideLayouts/slideLayout2.xml"/><Relationship Id="rId6" Type="http://schemas.openxmlformats.org/officeDocument/2006/relationships/hyperlink" Target="https://www.w3schools.com/html/" TargetMode="External"/><Relationship Id="rId5" Type="http://schemas.openxmlformats.org/officeDocument/2006/relationships/hyperlink" Target="https://www.tutorialride.com/html/html-tutorial.htm" TargetMode="External"/><Relationship Id="rId4" Type="http://schemas.openxmlformats.org/officeDocument/2006/relationships/hyperlink" Target="https://www.geeksforgeeks.org/html-tutorials/" TargetMode="External"/></Relationships>
</file>

<file path=ppt/slides/_rels/slide22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981200"/>
          </a:xfrm>
          <a:effectLst>
            <a:outerShdw blurRad="152400" dist="317500" dir="5400000" sx="90000" sy="-19000" rotWithShape="0">
              <a:prstClr val="black">
                <a:alpha val="15000"/>
              </a:prstClr>
            </a:outerShdw>
          </a:effectLst>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Unit-1 </a:t>
            </a:r>
            <a:b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HTML &amp; CSS</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1371600" y="4114800"/>
            <a:ext cx="6400800" cy="1066800"/>
          </a:xfrm>
        </p:spPr>
        <p:txBody>
          <a:bodyPr>
            <a:normAutofit fontScale="55000" lnSpcReduction="20000"/>
          </a:bodyPr>
          <a:lstStyle/>
          <a:p>
            <a:r>
              <a:rPr lang="en-US" dirty="0" smtClean="0"/>
              <a:t>                            		    by   </a:t>
            </a:r>
          </a:p>
          <a:p>
            <a:r>
              <a:rPr lang="en-US" dirty="0" smtClean="0"/>
              <a:t>				</a:t>
            </a:r>
            <a:r>
              <a:rPr lang="en-US" dirty="0" err="1" smtClean="0"/>
              <a:t>Ranjani.B</a:t>
            </a:r>
            <a:r>
              <a:rPr lang="en-US" dirty="0" smtClean="0"/>
              <a:t>,</a:t>
            </a:r>
          </a:p>
          <a:p>
            <a:r>
              <a:rPr lang="en-US" smtClean="0"/>
              <a:t>   	                                </a:t>
            </a:r>
            <a:r>
              <a:rPr lang="en-US" dirty="0" smtClean="0"/>
              <a:t>	</a:t>
            </a:r>
            <a:r>
              <a:rPr lang="en-US" smtClean="0"/>
              <a:t>	          AP/CSE, EGSPEC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How to Convert from HTML to XHTML</a:t>
            </a:r>
            <a:br>
              <a:rPr lang="en-US" dirty="0" smtClean="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Add an XHTML &lt;!DOCTYPE&gt; to the first line of every page</a:t>
            </a:r>
          </a:p>
          <a:p>
            <a:pPr marL="514350" indent="-514350">
              <a:buFont typeface="+mj-lt"/>
              <a:buAutoNum type="arabicPeriod"/>
            </a:pPr>
            <a:r>
              <a:rPr lang="en-US" dirty="0" smtClean="0"/>
              <a:t>Add an </a:t>
            </a:r>
            <a:r>
              <a:rPr lang="en-US" dirty="0" err="1" smtClean="0"/>
              <a:t>xmlns</a:t>
            </a:r>
            <a:r>
              <a:rPr lang="en-US" dirty="0" smtClean="0"/>
              <a:t> attribute to the html element of every page</a:t>
            </a:r>
          </a:p>
          <a:p>
            <a:pPr marL="514350" indent="-514350">
              <a:buFont typeface="+mj-lt"/>
              <a:buAutoNum type="arabicPeriod"/>
            </a:pPr>
            <a:r>
              <a:rPr lang="en-US" dirty="0" smtClean="0"/>
              <a:t>Change all element names to lowercase</a:t>
            </a:r>
          </a:p>
          <a:p>
            <a:pPr marL="514350" indent="-514350">
              <a:buFont typeface="+mj-lt"/>
              <a:buAutoNum type="arabicPeriod"/>
            </a:pPr>
            <a:r>
              <a:rPr lang="en-US" dirty="0" smtClean="0"/>
              <a:t>Close all empty elements</a:t>
            </a:r>
          </a:p>
          <a:p>
            <a:pPr marL="514350" indent="-514350">
              <a:buFont typeface="+mj-lt"/>
              <a:buAutoNum type="arabicPeriod"/>
            </a:pPr>
            <a:r>
              <a:rPr lang="en-US" dirty="0" smtClean="0"/>
              <a:t>Change all attribute names to lowercase</a:t>
            </a:r>
          </a:p>
          <a:p>
            <a:pPr marL="514350" indent="-514350">
              <a:buFont typeface="+mj-lt"/>
              <a:buAutoNum type="arabicPeriod"/>
            </a:pPr>
            <a:r>
              <a:rPr lang="en-US" dirty="0" smtClean="0"/>
              <a:t>Quote all attribute values</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&lt;frameset&gt; Element Attributes</a:t>
            </a:r>
            <a:endParaRPr lang="en-US" dirty="0"/>
          </a:p>
        </p:txBody>
      </p:sp>
      <p:pic>
        <p:nvPicPr>
          <p:cNvPr id="106499" name="Picture 3"/>
          <p:cNvPicPr>
            <a:picLocks noChangeAspect="1" noChangeArrowheads="1"/>
          </p:cNvPicPr>
          <p:nvPr/>
        </p:nvPicPr>
        <p:blipFill>
          <a:blip r:embed="rId2" cstate="print"/>
          <a:srcRect/>
          <a:stretch>
            <a:fillRect/>
          </a:stretch>
        </p:blipFill>
        <p:spPr bwMode="auto">
          <a:xfrm>
            <a:off x="381000" y="1287696"/>
            <a:ext cx="8305800" cy="5113104"/>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&lt;frameset&gt; Element Attributes</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457200" y="1236688"/>
            <a:ext cx="8229600" cy="5164112"/>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Loading Content - &lt;frame&gt; Element</a:t>
            </a:r>
            <a:endParaRPr lang="en-US" dirty="0"/>
          </a:p>
        </p:txBody>
      </p:sp>
      <p:sp>
        <p:nvSpPr>
          <p:cNvPr id="3" name="Content Placeholder 2"/>
          <p:cNvSpPr>
            <a:spLocks noGrp="1"/>
          </p:cNvSpPr>
          <p:nvPr>
            <p:ph idx="1"/>
          </p:nvPr>
        </p:nvSpPr>
        <p:spPr/>
        <p:txBody>
          <a:bodyPr>
            <a:normAutofit/>
          </a:bodyPr>
          <a:lstStyle/>
          <a:p>
            <a:r>
              <a:rPr lang="en-US" dirty="0" smtClean="0"/>
              <a:t>The &lt;frame&gt; element indicates what goes in each frame of the frameset.</a:t>
            </a:r>
          </a:p>
          <a:p>
            <a:r>
              <a:rPr lang="en-US" dirty="0" smtClean="0"/>
              <a:t>The &lt;frame&gt; element is always an empty element, and therefore should not have any content, although each &lt;frame&gt; element should always carry one attribute, </a:t>
            </a:r>
            <a:r>
              <a:rPr lang="en-US" dirty="0" err="1" smtClean="0"/>
              <a:t>src</a:t>
            </a:r>
            <a:r>
              <a:rPr lang="en-US" dirty="0" smtClean="0"/>
              <a:t>, to indicate the page that should represent that frame.</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&lt;frame&gt; Element Attributes</a:t>
            </a:r>
            <a:endParaRPr lang="en-US" dirty="0"/>
          </a:p>
        </p:txBody>
      </p:sp>
      <p:pic>
        <p:nvPicPr>
          <p:cNvPr id="108547" name="Picture 3"/>
          <p:cNvPicPr>
            <a:picLocks noChangeAspect="1" noChangeArrowheads="1"/>
          </p:cNvPicPr>
          <p:nvPr/>
        </p:nvPicPr>
        <p:blipFill>
          <a:blip r:embed="rId2" cstate="print"/>
          <a:srcRect/>
          <a:stretch>
            <a:fillRect/>
          </a:stretch>
        </p:blipFill>
        <p:spPr bwMode="auto">
          <a:xfrm>
            <a:off x="457200" y="1445689"/>
            <a:ext cx="8153400" cy="4878911"/>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&lt;frame&gt; Element Attributes</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609600" y="1396305"/>
            <a:ext cx="7924799" cy="4928295"/>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Browser Support - &lt;</a:t>
            </a:r>
            <a:r>
              <a:rPr lang="en-US" b="1" dirty="0" err="1" smtClean="0"/>
              <a:t>noframes</a:t>
            </a:r>
            <a:r>
              <a:rPr lang="en-US" b="1" dirty="0" smtClean="0"/>
              <a:t>&gt; Element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user is using any old browser or any browser which does not support frames then &lt;</a:t>
            </a:r>
            <a:r>
              <a:rPr lang="en-US" dirty="0" err="1" smtClean="0"/>
              <a:t>noframes</a:t>
            </a:r>
            <a:r>
              <a:rPr lang="en-US" dirty="0" smtClean="0"/>
              <a:t>&gt; element should be displayed to the user.</a:t>
            </a:r>
          </a:p>
          <a:p>
            <a:r>
              <a:rPr lang="en-US" dirty="0" smtClean="0"/>
              <a:t>In XHTML you must place a &lt;body&gt; element inside the &lt;</a:t>
            </a:r>
            <a:r>
              <a:rPr lang="en-US" dirty="0" err="1" smtClean="0"/>
              <a:t>noframes</a:t>
            </a:r>
            <a:r>
              <a:rPr lang="en-US" dirty="0" smtClean="0"/>
              <a:t>&gt; element because the &lt;frameset&gt; element is supposed to replace the &lt;body&gt; element, but if a browser does not understand the &lt;frameset&gt; element it should understand what is inside the &lt;body&gt; element contained in the &lt;</a:t>
            </a:r>
            <a:r>
              <a:rPr lang="en-US" dirty="0" err="1" smtClean="0"/>
              <a:t>noframes</a:t>
            </a:r>
            <a:r>
              <a:rPr lang="en-US" dirty="0" smtClean="0"/>
              <a:t>&gt; element.</a:t>
            </a:r>
          </a:p>
          <a:p>
            <a:r>
              <a:rPr lang="en-US" dirty="0" smtClean="0"/>
              <a:t>You can put some nice message for your user having old browsers. For example </a:t>
            </a:r>
            <a:r>
              <a:rPr lang="en-US" i="1" dirty="0" smtClean="0"/>
              <a:t>Sorry!! your browser does not support frames.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Example-1</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533400" y="1419224"/>
            <a:ext cx="7924800" cy="5057775"/>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381000" y="1376363"/>
            <a:ext cx="8305800" cy="5100637"/>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533400" y="533400"/>
            <a:ext cx="8229600" cy="5976944"/>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381000" y="533400"/>
            <a:ext cx="8305800" cy="5943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&lt;!DOCTYPE ....&gt; Is Mandatory</a:t>
            </a:r>
            <a:br>
              <a:rPr lang="en-US" dirty="0" smtClean="0"/>
            </a:br>
            <a:endParaRPr lang="en-US" dirty="0"/>
          </a:p>
        </p:txBody>
      </p:sp>
      <p:sp>
        <p:nvSpPr>
          <p:cNvPr id="3" name="Content Placeholder 2"/>
          <p:cNvSpPr>
            <a:spLocks noGrp="1"/>
          </p:cNvSpPr>
          <p:nvPr>
            <p:ph idx="1"/>
          </p:nvPr>
        </p:nvSpPr>
        <p:spPr/>
        <p:txBody>
          <a:bodyPr/>
          <a:lstStyle/>
          <a:p>
            <a:r>
              <a:rPr lang="en-US" dirty="0" smtClean="0"/>
              <a:t>An XHTML document must have an XHTML DOCTYPE declaration.</a:t>
            </a:r>
          </a:p>
          <a:p>
            <a:r>
              <a:rPr lang="en-US" dirty="0" smtClean="0"/>
              <a:t>The &lt;html&gt;, &lt;head&gt;, &lt;title&gt;, and &lt;body&gt; elements must also be present, and the </a:t>
            </a:r>
            <a:r>
              <a:rPr lang="en-US" dirty="0" err="1" smtClean="0"/>
              <a:t>xmlns</a:t>
            </a:r>
            <a:r>
              <a:rPr lang="en-US" dirty="0" smtClean="0"/>
              <a:t> attribute in &lt;html&gt; must specify the xml namespace for the document.</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a:stretch>
            <a:fillRect/>
          </a:stretch>
        </p:blipFill>
        <p:spPr bwMode="auto">
          <a:xfrm>
            <a:off x="304800" y="457200"/>
            <a:ext cx="8458200" cy="59436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04801" y="1400174"/>
            <a:ext cx="8382000" cy="5076825"/>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HTML Form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form is an area that can contain form elements.</a:t>
            </a:r>
          </a:p>
          <a:p>
            <a:r>
              <a:rPr lang="en-US" dirty="0" smtClean="0"/>
              <a:t>Form elements are elements that allow the user to enter information in a form like text fields, text area fields, drop-down menus, radio buttons and checkboxes etc</a:t>
            </a:r>
          </a:p>
          <a:p>
            <a:r>
              <a:rPr lang="en-US" dirty="0" smtClean="0"/>
              <a:t>A form is defined with the </a:t>
            </a:r>
            <a:r>
              <a:rPr lang="en-US" b="1" dirty="0" smtClean="0"/>
              <a:t>&lt;form&gt; tag.</a:t>
            </a:r>
          </a:p>
          <a:p>
            <a:r>
              <a:rPr lang="en-US" dirty="0" smtClean="0"/>
              <a:t> The syntax:-</a:t>
            </a:r>
          </a:p>
          <a:p>
            <a:pPr>
              <a:buNone/>
            </a:pPr>
            <a:r>
              <a:rPr lang="en-US" b="1" dirty="0" smtClean="0"/>
              <a:t> 	&lt;form&gt;</a:t>
            </a:r>
          </a:p>
          <a:p>
            <a:pPr>
              <a:buNone/>
            </a:pPr>
            <a:r>
              <a:rPr lang="en-US" b="1" dirty="0" smtClean="0"/>
              <a:t>	.</a:t>
            </a:r>
          </a:p>
          <a:p>
            <a:pPr>
              <a:buNone/>
            </a:pPr>
            <a:r>
              <a:rPr lang="en-US" b="1" i="1" dirty="0" smtClean="0"/>
              <a:t>	input elements</a:t>
            </a:r>
          </a:p>
          <a:p>
            <a:pPr>
              <a:buNone/>
            </a:pPr>
            <a:r>
              <a:rPr lang="en-US" b="1" dirty="0" smtClean="0"/>
              <a:t>	.</a:t>
            </a:r>
          </a:p>
          <a:p>
            <a:pPr>
              <a:buNone/>
            </a:pPr>
            <a:r>
              <a:rPr lang="en-US" b="1" dirty="0" smtClean="0"/>
              <a:t>	&lt;/form&gt;</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Tags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&lt;form&gt; </a:t>
            </a:r>
            <a:r>
              <a:rPr lang="en-US" dirty="0" smtClean="0"/>
              <a:t>defines a form for user input</a:t>
            </a:r>
          </a:p>
          <a:p>
            <a:pPr>
              <a:buNone/>
            </a:pPr>
            <a:r>
              <a:rPr lang="en-US" b="1" dirty="0" smtClean="0"/>
              <a:t>&lt;input&gt;</a:t>
            </a:r>
            <a:r>
              <a:rPr lang="en-US" dirty="0" smtClean="0"/>
              <a:t>used to create an input field</a:t>
            </a:r>
            <a:endParaRPr lang="en-US" b="1" dirty="0" smtClean="0"/>
          </a:p>
          <a:p>
            <a:pPr>
              <a:buNone/>
            </a:pPr>
            <a:r>
              <a:rPr lang="en-US" b="1" dirty="0" smtClean="0"/>
              <a:t>&lt;text&gt;</a:t>
            </a:r>
            <a:r>
              <a:rPr lang="en-US" dirty="0" smtClean="0"/>
              <a:t>Creates a single line text entry field</a:t>
            </a:r>
            <a:endParaRPr lang="en-US" b="1" dirty="0" smtClean="0"/>
          </a:p>
          <a:p>
            <a:pPr>
              <a:buNone/>
            </a:pPr>
            <a:r>
              <a:rPr lang="en-US" b="1" dirty="0" smtClean="0"/>
              <a:t>&lt;</a:t>
            </a:r>
            <a:r>
              <a:rPr lang="en-US" b="1" dirty="0" err="1" smtClean="0"/>
              <a:t>textarea</a:t>
            </a:r>
            <a:r>
              <a:rPr lang="en-US" b="1" dirty="0" smtClean="0"/>
              <a:t>&gt;</a:t>
            </a:r>
            <a:r>
              <a:rPr lang="en-US" dirty="0" smtClean="0"/>
              <a:t>Defines a text-area (a multi-line text input control)</a:t>
            </a:r>
            <a:endParaRPr lang="en-US" b="1" dirty="0" smtClean="0"/>
          </a:p>
          <a:p>
            <a:pPr>
              <a:buNone/>
            </a:pPr>
            <a:r>
              <a:rPr lang="en-US" b="1" dirty="0" smtClean="0"/>
              <a:t>&lt;password&gt;</a:t>
            </a:r>
            <a:r>
              <a:rPr lang="en-US" dirty="0" smtClean="0"/>
              <a:t>Creates a single line text entry field. And the characters entered are shown as asterisks (*)</a:t>
            </a:r>
            <a:endParaRPr lang="en-US" b="1" dirty="0" smtClean="0"/>
          </a:p>
          <a:p>
            <a:pPr>
              <a:buNone/>
            </a:pPr>
            <a:r>
              <a:rPr lang="en-US" b="1" dirty="0" smtClean="0"/>
              <a:t>&lt;label&gt;</a:t>
            </a:r>
            <a:r>
              <a:rPr lang="en-US" dirty="0" smtClean="0"/>
              <a:t>Defines a label to a control</a:t>
            </a:r>
            <a:endParaRPr lang="en-US" b="1" dirty="0" smtClean="0"/>
          </a:p>
          <a:p>
            <a:pPr>
              <a:buNone/>
            </a:pPr>
            <a:r>
              <a:rPr lang="en-US" b="1" dirty="0" smtClean="0"/>
              <a:t>&lt;option&gt;</a:t>
            </a:r>
            <a:r>
              <a:rPr lang="en-US" dirty="0" smtClean="0"/>
              <a:t>Creates a Radio Button.</a:t>
            </a:r>
            <a:endParaRPr lang="en-US" b="1" dirty="0" smtClean="0"/>
          </a:p>
          <a:p>
            <a:pPr>
              <a:buNone/>
            </a:pPr>
            <a:r>
              <a:rPr lang="en-US" b="1" dirty="0" smtClean="0"/>
              <a:t>&lt;select&gt;</a:t>
            </a:r>
            <a:r>
              <a:rPr lang="en-US" dirty="0" smtClean="0"/>
              <a:t>Defines a selectable list (a drop-down box)</a:t>
            </a:r>
            <a:endParaRPr lang="en-US" b="1" dirty="0" smtClean="0"/>
          </a:p>
          <a:p>
            <a:pPr>
              <a:buNone/>
            </a:pPr>
            <a:r>
              <a:rPr lang="en-US" b="1" dirty="0" smtClean="0"/>
              <a:t>&lt;button&gt;</a:t>
            </a:r>
            <a:r>
              <a:rPr lang="en-US" dirty="0" smtClean="0"/>
              <a:t>Defines a push button</a:t>
            </a:r>
          </a:p>
          <a:p>
            <a:pPr>
              <a:buNone/>
            </a:pPr>
            <a:r>
              <a:rPr lang="en-US" b="1" dirty="0" smtClean="0"/>
              <a:t>&lt;value&gt;</a:t>
            </a:r>
            <a:r>
              <a:rPr lang="en-US" dirty="0" smtClean="0"/>
              <a:t>attribute of the option element.</a:t>
            </a:r>
            <a:endParaRPr lang="en-US" b="1" dirty="0" smtClean="0"/>
          </a:p>
          <a:p>
            <a:pPr>
              <a:buNone/>
            </a:pPr>
            <a:r>
              <a:rPr lang="en-US" b="1" dirty="0" smtClean="0"/>
              <a:t>&lt;checkbox&gt;</a:t>
            </a:r>
            <a:r>
              <a:rPr lang="en-US" dirty="0" smtClean="0"/>
              <a:t>select or unselect a checkbox</a:t>
            </a:r>
            <a:endParaRPr lang="en-US" b="1" dirty="0" smtClean="0"/>
          </a:p>
          <a:p>
            <a:pPr>
              <a:buNone/>
            </a:pPr>
            <a:r>
              <a:rPr lang="en-US" b="1" dirty="0" smtClean="0"/>
              <a:t>&lt;dropdown box&gt;</a:t>
            </a:r>
            <a:r>
              <a:rPr lang="en-US" dirty="0" smtClean="0"/>
              <a:t>A drop-down box is a selectable list</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Code of the HTML Form</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pPr>
              <a:buNone/>
            </a:pPr>
            <a:r>
              <a:rPr lang="en-US" sz="1600" b="1" dirty="0" smtClean="0"/>
              <a:t>&lt;html&gt;&lt;body&gt;&lt;form&gt;</a:t>
            </a:r>
          </a:p>
          <a:p>
            <a:pPr>
              <a:buNone/>
            </a:pPr>
            <a:r>
              <a:rPr lang="en-US" sz="1600" b="1" dirty="0" smtClean="0"/>
              <a:t>&lt;h1&gt;Create a Internet Mail Account&lt;/h1&gt;</a:t>
            </a:r>
          </a:p>
          <a:p>
            <a:pPr>
              <a:buNone/>
            </a:pPr>
            <a:r>
              <a:rPr lang="en-US" sz="1600" b="1" dirty="0" smtClean="0"/>
              <a:t>&lt;p&gt;First Name &lt;input type="text" name="T1" size="30"&gt;&lt;/p&gt;</a:t>
            </a:r>
          </a:p>
          <a:p>
            <a:pPr>
              <a:buNone/>
            </a:pPr>
            <a:r>
              <a:rPr lang="en-US" sz="1600" b="1" dirty="0" smtClean="0"/>
              <a:t>&lt;p&gt;Last Name &lt;input type="text" name="T2" size="30"&gt;&lt;/p&gt;</a:t>
            </a:r>
          </a:p>
          <a:p>
            <a:pPr>
              <a:buNone/>
            </a:pPr>
            <a:r>
              <a:rPr lang="en-US" sz="1600" b="1" dirty="0" smtClean="0"/>
              <a:t>&lt;p&gt;Desired Login Name &lt;input type="text" name="T3" size="20"&gt; @</a:t>
            </a:r>
            <a:r>
              <a:rPr lang="en-US" sz="1600" b="1" dirty="0" err="1" smtClean="0"/>
              <a:t>mail.com</a:t>
            </a:r>
            <a:r>
              <a:rPr lang="en-US" sz="1600" b="1" dirty="0" smtClean="0"/>
              <a:t>&lt;/p&gt;</a:t>
            </a:r>
          </a:p>
          <a:p>
            <a:pPr>
              <a:buNone/>
            </a:pPr>
            <a:r>
              <a:rPr lang="en-US" sz="1600" b="1" dirty="0" smtClean="0"/>
              <a:t>&lt;p&gt;Password &lt;input type="password" name="T4" size="20"&gt;&lt;/p&gt;</a:t>
            </a:r>
          </a:p>
          <a:p>
            <a:pPr>
              <a:buNone/>
            </a:pPr>
            <a:r>
              <a:rPr lang="en-US" sz="1600" b="1" dirty="0" smtClean="0"/>
              <a:t>&lt;input type="radio" checked="checked" name="sex" value="male" /&gt; Male&lt;/</a:t>
            </a:r>
            <a:r>
              <a:rPr lang="en-US" sz="1600" b="1" dirty="0" err="1" smtClean="0"/>
              <a:t>br</a:t>
            </a:r>
            <a:r>
              <a:rPr lang="en-US" sz="1600" b="1" dirty="0" smtClean="0"/>
              <a:t>&gt;</a:t>
            </a:r>
          </a:p>
          <a:p>
            <a:pPr>
              <a:buNone/>
            </a:pPr>
            <a:r>
              <a:rPr lang="en-US" sz="1600" b="1" dirty="0" smtClean="0"/>
              <a:t>&lt;input type="radio" name="sex" value="female" /&gt; Female</a:t>
            </a:r>
          </a:p>
          <a:p>
            <a:pPr>
              <a:buNone/>
            </a:pPr>
            <a:r>
              <a:rPr lang="en-US" sz="1600" b="1" dirty="0" smtClean="0"/>
              <a:t>&lt;p&gt;Birthday &lt;input type="text" name="T6" size="05"&gt;</a:t>
            </a:r>
          </a:p>
          <a:p>
            <a:pPr>
              <a:buNone/>
            </a:pPr>
            <a:r>
              <a:rPr lang="en-US" sz="1600" b="1" dirty="0" smtClean="0"/>
              <a:t>&lt;select size="1" name="D2"&gt;</a:t>
            </a:r>
          </a:p>
          <a:p>
            <a:pPr>
              <a:buNone/>
            </a:pPr>
            <a:r>
              <a:rPr lang="en-US" sz="1600" b="1" dirty="0" smtClean="0"/>
              <a:t>&lt;option&gt;-Select One-&lt;/option&gt;</a:t>
            </a:r>
          </a:p>
          <a:p>
            <a:pPr>
              <a:buNone/>
            </a:pPr>
            <a:r>
              <a:rPr lang="en-US" sz="1600" b="1" dirty="0" smtClean="0"/>
              <a:t>&lt;option&gt;January&lt;/option&gt;</a:t>
            </a:r>
          </a:p>
          <a:p>
            <a:pPr>
              <a:buNone/>
            </a:pPr>
            <a:r>
              <a:rPr lang="en-US" sz="1600" b="1" dirty="0" smtClean="0"/>
              <a:t>&lt;option&gt;February&lt;/option&gt;</a:t>
            </a:r>
          </a:p>
          <a:p>
            <a:pPr>
              <a:buNone/>
            </a:pPr>
            <a:r>
              <a:rPr lang="en-US" sz="1600" b="1" dirty="0" smtClean="0"/>
              <a:t>&lt;option&gt;March&lt;/option&gt; &lt;/select&gt;</a:t>
            </a:r>
          </a:p>
          <a:p>
            <a:pPr>
              <a:buNone/>
            </a:pPr>
            <a:r>
              <a:rPr lang="en-US" sz="1600" b="1" dirty="0" smtClean="0"/>
              <a:t>&lt;input type="text" name="T7" size="10"&gt;&lt;/p&gt;</a:t>
            </a:r>
          </a:p>
          <a:p>
            <a:pPr>
              <a:buNone/>
            </a:pPr>
            <a:r>
              <a:rPr lang="en-US" sz="1600" b="1" dirty="0" err="1" smtClean="0"/>
              <a:t>TypeYourself</a:t>
            </a:r>
            <a:r>
              <a:rPr lang="en-US" sz="1600" b="1" dirty="0" smtClean="0"/>
              <a:t>&lt;</a:t>
            </a:r>
            <a:r>
              <a:rPr lang="en-US" sz="1600" b="1" dirty="0" err="1" smtClean="0"/>
              <a:t>textarea</a:t>
            </a:r>
            <a:r>
              <a:rPr lang="en-US" sz="1600" b="1" dirty="0" smtClean="0"/>
              <a:t> rows="4" name="S1" cols="20"&gt;&lt;/</a:t>
            </a:r>
            <a:r>
              <a:rPr lang="en-US" sz="1600" b="1" dirty="0" err="1" smtClean="0"/>
              <a:t>textarea</a:t>
            </a:r>
            <a:r>
              <a:rPr lang="en-US" sz="1600" b="1" dirty="0" smtClean="0"/>
              <a:t>&gt;</a:t>
            </a:r>
          </a:p>
          <a:p>
            <a:pPr>
              <a:buNone/>
            </a:pPr>
            <a:r>
              <a:rPr lang="en-US" sz="1600" b="1" dirty="0" smtClean="0"/>
              <a:t>&lt;</a:t>
            </a:r>
            <a:r>
              <a:rPr lang="en-US" sz="1600" b="1" dirty="0" err="1" smtClean="0"/>
              <a:t>br</a:t>
            </a:r>
            <a:r>
              <a:rPr lang="en-US" sz="1600" b="1" dirty="0" smtClean="0"/>
              <a:t>&gt;&lt;input type="submit" value="Accept" name="B1"&gt; &lt;input</a:t>
            </a:r>
          </a:p>
          <a:p>
            <a:pPr>
              <a:buNone/>
            </a:pPr>
            <a:r>
              <a:rPr lang="en-US" sz="1600" b="1" dirty="0" smtClean="0"/>
              <a:t>type="reset“ value="Cancel" name="B2"&gt;&lt;/</a:t>
            </a:r>
            <a:r>
              <a:rPr lang="en-US" sz="1600" b="1" dirty="0" err="1" smtClean="0"/>
              <a:t>br</a:t>
            </a:r>
            <a:r>
              <a:rPr lang="en-US" sz="1600" b="1" dirty="0" smtClean="0"/>
              <a:t>&gt; &lt;/form&gt;&lt;/body&gt;&lt;/html&gt;</a:t>
            </a:r>
            <a:endParaRPr lang="en-US" sz="16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 of the Form Code</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685800" y="1295400"/>
            <a:ext cx="7924800" cy="52578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CSS-What </a:t>
            </a:r>
            <a:r>
              <a:rPr lang="en-US" dirty="0"/>
              <a:t>is CSS?</a:t>
            </a:r>
          </a:p>
        </p:txBody>
      </p:sp>
      <p:sp>
        <p:nvSpPr>
          <p:cNvPr id="3" name="Content Placeholder 2"/>
          <p:cNvSpPr>
            <a:spLocks noGrp="1"/>
          </p:cNvSpPr>
          <p:nvPr>
            <p:ph idx="1"/>
          </p:nvPr>
        </p:nvSpPr>
        <p:spPr>
          <a:xfrm>
            <a:off x="457200" y="1600200"/>
            <a:ext cx="4572000" cy="4525963"/>
          </a:xfrm>
        </p:spPr>
        <p:txBody>
          <a:bodyPr>
            <a:normAutofit fontScale="77500" lnSpcReduction="20000"/>
          </a:bodyPr>
          <a:lstStyle/>
          <a:p>
            <a:pPr algn="just"/>
            <a:r>
              <a:rPr lang="en-US" dirty="0"/>
              <a:t>CSS stands </a:t>
            </a:r>
            <a:r>
              <a:rPr lang="en-US" dirty="0" smtClean="0"/>
              <a:t>for </a:t>
            </a:r>
            <a:r>
              <a:rPr lang="en-US" b="1" i="1" dirty="0" smtClean="0"/>
              <a:t>Cascading </a:t>
            </a:r>
            <a:r>
              <a:rPr lang="en-US" b="1" i="1" dirty="0"/>
              <a:t>Style Sheet</a:t>
            </a:r>
            <a:r>
              <a:rPr lang="en-US" b="1" i="1" dirty="0" smtClean="0"/>
              <a:t>. </a:t>
            </a:r>
            <a:r>
              <a:rPr lang="en-US" dirty="0"/>
              <a:t>Styles define </a:t>
            </a:r>
            <a:r>
              <a:rPr lang="en-US" b="1" dirty="0"/>
              <a:t>how to display </a:t>
            </a:r>
            <a:r>
              <a:rPr lang="en-US" b="1" dirty="0" smtClean="0"/>
              <a:t>HTML </a:t>
            </a:r>
            <a:r>
              <a:rPr lang="en-US" dirty="0" smtClean="0"/>
              <a:t>elements</a:t>
            </a:r>
            <a:endParaRPr lang="en-US" b="1" i="1" dirty="0"/>
          </a:p>
          <a:p>
            <a:pPr lvl="1" algn="just"/>
            <a:r>
              <a:rPr lang="en-US" dirty="0" smtClean="0"/>
              <a:t>Typical </a:t>
            </a:r>
            <a:r>
              <a:rPr lang="en-US" dirty="0"/>
              <a:t>CSS file is a </a:t>
            </a:r>
            <a:r>
              <a:rPr lang="en-US" dirty="0" smtClean="0"/>
              <a:t>text file </a:t>
            </a:r>
            <a:r>
              <a:rPr lang="en-US" dirty="0"/>
              <a:t>with an </a:t>
            </a:r>
            <a:r>
              <a:rPr lang="en-US" dirty="0" smtClean="0"/>
              <a:t>extention</a:t>
            </a:r>
            <a:r>
              <a:rPr lang="en-US" b="1" dirty="0" smtClean="0"/>
              <a:t>.css </a:t>
            </a:r>
            <a:r>
              <a:rPr lang="en-US" dirty="0" smtClean="0"/>
              <a:t>and </a:t>
            </a:r>
            <a:r>
              <a:rPr lang="en-US" dirty="0"/>
              <a:t>contains a series </a:t>
            </a:r>
            <a:r>
              <a:rPr lang="en-US" dirty="0" smtClean="0"/>
              <a:t>of commands </a:t>
            </a:r>
            <a:r>
              <a:rPr lang="en-US" dirty="0"/>
              <a:t>or </a:t>
            </a:r>
            <a:r>
              <a:rPr lang="en-US" dirty="0" smtClean="0"/>
              <a:t>rules. </a:t>
            </a:r>
          </a:p>
          <a:p>
            <a:pPr lvl="1" algn="just"/>
            <a:r>
              <a:rPr lang="en-US" dirty="0" smtClean="0"/>
              <a:t>These </a:t>
            </a:r>
            <a:r>
              <a:rPr lang="en-US" dirty="0"/>
              <a:t>rules tell </a:t>
            </a:r>
            <a:r>
              <a:rPr lang="en-US" dirty="0" smtClean="0"/>
              <a:t>the HTML </a:t>
            </a:r>
            <a:r>
              <a:rPr lang="en-US" dirty="0"/>
              <a:t>how to display</a:t>
            </a:r>
            <a:r>
              <a:rPr lang="en-US" dirty="0" smtClean="0"/>
              <a:t>.</a:t>
            </a:r>
          </a:p>
          <a:p>
            <a:pPr algn="just"/>
            <a:endParaRPr lang="en-US" dirty="0" smtClean="0"/>
          </a:p>
          <a:p>
            <a:pPr algn="just"/>
            <a:endParaRPr lang="en-US" dirty="0"/>
          </a:p>
          <a:p>
            <a:pPr algn="just">
              <a:buNone/>
            </a:pPr>
            <a:r>
              <a:rPr lang="en-US" dirty="0" smtClean="0"/>
              <a:t>*</a:t>
            </a:r>
            <a:r>
              <a:rPr lang="en-US" sz="2600" i="1" dirty="0" smtClean="0"/>
              <a:t>	To </a:t>
            </a:r>
            <a:r>
              <a:rPr lang="en-US" sz="2600" i="1" dirty="0"/>
              <a:t>create a style sheet, create a </a:t>
            </a:r>
            <a:r>
              <a:rPr lang="en-US" sz="2600" i="1" dirty="0" smtClean="0"/>
              <a:t>file using </a:t>
            </a:r>
            <a:r>
              <a:rPr lang="en-US" sz="2600" i="1" dirty="0"/>
              <a:t>Notepad (PC) or Text </a:t>
            </a:r>
            <a:r>
              <a:rPr lang="en-US" sz="2600" i="1" dirty="0" smtClean="0"/>
              <a:t>Edit (Mac</a:t>
            </a:r>
            <a:r>
              <a:rPr lang="en-US" sz="2600" i="1" dirty="0"/>
              <a:t>), save it as a .css document </a:t>
            </a:r>
            <a:r>
              <a:rPr lang="en-US" sz="2600" i="1" dirty="0" smtClean="0"/>
              <a:t>and start </a:t>
            </a:r>
            <a:r>
              <a:rPr lang="en-US" sz="2600" i="1" dirty="0"/>
              <a:t>writing the CSS code (see right).</a:t>
            </a:r>
          </a:p>
        </p:txBody>
      </p:sp>
      <p:sp>
        <p:nvSpPr>
          <p:cNvPr id="4" name="Rectangle 3"/>
          <p:cNvSpPr/>
          <p:nvPr/>
        </p:nvSpPr>
        <p:spPr>
          <a:xfrm>
            <a:off x="5791200" y="1295400"/>
            <a:ext cx="994183" cy="369332"/>
          </a:xfrm>
          <a:prstGeom prst="rect">
            <a:avLst/>
          </a:prstGeom>
        </p:spPr>
        <p:txBody>
          <a:bodyPr wrap="square">
            <a:spAutoFit/>
          </a:bodyPr>
          <a:lstStyle/>
          <a:p>
            <a:r>
              <a:rPr lang="en-US" b="1" dirty="0"/>
              <a:t>Style.css</a:t>
            </a:r>
            <a:endParaRPr lang="en-US" dirty="0"/>
          </a:p>
        </p:txBody>
      </p:sp>
      <p:sp>
        <p:nvSpPr>
          <p:cNvPr id="5" name="Rectangle 4"/>
          <p:cNvSpPr/>
          <p:nvPr/>
        </p:nvSpPr>
        <p:spPr>
          <a:xfrm>
            <a:off x="4876800" y="1600200"/>
            <a:ext cx="3886200" cy="5078313"/>
          </a:xfrm>
          <a:prstGeom prst="rect">
            <a:avLst/>
          </a:prstGeom>
        </p:spPr>
        <p:txBody>
          <a:bodyPr wrap="square">
            <a:spAutoFit/>
          </a:bodyPr>
          <a:lstStyle/>
          <a:p>
            <a:pPr lvl="1"/>
            <a:r>
              <a:rPr lang="en-US" b="1" dirty="0"/>
              <a:t>/* Styles for sitename.com*/</a:t>
            </a:r>
          </a:p>
          <a:p>
            <a:pPr lvl="1"/>
            <a:r>
              <a:rPr lang="en-US" dirty="0"/>
              <a:t>body {</a:t>
            </a:r>
          </a:p>
          <a:p>
            <a:pPr lvl="1"/>
            <a:r>
              <a:rPr lang="en-US" dirty="0"/>
              <a:t>font-</a:t>
            </a:r>
            <a:r>
              <a:rPr lang="en-US" dirty="0" err="1"/>
              <a:t>family:Arial</a:t>
            </a:r>
            <a:r>
              <a:rPr lang="en-US" dirty="0"/>
              <a:t>;</a:t>
            </a:r>
          </a:p>
          <a:p>
            <a:pPr lvl="1"/>
            <a:r>
              <a:rPr lang="en-US" dirty="0"/>
              <a:t>background: #000;</a:t>
            </a:r>
          </a:p>
          <a:p>
            <a:pPr lvl="1"/>
            <a:r>
              <a:rPr lang="en-US" dirty="0"/>
              <a:t>}</a:t>
            </a:r>
          </a:p>
          <a:p>
            <a:pPr lvl="1"/>
            <a:r>
              <a:rPr lang="en-US" dirty="0"/>
              <a:t>#container {</a:t>
            </a:r>
          </a:p>
          <a:p>
            <a:pPr lvl="1"/>
            <a:r>
              <a:rPr lang="en-US" dirty="0"/>
              <a:t>text-</a:t>
            </a:r>
            <a:r>
              <a:rPr lang="en-US" dirty="0" err="1"/>
              <a:t>align:left</a:t>
            </a:r>
            <a:r>
              <a:rPr lang="en-US" dirty="0"/>
              <a:t>;</a:t>
            </a:r>
          </a:p>
          <a:p>
            <a:pPr lvl="1"/>
            <a:r>
              <a:rPr lang="en-US" dirty="0"/>
              <a:t>width:1020px;</a:t>
            </a:r>
          </a:p>
          <a:p>
            <a:pPr lvl="1"/>
            <a:r>
              <a:rPr lang="en-US" dirty="0"/>
              <a:t>}</a:t>
            </a:r>
          </a:p>
          <a:p>
            <a:pPr lvl="1"/>
            <a:r>
              <a:rPr lang="en-US" dirty="0"/>
              <a:t>#header {</a:t>
            </a:r>
          </a:p>
          <a:p>
            <a:pPr lvl="1"/>
            <a:r>
              <a:rPr lang="en-US" dirty="0"/>
              <a:t>height:232px;</a:t>
            </a:r>
          </a:p>
          <a:p>
            <a:pPr lvl="1"/>
            <a:r>
              <a:rPr lang="en-US" dirty="0"/>
              <a:t>}</a:t>
            </a:r>
          </a:p>
          <a:p>
            <a:pPr lvl="1"/>
            <a:r>
              <a:rPr lang="en-US" dirty="0"/>
              <a:t>#footer {</a:t>
            </a:r>
          </a:p>
          <a:p>
            <a:pPr lvl="1"/>
            <a:r>
              <a:rPr lang="en-US" dirty="0"/>
              <a:t>width: 100%;</a:t>
            </a:r>
          </a:p>
          <a:p>
            <a:pPr lvl="1"/>
            <a:r>
              <a:rPr lang="en-US" dirty="0"/>
              <a:t>padding: 0 10px;</a:t>
            </a:r>
          </a:p>
          <a:p>
            <a:pPr lvl="1"/>
            <a:r>
              <a:rPr lang="en-US" dirty="0"/>
              <a:t>margin-bottom: 10px;</a:t>
            </a:r>
          </a:p>
          <a:p>
            <a:pPr lvl="1"/>
            <a:r>
              <a:rPr lang="en-US" dirty="0"/>
              <a:t>}</a:t>
            </a:r>
          </a:p>
          <a:p>
            <a:pPr lvl="1"/>
            <a:r>
              <a:rPr lang="en-US" b="1" i="1" dirty="0"/>
              <a:t>And so on….</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Versions</a:t>
            </a:r>
            <a:endParaRPr lang="en-US" dirty="0"/>
          </a:p>
        </p:txBody>
      </p:sp>
      <p:sp>
        <p:nvSpPr>
          <p:cNvPr id="3" name="Content Placeholder 2"/>
          <p:cNvSpPr>
            <a:spLocks noGrp="1"/>
          </p:cNvSpPr>
          <p:nvPr>
            <p:ph idx="1"/>
          </p:nvPr>
        </p:nvSpPr>
        <p:spPr/>
        <p:txBody>
          <a:bodyPr>
            <a:normAutofit fontScale="70000" lnSpcReduction="20000"/>
          </a:bodyPr>
          <a:lstStyle/>
          <a:p>
            <a:pPr marL="60325" indent="-60325" algn="just">
              <a:buNone/>
            </a:pPr>
            <a:r>
              <a:rPr lang="en-US" dirty="0" smtClean="0"/>
              <a:t> CSS </a:t>
            </a:r>
            <a:r>
              <a:rPr lang="en-US" dirty="0"/>
              <a:t>has various levels and profiles. Each level of </a:t>
            </a:r>
            <a:r>
              <a:rPr lang="en-US" dirty="0" smtClean="0"/>
              <a:t>CSS builds </a:t>
            </a:r>
            <a:r>
              <a:rPr lang="en-US" dirty="0"/>
              <a:t>upon the last, typically adding new features </a:t>
            </a:r>
            <a:r>
              <a:rPr lang="en-US" dirty="0" smtClean="0"/>
              <a:t>and typically </a:t>
            </a:r>
            <a:r>
              <a:rPr lang="en-US" dirty="0"/>
              <a:t>denoted as CSS1, CSS2, and </a:t>
            </a:r>
            <a:r>
              <a:rPr lang="en-US" dirty="0" smtClean="0"/>
              <a:t>CSS3.</a:t>
            </a:r>
          </a:p>
          <a:p>
            <a:pPr algn="just"/>
            <a:endParaRPr lang="en-US" b="1" dirty="0"/>
          </a:p>
          <a:p>
            <a:pPr algn="just"/>
            <a:r>
              <a:rPr lang="en-US" b="1" dirty="0" smtClean="0"/>
              <a:t>The </a:t>
            </a:r>
            <a:r>
              <a:rPr lang="en-US" b="1" dirty="0"/>
              <a:t>first CSS </a:t>
            </a:r>
            <a:r>
              <a:rPr lang="en-US" dirty="0" smtClean="0"/>
              <a:t>specification to become an official W3C Recommendation </a:t>
            </a:r>
            <a:r>
              <a:rPr lang="en-US" dirty="0"/>
              <a:t>is CSS level 1, published in </a:t>
            </a:r>
            <a:r>
              <a:rPr lang="en-US" dirty="0" smtClean="0"/>
              <a:t>December 1996.</a:t>
            </a:r>
            <a:endParaRPr lang="en-US" dirty="0"/>
          </a:p>
          <a:p>
            <a:pPr algn="just"/>
            <a:r>
              <a:rPr lang="en-US" b="1" dirty="0"/>
              <a:t>CSS level 2 </a:t>
            </a:r>
            <a:r>
              <a:rPr lang="en-US" dirty="0"/>
              <a:t>was developed by the W3C and published </a:t>
            </a:r>
            <a:r>
              <a:rPr lang="en-US" dirty="0" smtClean="0"/>
              <a:t>as a </a:t>
            </a:r>
            <a:r>
              <a:rPr lang="en-US" dirty="0"/>
              <a:t>Recommendation in May 1998. A superset of CSS1</a:t>
            </a:r>
            <a:r>
              <a:rPr lang="en-US" dirty="0" smtClean="0"/>
              <a:t>, CSS2 </a:t>
            </a:r>
            <a:r>
              <a:rPr lang="en-US" dirty="0"/>
              <a:t>includes a number of new capabilities like absolute</a:t>
            </a:r>
            <a:r>
              <a:rPr lang="en-US" dirty="0" smtClean="0"/>
              <a:t>, relative</a:t>
            </a:r>
            <a:r>
              <a:rPr lang="en-US" dirty="0"/>
              <a:t>, and fixed positioning of elements and z-index, </a:t>
            </a:r>
            <a:r>
              <a:rPr lang="en-US" dirty="0" smtClean="0"/>
              <a:t>the concept </a:t>
            </a:r>
            <a:r>
              <a:rPr lang="en-US" dirty="0"/>
              <a:t>of media types etc.</a:t>
            </a:r>
          </a:p>
          <a:p>
            <a:pPr algn="just"/>
            <a:r>
              <a:rPr lang="en-US" b="1" dirty="0"/>
              <a:t>CSS </a:t>
            </a:r>
            <a:r>
              <a:rPr lang="en-US" b="1" dirty="0" smtClean="0"/>
              <a:t>3  </a:t>
            </a:r>
            <a:endParaRPr lang="en-US" b="1" dirty="0"/>
          </a:p>
          <a:p>
            <a:pPr algn="just">
              <a:buNone/>
            </a:pPr>
            <a:r>
              <a:rPr lang="en-US" dirty="0" smtClean="0"/>
              <a:t>	CSS </a:t>
            </a:r>
            <a:r>
              <a:rPr lang="en-US" dirty="0" err="1" smtClean="0"/>
              <a:t>lev</a:t>
            </a:r>
            <a:r>
              <a:rPr lang="en-US" dirty="0" smtClean="0"/>
              <a:t> el </a:t>
            </a:r>
            <a:r>
              <a:rPr lang="en-US" dirty="0"/>
              <a:t>3 is currently under development. The </a:t>
            </a:r>
            <a:r>
              <a:rPr lang="en-US" dirty="0" smtClean="0"/>
              <a:t>W3C maintains </a:t>
            </a:r>
            <a:r>
              <a:rPr lang="en-US" dirty="0"/>
              <a:t>a CSS3 progress report.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Why to Learn CSS</a:t>
            </a:r>
            <a:r>
              <a:rPr lang="en-US" dirty="0" smtClean="0"/>
              <a:t>?</a:t>
            </a:r>
            <a:endParaRPr lang="en-US" dirty="0"/>
          </a:p>
        </p:txBody>
      </p:sp>
      <p:sp>
        <p:nvSpPr>
          <p:cNvPr id="3" name="Content Placeholder 2"/>
          <p:cNvSpPr>
            <a:spLocks noGrp="1"/>
          </p:cNvSpPr>
          <p:nvPr>
            <p:ph idx="1"/>
          </p:nvPr>
        </p:nvSpPr>
        <p:spPr>
          <a:xfrm>
            <a:off x="457200" y="1295400"/>
            <a:ext cx="8229600" cy="5257800"/>
          </a:xfrm>
        </p:spPr>
        <p:txBody>
          <a:bodyPr>
            <a:normAutofit fontScale="62500" lnSpcReduction="20000"/>
          </a:bodyPr>
          <a:lstStyle/>
          <a:p>
            <a:pPr algn="just"/>
            <a:r>
              <a:rPr lang="en-US" b="1" dirty="0"/>
              <a:t>Cascading Style Sheets</a:t>
            </a:r>
            <a:r>
              <a:rPr lang="en-US" dirty="0"/>
              <a:t>, fondly referred to as </a:t>
            </a:r>
            <a:r>
              <a:rPr lang="en-US" b="1" dirty="0"/>
              <a:t>CSS</a:t>
            </a:r>
            <a:r>
              <a:rPr lang="en-US" dirty="0"/>
              <a:t>, is a simple design language intended to simplify the process of making web pages </a:t>
            </a:r>
            <a:r>
              <a:rPr lang="en-US" dirty="0" smtClean="0"/>
              <a:t>presentable.</a:t>
            </a:r>
          </a:p>
          <a:p>
            <a:pPr algn="just">
              <a:buNone/>
            </a:pPr>
            <a:endParaRPr lang="en-US" dirty="0" smtClean="0"/>
          </a:p>
          <a:p>
            <a:pPr algn="just"/>
            <a:r>
              <a:rPr lang="en-US" b="1" dirty="0" smtClean="0"/>
              <a:t>CSS</a:t>
            </a:r>
            <a:r>
              <a:rPr lang="en-US" dirty="0"/>
              <a:t> is a MUST for students and working professionals to become a great Software Engineer specially when they are working in Web Development Domain. I will list down some of the key advantages of learning CSS:</a:t>
            </a:r>
          </a:p>
          <a:p>
            <a:pPr lvl="1" algn="just"/>
            <a:r>
              <a:rPr lang="en-US" b="1" dirty="0"/>
              <a:t>Create Stunning Web site</a:t>
            </a:r>
            <a:r>
              <a:rPr lang="en-US" dirty="0"/>
              <a:t> - CSS handles the look and feel part of a web page. Using CSS, you can control the color of the text, the style of fonts, the spacing between paragraphs, how columns are sized and laid out, what background images or colors are used, layout designs</a:t>
            </a:r>
            <a:r>
              <a:rPr lang="en-US" dirty="0" smtClean="0"/>
              <a:t>, variations </a:t>
            </a:r>
            <a:r>
              <a:rPr lang="en-US" dirty="0"/>
              <a:t>in display for different devices and screen sizes as well as a variety of other </a:t>
            </a:r>
            <a:r>
              <a:rPr lang="en-US" dirty="0" smtClean="0"/>
              <a:t>effects.</a:t>
            </a:r>
          </a:p>
          <a:p>
            <a:pPr lvl="1" algn="just"/>
            <a:r>
              <a:rPr lang="en-US" b="1" dirty="0" smtClean="0"/>
              <a:t>Become </a:t>
            </a:r>
            <a:r>
              <a:rPr lang="en-US" b="1" dirty="0"/>
              <a:t>a web designer</a:t>
            </a:r>
            <a:r>
              <a:rPr lang="en-US" dirty="0"/>
              <a:t> - If you want to start a </a:t>
            </a:r>
            <a:r>
              <a:rPr lang="en-US" dirty="0" err="1"/>
              <a:t>carrer</a:t>
            </a:r>
            <a:r>
              <a:rPr lang="en-US" dirty="0"/>
              <a:t> as a professional web designer, HTML and CSS designing is a must </a:t>
            </a:r>
            <a:r>
              <a:rPr lang="en-US" dirty="0" smtClean="0"/>
              <a:t>skill.</a:t>
            </a:r>
          </a:p>
          <a:p>
            <a:pPr lvl="1" algn="just"/>
            <a:r>
              <a:rPr lang="en-US" b="1" dirty="0" smtClean="0"/>
              <a:t>Control </a:t>
            </a:r>
            <a:r>
              <a:rPr lang="en-US" b="1" dirty="0"/>
              <a:t>web</a:t>
            </a:r>
            <a:r>
              <a:rPr lang="en-US" dirty="0"/>
              <a:t> - CSS is easy to learn and understand but it provides powerful control over the presentation of an HTML document. Most commonly, CSS is combined with the markup languages HTML or </a:t>
            </a:r>
            <a:r>
              <a:rPr lang="en-US" dirty="0" smtClean="0"/>
              <a:t>XHTML.</a:t>
            </a:r>
          </a:p>
          <a:p>
            <a:pPr lvl="1" algn="just"/>
            <a:r>
              <a:rPr lang="en-US" b="1" dirty="0" smtClean="0"/>
              <a:t>Learn </a:t>
            </a:r>
            <a:r>
              <a:rPr lang="en-US" b="1" dirty="0"/>
              <a:t>other languages</a:t>
            </a:r>
            <a:r>
              <a:rPr lang="en-US" dirty="0"/>
              <a:t> - Once you understands the basic of HTML and CSS then other related technologies like </a:t>
            </a:r>
            <a:r>
              <a:rPr lang="en-US" dirty="0" err="1"/>
              <a:t>javascript</a:t>
            </a:r>
            <a:r>
              <a:rPr lang="en-US" dirty="0"/>
              <a:t>, </a:t>
            </a:r>
            <a:r>
              <a:rPr lang="en-US" dirty="0" err="1"/>
              <a:t>php</a:t>
            </a:r>
            <a:r>
              <a:rPr lang="en-US" dirty="0"/>
              <a:t>, or angular are become easier to understand</a:t>
            </a:r>
            <a:r>
              <a:rPr lang="en-US" dirty="0" smtClean="0"/>
              <a:t>.</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of </a:t>
            </a:r>
            <a:r>
              <a:rPr lang="en-US" dirty="0" smtClean="0"/>
              <a:t>CSS</a:t>
            </a:r>
            <a:endParaRPr lang="en-US" dirty="0"/>
          </a:p>
        </p:txBody>
      </p:sp>
      <p:sp>
        <p:nvSpPr>
          <p:cNvPr id="3" name="Content Placeholder 2"/>
          <p:cNvSpPr>
            <a:spLocks noGrp="1"/>
          </p:cNvSpPr>
          <p:nvPr>
            <p:ph idx="1"/>
          </p:nvPr>
        </p:nvSpPr>
        <p:spPr>
          <a:xfrm>
            <a:off x="457200" y="1371600"/>
            <a:ext cx="8229600" cy="5257800"/>
          </a:xfrm>
        </p:spPr>
        <p:txBody>
          <a:bodyPr>
            <a:normAutofit fontScale="62500" lnSpcReduction="20000"/>
          </a:bodyPr>
          <a:lstStyle/>
          <a:p>
            <a:pPr algn="just"/>
            <a:r>
              <a:rPr lang="en-US" b="1" dirty="0"/>
              <a:t>CSS saves time</a:t>
            </a:r>
            <a:r>
              <a:rPr lang="en-US" dirty="0"/>
              <a:t> - You can write CSS once and then reuse same sheet in multiple HTML pages. You can define a style for each HTML element and apply it to as many Web pages as you want.</a:t>
            </a:r>
          </a:p>
          <a:p>
            <a:pPr algn="just"/>
            <a:r>
              <a:rPr lang="en-US" b="1" dirty="0"/>
              <a:t>Pages load faster</a:t>
            </a:r>
            <a:r>
              <a:rPr lang="en-US" dirty="0"/>
              <a:t> - If you are using CSS, you do not need to write HTML tag attributes every time. Just write one CSS rule of a tag and apply it to all the occurrences of that tag. So less code means faster download times.</a:t>
            </a:r>
          </a:p>
          <a:p>
            <a:pPr algn="just"/>
            <a:r>
              <a:rPr lang="en-US" b="1" dirty="0"/>
              <a:t>Easy maintenance</a:t>
            </a:r>
            <a:r>
              <a:rPr lang="en-US" dirty="0"/>
              <a:t> - To make a global change, simply change the style, and all elements in all the web pages will be updated automatically.</a:t>
            </a:r>
          </a:p>
          <a:p>
            <a:pPr algn="just"/>
            <a:r>
              <a:rPr lang="en-US" b="1" dirty="0"/>
              <a:t>Superior styles to HTML</a:t>
            </a:r>
            <a:r>
              <a:rPr lang="en-US" dirty="0"/>
              <a:t> - CSS has a much wider array of attributes than HTML, so you can give a far better look to your HTML page in comparison to HTML attributes.</a:t>
            </a:r>
          </a:p>
          <a:p>
            <a:pPr algn="just"/>
            <a:r>
              <a:rPr lang="en-US" b="1" dirty="0"/>
              <a:t>Multiple Device Compatibility</a:t>
            </a:r>
            <a:r>
              <a:rPr lang="en-US" dirty="0"/>
              <a:t> - Style sheets allow content to be optimized for more than one type of device. By using the same HTML document, different versions of a website can be presented for handheld devices such as PDAs and cell phones or for printing.</a:t>
            </a:r>
          </a:p>
          <a:p>
            <a:pPr algn="just"/>
            <a:r>
              <a:rPr lang="en-US" b="1" dirty="0"/>
              <a:t>Global web standards </a:t>
            </a:r>
            <a:r>
              <a:rPr lang="en-US" dirty="0"/>
              <a:t>- Now HTML attributes are being deprecated and it is being recommended to use CSS. So its a good idea to start using CSS in all the HTML pages to make them compatible to future browsers.</a:t>
            </a:r>
          </a:p>
          <a:p>
            <a:pPr algn="just">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This example shows an XHTML document with a minimum of required tags:</a:t>
            </a:r>
          </a:p>
          <a:p>
            <a:pPr>
              <a:buNone/>
            </a:pPr>
            <a:endParaRPr lang="en-US" dirty="0" smtClean="0"/>
          </a:p>
          <a:p>
            <a:pPr>
              <a:buNone/>
            </a:pPr>
            <a:r>
              <a:rPr lang="en-US" dirty="0" smtClean="0"/>
              <a:t>&lt;!DOCTYPE html PUBLIC "-//W3C//DTD XHTML 1.0 Transitional//EN"</a:t>
            </a:r>
            <a:br>
              <a:rPr lang="en-US" dirty="0" smtClean="0"/>
            </a:br>
            <a:r>
              <a:rPr lang="en-US" dirty="0" smtClean="0"/>
              <a:t>"http://www.w3.org/TR/xhtml1/DTD/xhtml1-transitional.dtd"&gt;</a:t>
            </a:r>
            <a:br>
              <a:rPr lang="en-US" dirty="0" smtClean="0"/>
            </a:br>
            <a:r>
              <a:rPr lang="en-US" dirty="0" smtClean="0"/>
              <a:t/>
            </a:r>
            <a:br>
              <a:rPr lang="en-US" dirty="0" smtClean="0"/>
            </a:br>
            <a:r>
              <a:rPr lang="en-US" dirty="0" smtClean="0"/>
              <a:t>&lt;html </a:t>
            </a:r>
            <a:r>
              <a:rPr lang="en-US" dirty="0" err="1" smtClean="0"/>
              <a:t>xmlns</a:t>
            </a:r>
            <a:r>
              <a:rPr lang="en-US" dirty="0" smtClean="0"/>
              <a:t>="http://www.w3.org/1999/xhtml"&gt;</a:t>
            </a:r>
            <a:br>
              <a:rPr lang="en-US" dirty="0" smtClean="0"/>
            </a:br>
            <a:r>
              <a:rPr lang="en-US" dirty="0" smtClean="0"/>
              <a:t/>
            </a:r>
            <a:br>
              <a:rPr lang="en-US" dirty="0" smtClean="0"/>
            </a:br>
            <a:r>
              <a:rPr lang="en-US" dirty="0" smtClean="0"/>
              <a:t>&lt;head&gt;</a:t>
            </a:r>
            <a:br>
              <a:rPr lang="en-US" dirty="0" smtClean="0"/>
            </a:br>
            <a:r>
              <a:rPr lang="en-US" dirty="0" smtClean="0"/>
              <a:t>  &lt;title&gt;Title of document&lt;/title&gt;</a:t>
            </a:r>
            <a:br>
              <a:rPr lang="en-US" dirty="0" smtClean="0"/>
            </a:br>
            <a:r>
              <a:rPr lang="en-US" dirty="0" smtClean="0"/>
              <a:t>&lt;/head&gt;</a:t>
            </a:r>
            <a:br>
              <a:rPr lang="en-US" dirty="0" smtClean="0"/>
            </a:br>
            <a:endParaRPr lang="en-US" dirty="0" smtClean="0"/>
          </a:p>
          <a:p>
            <a:pPr>
              <a:buNone/>
            </a:pPr>
            <a:r>
              <a:rPr lang="en-US" dirty="0" smtClean="0"/>
              <a:t>	&lt;body&gt;</a:t>
            </a:r>
            <a:br>
              <a:rPr lang="en-US" dirty="0" smtClean="0"/>
            </a:br>
            <a:r>
              <a:rPr lang="en-US" dirty="0" smtClean="0"/>
              <a:t>  </a:t>
            </a:r>
            <a:r>
              <a:rPr lang="en-US" i="1" dirty="0" smtClean="0"/>
              <a:t>some content</a:t>
            </a:r>
            <a:r>
              <a:rPr lang="en-US" dirty="0" smtClean="0"/>
              <a:t> </a:t>
            </a:r>
            <a:br>
              <a:rPr lang="en-US" dirty="0" smtClean="0"/>
            </a:br>
            <a:r>
              <a:rPr lang="en-US" dirty="0" smtClean="0"/>
              <a:t>&lt;/body&gt;</a:t>
            </a:r>
            <a:br>
              <a:rPr lang="en-US" dirty="0" smtClean="0"/>
            </a:br>
            <a:r>
              <a:rPr lang="en-US" dirty="0" smtClean="0"/>
              <a:t/>
            </a:r>
            <a:br>
              <a:rPr lang="en-US" dirty="0" smtClean="0"/>
            </a:br>
            <a:r>
              <a:rPr lang="en-US" dirty="0" smtClean="0"/>
              <a:t>&lt;/html&gt;</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Without CSS</a:t>
            </a:r>
          </a:p>
        </p:txBody>
      </p:sp>
      <p:sp>
        <p:nvSpPr>
          <p:cNvPr id="3" name="Content Placeholder 2"/>
          <p:cNvSpPr>
            <a:spLocks noGrp="1"/>
          </p:cNvSpPr>
          <p:nvPr>
            <p:ph idx="1"/>
          </p:nvPr>
        </p:nvSpPr>
        <p:spPr>
          <a:xfrm>
            <a:off x="4419600" y="1295400"/>
            <a:ext cx="4267200" cy="5257800"/>
          </a:xfrm>
        </p:spPr>
        <p:txBody>
          <a:bodyPr>
            <a:normAutofit fontScale="77500" lnSpcReduction="20000"/>
          </a:bodyPr>
          <a:lstStyle/>
          <a:p>
            <a:pPr algn="just"/>
            <a:r>
              <a:rPr lang="en-US" i="1" dirty="0"/>
              <a:t>“HTML without CSS is like </a:t>
            </a:r>
            <a:r>
              <a:rPr lang="en-US" i="1" dirty="0" smtClean="0"/>
              <a:t>a piece </a:t>
            </a:r>
            <a:r>
              <a:rPr lang="en-US" i="1" dirty="0"/>
              <a:t>of candy without </a:t>
            </a:r>
            <a:r>
              <a:rPr lang="en-US" i="1" dirty="0" smtClean="0"/>
              <a:t>a pretty </a:t>
            </a:r>
            <a:r>
              <a:rPr lang="en-US" i="1" dirty="0"/>
              <a:t>wrapper</a:t>
            </a:r>
            <a:r>
              <a:rPr lang="en-US" i="1" dirty="0" smtClean="0"/>
              <a:t>.”</a:t>
            </a:r>
          </a:p>
          <a:p>
            <a:pPr algn="just"/>
            <a:endParaRPr lang="en-US" b="1" i="1" dirty="0"/>
          </a:p>
          <a:p>
            <a:pPr algn="just"/>
            <a:r>
              <a:rPr lang="en-US" b="1" dirty="0" smtClean="0"/>
              <a:t>Without </a:t>
            </a:r>
            <a:r>
              <a:rPr lang="en-US" b="1" dirty="0"/>
              <a:t>CSS, </a:t>
            </a:r>
            <a:r>
              <a:rPr lang="en-US" b="1" dirty="0" smtClean="0"/>
              <a:t>HTML  elements </a:t>
            </a:r>
            <a:r>
              <a:rPr lang="en-US" b="1" dirty="0"/>
              <a:t>typically flow </a:t>
            </a:r>
            <a:r>
              <a:rPr lang="en-US" b="1" dirty="0" smtClean="0"/>
              <a:t>from top </a:t>
            </a:r>
            <a:r>
              <a:rPr lang="en-US" b="1" dirty="0"/>
              <a:t>to bottom of the </a:t>
            </a:r>
            <a:r>
              <a:rPr lang="en-US" b="1" dirty="0" smtClean="0"/>
              <a:t>page and  position </a:t>
            </a:r>
            <a:r>
              <a:rPr lang="en-US" b="1" dirty="0"/>
              <a:t>themselves </a:t>
            </a:r>
            <a:r>
              <a:rPr lang="en-US" b="1" dirty="0" smtClean="0"/>
              <a:t>to the </a:t>
            </a:r>
            <a:r>
              <a:rPr lang="en-US" b="1" dirty="0"/>
              <a:t>left by default.</a:t>
            </a:r>
          </a:p>
          <a:p>
            <a:pPr algn="just"/>
            <a:r>
              <a:rPr lang="en-US" b="1" dirty="0"/>
              <a:t>With CSS help, we </a:t>
            </a:r>
            <a:r>
              <a:rPr lang="en-US" b="1" dirty="0" smtClean="0"/>
              <a:t>can create </a:t>
            </a:r>
            <a:r>
              <a:rPr lang="en-US" b="1" dirty="0"/>
              <a:t>containers or DIVs </a:t>
            </a:r>
            <a:r>
              <a:rPr lang="en-US" b="1" dirty="0" smtClean="0"/>
              <a:t>to better </a:t>
            </a:r>
            <a:r>
              <a:rPr lang="en-US" b="1" dirty="0"/>
              <a:t>organize content </a:t>
            </a:r>
            <a:r>
              <a:rPr lang="en-US" b="1" dirty="0" smtClean="0"/>
              <a:t>and make </a:t>
            </a:r>
            <a:r>
              <a:rPr lang="en-US" b="1" dirty="0"/>
              <a:t>a Web page </a:t>
            </a:r>
            <a:r>
              <a:rPr lang="en-US" b="1" dirty="0" smtClean="0"/>
              <a:t>visually appealing</a:t>
            </a:r>
            <a:r>
              <a:rPr lang="en-US" b="1" dirty="0"/>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600" y="1219200"/>
            <a:ext cx="4114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&amp; CSS</a:t>
            </a:r>
          </a:p>
        </p:txBody>
      </p:sp>
      <p:sp>
        <p:nvSpPr>
          <p:cNvPr id="3" name="Content Placeholder 2"/>
          <p:cNvSpPr>
            <a:spLocks noGrp="1"/>
          </p:cNvSpPr>
          <p:nvPr>
            <p:ph idx="1"/>
          </p:nvPr>
        </p:nvSpPr>
        <p:spPr/>
        <p:txBody>
          <a:bodyPr/>
          <a:lstStyle/>
          <a:p>
            <a:pPr algn="just"/>
            <a:r>
              <a:rPr lang="en-US" dirty="0"/>
              <a:t>HTML and CSS work together to </a:t>
            </a:r>
            <a:r>
              <a:rPr lang="en-US" dirty="0" smtClean="0"/>
              <a:t>produce beautiful </a:t>
            </a:r>
            <a:r>
              <a:rPr lang="en-US" dirty="0"/>
              <a:t>and functional Web </a:t>
            </a:r>
            <a:r>
              <a:rPr lang="en-US" dirty="0" smtClean="0"/>
              <a:t>sites</a:t>
            </a:r>
          </a:p>
          <a:p>
            <a:pPr algn="just"/>
            <a:r>
              <a:rPr lang="en-US" dirty="0" smtClean="0"/>
              <a:t>HTML </a:t>
            </a:r>
            <a:r>
              <a:rPr lang="en-US" dirty="0"/>
              <a:t>= structure</a:t>
            </a:r>
          </a:p>
          <a:p>
            <a:pPr algn="just"/>
            <a:r>
              <a:rPr lang="en-US" dirty="0" smtClean="0"/>
              <a:t>CSS </a:t>
            </a:r>
            <a:r>
              <a:rPr lang="en-US" dirty="0"/>
              <a:t>= </a:t>
            </a:r>
            <a:r>
              <a:rPr lang="en-US" i="1" dirty="0"/>
              <a:t>style</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Hello World using CSS</a:t>
            </a:r>
            <a:r>
              <a:rPr lang="en-US" dirty="0" smtClean="0"/>
              <a:t>.</a:t>
            </a:r>
            <a:endParaRPr lang="en-US" dirty="0"/>
          </a:p>
        </p:txBody>
      </p:sp>
      <p:sp>
        <p:nvSpPr>
          <p:cNvPr id="4" name="Content Placeholder 3"/>
          <p:cNvSpPr>
            <a:spLocks noGrp="1"/>
          </p:cNvSpPr>
          <p:nvPr>
            <p:ph idx="1"/>
          </p:nvPr>
        </p:nvSpPr>
        <p:spPr>
          <a:xfrm>
            <a:off x="457200" y="1600200"/>
            <a:ext cx="4953000" cy="4525963"/>
          </a:xfrm>
        </p:spPr>
        <p:txBody>
          <a:bodyPr>
            <a:normAutofit fontScale="62500" lnSpcReduction="20000"/>
          </a:bodyPr>
          <a:lstStyle/>
          <a:p>
            <a:pPr>
              <a:buNone/>
            </a:pPr>
            <a:r>
              <a:rPr lang="en-US" dirty="0"/>
              <a:t>&lt;!DOCTYPE html&gt; </a:t>
            </a:r>
            <a:endParaRPr lang="en-US" dirty="0" smtClean="0"/>
          </a:p>
          <a:p>
            <a:pPr>
              <a:buNone/>
            </a:pPr>
            <a:r>
              <a:rPr lang="en-US" dirty="0" smtClean="0"/>
              <a:t>&lt;</a:t>
            </a:r>
            <a:r>
              <a:rPr lang="en-US" dirty="0"/>
              <a:t>html&gt; </a:t>
            </a:r>
            <a:endParaRPr lang="en-US" dirty="0" smtClean="0"/>
          </a:p>
          <a:p>
            <a:pPr>
              <a:buNone/>
            </a:pPr>
            <a:r>
              <a:rPr lang="en-US" dirty="0" smtClean="0"/>
              <a:t>	&lt;</a:t>
            </a:r>
            <a:r>
              <a:rPr lang="en-US" dirty="0"/>
              <a:t>head&gt; </a:t>
            </a:r>
            <a:endParaRPr lang="en-US" dirty="0" smtClean="0"/>
          </a:p>
          <a:p>
            <a:pPr>
              <a:buNone/>
            </a:pPr>
            <a:r>
              <a:rPr lang="en-US" dirty="0" smtClean="0"/>
              <a:t>  		&lt;</a:t>
            </a:r>
            <a:r>
              <a:rPr lang="en-US" dirty="0"/>
              <a:t>title&gt;This is document title&lt;/title&gt; </a:t>
            </a:r>
            <a:endParaRPr lang="en-US" dirty="0" smtClean="0"/>
          </a:p>
          <a:p>
            <a:pPr>
              <a:buNone/>
            </a:pPr>
            <a:r>
              <a:rPr lang="en-US" dirty="0" smtClean="0"/>
              <a:t>		&lt;style</a:t>
            </a:r>
            <a:r>
              <a:rPr lang="en-US" dirty="0"/>
              <a:t>&gt; </a:t>
            </a:r>
            <a:endParaRPr lang="en-US" dirty="0" smtClean="0"/>
          </a:p>
          <a:p>
            <a:pPr>
              <a:buNone/>
            </a:pPr>
            <a:r>
              <a:rPr lang="en-US" dirty="0" smtClean="0"/>
              <a:t>		h1  { </a:t>
            </a:r>
          </a:p>
          <a:p>
            <a:pPr>
              <a:buNone/>
            </a:pPr>
            <a:r>
              <a:rPr lang="en-US" dirty="0"/>
              <a:t>	 </a:t>
            </a:r>
            <a:r>
              <a:rPr lang="en-US" dirty="0" smtClean="0"/>
              <a:t>   	       color</a:t>
            </a:r>
            <a:r>
              <a:rPr lang="en-US" dirty="0"/>
              <a:t>: #36CFFF; </a:t>
            </a:r>
            <a:endParaRPr lang="en-US" dirty="0" smtClean="0"/>
          </a:p>
          <a:p>
            <a:pPr>
              <a:buNone/>
            </a:pPr>
            <a:r>
              <a:rPr lang="en-US" dirty="0"/>
              <a:t> </a:t>
            </a:r>
            <a:r>
              <a:rPr lang="en-US" dirty="0" smtClean="0"/>
              <a:t>      </a:t>
            </a:r>
            <a:r>
              <a:rPr lang="en-US" dirty="0"/>
              <a:t> </a:t>
            </a:r>
            <a:r>
              <a:rPr lang="en-US" dirty="0" smtClean="0"/>
              <a:t>               } </a:t>
            </a:r>
          </a:p>
          <a:p>
            <a:pPr>
              <a:buNone/>
            </a:pPr>
            <a:r>
              <a:rPr lang="en-US" dirty="0" smtClean="0"/>
              <a:t>		&lt;/</a:t>
            </a:r>
            <a:r>
              <a:rPr lang="en-US" dirty="0"/>
              <a:t>style&gt; </a:t>
            </a:r>
            <a:endParaRPr lang="en-US" dirty="0" smtClean="0"/>
          </a:p>
          <a:p>
            <a:pPr>
              <a:buNone/>
            </a:pPr>
            <a:r>
              <a:rPr lang="en-US" dirty="0" smtClean="0"/>
              <a:t>	&lt;/</a:t>
            </a:r>
            <a:r>
              <a:rPr lang="en-US" dirty="0"/>
              <a:t>head&gt; </a:t>
            </a:r>
            <a:endParaRPr lang="en-US" dirty="0" smtClean="0"/>
          </a:p>
          <a:p>
            <a:pPr>
              <a:buNone/>
            </a:pPr>
            <a:r>
              <a:rPr lang="en-US" dirty="0" smtClean="0"/>
              <a:t>	&lt;</a:t>
            </a:r>
            <a:r>
              <a:rPr lang="en-US" dirty="0"/>
              <a:t>body&gt; </a:t>
            </a:r>
            <a:endParaRPr lang="en-US" dirty="0" smtClean="0"/>
          </a:p>
          <a:p>
            <a:pPr>
              <a:buNone/>
            </a:pPr>
            <a:r>
              <a:rPr lang="en-US" dirty="0"/>
              <a:t>	</a:t>
            </a:r>
            <a:r>
              <a:rPr lang="en-US" dirty="0" smtClean="0"/>
              <a:t>	&lt;</a:t>
            </a:r>
            <a:r>
              <a:rPr lang="en-US" dirty="0"/>
              <a:t>h1&gt;Hello World!&lt;/h1&gt; </a:t>
            </a:r>
            <a:endParaRPr lang="en-US" dirty="0" smtClean="0"/>
          </a:p>
          <a:p>
            <a:pPr>
              <a:buNone/>
            </a:pPr>
            <a:r>
              <a:rPr lang="en-US" dirty="0" smtClean="0"/>
              <a:t>	&lt;/</a:t>
            </a:r>
            <a:r>
              <a:rPr lang="en-US" dirty="0"/>
              <a:t>body&gt; </a:t>
            </a:r>
            <a:endParaRPr lang="en-US" dirty="0" smtClean="0"/>
          </a:p>
          <a:p>
            <a:pPr>
              <a:buNone/>
            </a:pPr>
            <a:r>
              <a:rPr lang="en-US" dirty="0" smtClean="0"/>
              <a:t>&lt;/html&gt;</a:t>
            </a:r>
            <a:endParaRPr lang="en-US" dirty="0"/>
          </a:p>
        </p:txBody>
      </p:sp>
      <p:pic>
        <p:nvPicPr>
          <p:cNvPr id="3077" name="Picture 5"/>
          <p:cNvPicPr>
            <a:picLocks noChangeAspect="1" noChangeArrowheads="1"/>
          </p:cNvPicPr>
          <p:nvPr/>
        </p:nvPicPr>
        <p:blipFill>
          <a:blip r:embed="rId2" cstate="print"/>
          <a:srcRect/>
          <a:stretch>
            <a:fillRect/>
          </a:stretch>
        </p:blipFill>
        <p:spPr bwMode="auto">
          <a:xfrm>
            <a:off x="5105400" y="3581400"/>
            <a:ext cx="2819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Features of CSS</a:t>
            </a:r>
            <a:endParaRPr lang="en-US" dirty="0"/>
          </a:p>
        </p:txBody>
      </p:sp>
      <p:pic>
        <p:nvPicPr>
          <p:cNvPr id="4" name="Picture 3" descr="IMG-20191221-WA0001.jpg"/>
          <p:cNvPicPr>
            <a:picLocks noChangeAspect="1"/>
          </p:cNvPicPr>
          <p:nvPr/>
        </p:nvPicPr>
        <p:blipFill>
          <a:blip r:embed="rId2" cstate="print"/>
          <a:stretch>
            <a:fillRect/>
          </a:stretch>
        </p:blipFill>
        <p:spPr>
          <a:xfrm>
            <a:off x="304800" y="964406"/>
            <a:ext cx="8610600" cy="3912394"/>
          </a:xfrm>
          <a:prstGeom prst="rect">
            <a:avLst/>
          </a:prstGeom>
        </p:spPr>
      </p:pic>
      <p:pic>
        <p:nvPicPr>
          <p:cNvPr id="5" name="Picture 4" descr="IMG-20191221-WA0002.jpg"/>
          <p:cNvPicPr>
            <a:picLocks noChangeAspect="1"/>
          </p:cNvPicPr>
          <p:nvPr/>
        </p:nvPicPr>
        <p:blipFill>
          <a:blip r:embed="rId3" cstate="print"/>
          <a:stretch>
            <a:fillRect/>
          </a:stretch>
        </p:blipFill>
        <p:spPr>
          <a:xfrm>
            <a:off x="381000" y="4953000"/>
            <a:ext cx="8534400" cy="19050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CSS - </a:t>
            </a:r>
            <a:r>
              <a:rPr lang="en-US" dirty="0" smtClean="0"/>
              <a:t>Syntax</a:t>
            </a:r>
            <a:endParaRPr lang="en-US" dirty="0"/>
          </a:p>
        </p:txBody>
      </p:sp>
      <p:sp>
        <p:nvSpPr>
          <p:cNvPr id="3" name="Content Placeholder 2"/>
          <p:cNvSpPr>
            <a:spLocks noGrp="1"/>
          </p:cNvSpPr>
          <p:nvPr>
            <p:ph idx="1"/>
          </p:nvPr>
        </p:nvSpPr>
        <p:spPr>
          <a:xfrm>
            <a:off x="457200" y="1219200"/>
            <a:ext cx="8229600" cy="4800600"/>
          </a:xfrm>
        </p:spPr>
        <p:txBody>
          <a:bodyPr>
            <a:normAutofit fontScale="92500" lnSpcReduction="20000"/>
          </a:bodyPr>
          <a:lstStyle/>
          <a:p>
            <a:pPr algn="just"/>
            <a:r>
              <a:rPr lang="en-US" dirty="0"/>
              <a:t>A CSS comprises of style rules that are interpreted by the browser and then applied to the corresponding elements in your document. A style rule is made of three parts −</a:t>
            </a:r>
          </a:p>
          <a:p>
            <a:pPr lvl="1" algn="just"/>
            <a:r>
              <a:rPr lang="en-US" b="1" dirty="0"/>
              <a:t>Selector</a:t>
            </a:r>
            <a:r>
              <a:rPr lang="en-US" dirty="0"/>
              <a:t> − A selector is an HTML tag at which a style will be applied. This could be any tag like &lt;h1&gt; or &lt;table&gt; </a:t>
            </a:r>
            <a:r>
              <a:rPr lang="en-US" dirty="0" smtClean="0"/>
              <a:t>etc.</a:t>
            </a:r>
          </a:p>
          <a:p>
            <a:pPr lvl="1" algn="just"/>
            <a:r>
              <a:rPr lang="en-US" b="1" dirty="0" smtClean="0"/>
              <a:t>Property</a:t>
            </a:r>
            <a:r>
              <a:rPr lang="en-US" dirty="0"/>
              <a:t> − A property is a type of attribute of HTML tag. Put simply, all the HTML attributes are converted into CSS properties. They could be </a:t>
            </a:r>
            <a:r>
              <a:rPr lang="en-US" i="1" dirty="0"/>
              <a:t>color</a:t>
            </a:r>
            <a:r>
              <a:rPr lang="en-US" dirty="0"/>
              <a:t>, </a:t>
            </a:r>
            <a:r>
              <a:rPr lang="en-US" i="1" dirty="0"/>
              <a:t>border</a:t>
            </a:r>
            <a:r>
              <a:rPr lang="en-US" dirty="0"/>
              <a:t> </a:t>
            </a:r>
            <a:r>
              <a:rPr lang="en-US" dirty="0" smtClean="0"/>
              <a:t>etc.</a:t>
            </a:r>
          </a:p>
          <a:p>
            <a:pPr lvl="1" algn="just"/>
            <a:r>
              <a:rPr lang="en-US" b="1" dirty="0" smtClean="0"/>
              <a:t>Value</a:t>
            </a:r>
            <a:r>
              <a:rPr lang="en-US" dirty="0"/>
              <a:t> − Values are assigned to properties. For example, </a:t>
            </a:r>
            <a:r>
              <a:rPr lang="en-US" i="1" dirty="0"/>
              <a:t>color</a:t>
            </a:r>
            <a:r>
              <a:rPr lang="en-US" dirty="0"/>
              <a:t> property can have value either </a:t>
            </a:r>
            <a:r>
              <a:rPr lang="en-US" i="1" dirty="0"/>
              <a:t>red</a:t>
            </a:r>
            <a:r>
              <a:rPr lang="en-US" dirty="0"/>
              <a:t> or </a:t>
            </a:r>
            <a:r>
              <a:rPr lang="en-US" i="1" dirty="0"/>
              <a:t>#F1F1F1</a:t>
            </a:r>
            <a:r>
              <a:rPr lang="en-US" dirty="0"/>
              <a:t> etc.</a:t>
            </a:r>
          </a:p>
          <a:p>
            <a:pPr algn="just">
              <a:buNone/>
            </a:pP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4953000" y="5410200"/>
            <a:ext cx="38481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Style Rules</a:t>
            </a:r>
          </a:p>
        </p:txBody>
      </p:sp>
      <p:sp>
        <p:nvSpPr>
          <p:cNvPr id="3" name="Content Placeholder 2"/>
          <p:cNvSpPr>
            <a:spLocks noGrp="1"/>
          </p:cNvSpPr>
          <p:nvPr>
            <p:ph idx="1"/>
          </p:nvPr>
        </p:nvSpPr>
        <p:spPr>
          <a:xfrm>
            <a:off x="457200" y="1600200"/>
            <a:ext cx="8229600" cy="4800599"/>
          </a:xfrm>
        </p:spPr>
        <p:txBody>
          <a:bodyPr>
            <a:normAutofit/>
          </a:bodyPr>
          <a:lstStyle/>
          <a:p>
            <a:pPr algn="just"/>
            <a:r>
              <a:rPr lang="en-US" dirty="0"/>
              <a:t>A Style Rule is composed of two parts: </a:t>
            </a:r>
            <a:r>
              <a:rPr lang="en-US" b="1" dirty="0" smtClean="0"/>
              <a:t>a selector string</a:t>
            </a:r>
            <a:r>
              <a:rPr lang="en-US" dirty="0" smtClean="0"/>
              <a:t> and </a:t>
            </a:r>
            <a:r>
              <a:rPr lang="en-US" b="1" dirty="0"/>
              <a:t>a </a:t>
            </a:r>
            <a:r>
              <a:rPr lang="en-US" b="1" dirty="0" smtClean="0"/>
              <a:t>declaration block</a:t>
            </a:r>
            <a:r>
              <a:rPr lang="en-US" dirty="0" smtClean="0"/>
              <a:t>. </a:t>
            </a:r>
          </a:p>
          <a:p>
            <a:pPr algn="just"/>
            <a:r>
              <a:rPr lang="en-US" dirty="0" smtClean="0"/>
              <a:t>CSS </a:t>
            </a:r>
            <a:r>
              <a:rPr lang="en-US" dirty="0"/>
              <a:t>Style Rule Syntax as </a:t>
            </a:r>
            <a:r>
              <a:rPr lang="en-US" dirty="0" smtClean="0"/>
              <a:t>follow:</a:t>
            </a:r>
            <a:endParaRPr lang="en-US" dirty="0"/>
          </a:p>
          <a:p>
            <a:pPr algn="just">
              <a:buNone/>
            </a:pPr>
            <a:r>
              <a:rPr lang="en-US" dirty="0" smtClean="0"/>
              <a:t>		</a:t>
            </a:r>
            <a:r>
              <a:rPr lang="en-US" dirty="0" smtClean="0">
                <a:solidFill>
                  <a:srgbClr val="FF0000"/>
                </a:solidFill>
              </a:rPr>
              <a:t>selector { property: value;}</a:t>
            </a:r>
          </a:p>
          <a:p>
            <a:pPr algn="just"/>
            <a:r>
              <a:rPr lang="en-US" dirty="0" smtClean="0"/>
              <a:t>The </a:t>
            </a:r>
            <a:r>
              <a:rPr lang="en-US" dirty="0"/>
              <a:t>Selector indicates the element to which </a:t>
            </a:r>
            <a:r>
              <a:rPr lang="en-US" dirty="0" smtClean="0"/>
              <a:t>the rule </a:t>
            </a:r>
            <a:r>
              <a:rPr lang="en-US" dirty="0"/>
              <a:t>is </a:t>
            </a:r>
            <a:r>
              <a:rPr lang="en-US" dirty="0" smtClean="0"/>
              <a:t>applied.</a:t>
            </a:r>
          </a:p>
          <a:p>
            <a:pPr algn="just"/>
            <a:r>
              <a:rPr lang="en-US" dirty="0" smtClean="0"/>
              <a:t>The </a:t>
            </a:r>
            <a:r>
              <a:rPr lang="en-US" dirty="0"/>
              <a:t>Declaration determines the property </a:t>
            </a:r>
            <a:r>
              <a:rPr lang="en-US" dirty="0" smtClean="0"/>
              <a:t>values of </a:t>
            </a:r>
            <a:r>
              <a:rPr lang="en-US" dirty="0"/>
              <a:t>a selector.</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yntax"/>
          <p:cNvPicPr>
            <a:picLocks noChangeAspect="1" noChangeArrowheads="1"/>
          </p:cNvPicPr>
          <p:nvPr/>
        </p:nvPicPr>
        <p:blipFill>
          <a:blip r:embed="rId2" cstate="print"/>
          <a:srcRect/>
          <a:stretch>
            <a:fillRect/>
          </a:stretch>
        </p:blipFill>
        <p:spPr bwMode="auto">
          <a:xfrm>
            <a:off x="762000" y="381000"/>
            <a:ext cx="6477000" cy="1771651"/>
          </a:xfrm>
          <a:prstGeom prst="rect">
            <a:avLst/>
          </a:prstGeom>
          <a:noFill/>
        </p:spPr>
      </p:pic>
      <p:pic>
        <p:nvPicPr>
          <p:cNvPr id="3" name="Picture 2" descr="IMG-20191221-WA0000.jpg"/>
          <p:cNvPicPr>
            <a:picLocks noChangeAspect="1"/>
          </p:cNvPicPr>
          <p:nvPr/>
        </p:nvPicPr>
        <p:blipFill>
          <a:blip r:embed="rId3" cstate="print"/>
          <a:stretch>
            <a:fillRect/>
          </a:stretch>
        </p:blipFill>
        <p:spPr>
          <a:xfrm>
            <a:off x="228600" y="2819400"/>
            <a:ext cx="8382000" cy="3740944"/>
          </a:xfrm>
          <a:prstGeom prst="rect">
            <a:avLst/>
          </a:prstGeom>
        </p:spPr>
      </p:pic>
      <p:cxnSp>
        <p:nvCxnSpPr>
          <p:cNvPr id="5" name="Straight Connector 4"/>
          <p:cNvCxnSpPr/>
          <p:nvPr/>
        </p:nvCxnSpPr>
        <p:spPr>
          <a:xfrm>
            <a:off x="304800" y="24384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6479708"/>
          </a:xfrm>
          <a:prstGeom prst="rect">
            <a:avLst/>
          </a:prstGeom>
        </p:spPr>
        <p:txBody>
          <a:bodyPr wrap="square">
            <a:spAutoFit/>
          </a:bodyPr>
          <a:lstStyle/>
          <a:p>
            <a:pPr algn="just"/>
            <a:r>
              <a:rPr lang="en-US" sz="2000" dirty="0"/>
              <a:t>CSS declarations always ends with a semicolon, and declaration groups </a:t>
            </a:r>
            <a:r>
              <a:rPr lang="en-US" sz="2000" dirty="0" smtClean="0"/>
              <a:t>are surrounded </a:t>
            </a:r>
            <a:r>
              <a:rPr lang="en-US" sz="2000" dirty="0"/>
              <a:t>by curly brackets:</a:t>
            </a:r>
          </a:p>
          <a:p>
            <a:pPr algn="just"/>
            <a:r>
              <a:rPr lang="en-US" sz="2000" dirty="0" smtClean="0"/>
              <a:t>	</a:t>
            </a:r>
            <a:r>
              <a:rPr lang="en-US" sz="2000" dirty="0" smtClean="0">
                <a:solidFill>
                  <a:srgbClr val="FF0000"/>
                </a:solidFill>
              </a:rPr>
              <a:t> </a:t>
            </a:r>
            <a:r>
              <a:rPr lang="en-US" sz="2000" dirty="0">
                <a:solidFill>
                  <a:srgbClr val="FF0000"/>
                </a:solidFill>
              </a:rPr>
              <a:t>p {</a:t>
            </a:r>
            <a:r>
              <a:rPr lang="en-US" sz="2000" dirty="0" err="1">
                <a:solidFill>
                  <a:srgbClr val="FF0000"/>
                </a:solidFill>
              </a:rPr>
              <a:t>color:red;text-align:center</a:t>
            </a:r>
            <a:r>
              <a:rPr lang="en-US" sz="2000" dirty="0" smtClean="0">
                <a:solidFill>
                  <a:srgbClr val="FF0000"/>
                </a:solidFill>
              </a:rPr>
              <a:t>;}</a:t>
            </a:r>
          </a:p>
          <a:p>
            <a:pPr algn="just"/>
            <a:r>
              <a:rPr lang="en-US" sz="2000" dirty="0" smtClean="0"/>
              <a:t>To </a:t>
            </a:r>
            <a:r>
              <a:rPr lang="en-US" sz="2000" dirty="0"/>
              <a:t>make the CSS more readable, you can put </a:t>
            </a:r>
            <a:r>
              <a:rPr lang="en-US" sz="2000" dirty="0" smtClean="0"/>
              <a:t>one declaration </a:t>
            </a:r>
            <a:r>
              <a:rPr lang="en-US" sz="2000" dirty="0"/>
              <a:t>on each line, like this:</a:t>
            </a:r>
          </a:p>
          <a:p>
            <a:pPr algn="just"/>
            <a:r>
              <a:rPr lang="en-US" sz="2000" dirty="0" smtClean="0"/>
              <a:t> </a:t>
            </a:r>
            <a:r>
              <a:rPr lang="en-US" sz="2000" dirty="0"/>
              <a:t>Example</a:t>
            </a:r>
          </a:p>
          <a:p>
            <a:pPr algn="just"/>
            <a:r>
              <a:rPr lang="en-US" sz="2000" dirty="0" smtClean="0"/>
              <a:t> 	</a:t>
            </a:r>
            <a:r>
              <a:rPr lang="en-US" sz="2000" dirty="0" smtClean="0">
                <a:solidFill>
                  <a:srgbClr val="FF0000"/>
                </a:solidFill>
              </a:rPr>
              <a:t>p</a:t>
            </a:r>
            <a:r>
              <a:rPr lang="en-US" sz="2000" dirty="0">
                <a:solidFill>
                  <a:srgbClr val="FF0000"/>
                </a:solidFill>
              </a:rPr>
              <a:t>{</a:t>
            </a:r>
          </a:p>
          <a:p>
            <a:pPr algn="just"/>
            <a:r>
              <a:rPr lang="en-US" sz="2000" dirty="0" smtClean="0">
                <a:solidFill>
                  <a:srgbClr val="FF0000"/>
                </a:solidFill>
              </a:rPr>
              <a:t>	</a:t>
            </a:r>
            <a:r>
              <a:rPr lang="en-US" sz="2000" dirty="0" err="1" smtClean="0">
                <a:solidFill>
                  <a:srgbClr val="FF0000"/>
                </a:solidFill>
              </a:rPr>
              <a:t>color:red</a:t>
            </a:r>
            <a:r>
              <a:rPr lang="en-US" sz="2000" dirty="0">
                <a:solidFill>
                  <a:srgbClr val="FF0000"/>
                </a:solidFill>
              </a:rPr>
              <a:t>;</a:t>
            </a:r>
          </a:p>
          <a:p>
            <a:pPr algn="just"/>
            <a:r>
              <a:rPr lang="en-US" sz="2000" dirty="0" smtClean="0">
                <a:solidFill>
                  <a:srgbClr val="FF0000"/>
                </a:solidFill>
              </a:rPr>
              <a:t>	text-</a:t>
            </a:r>
            <a:r>
              <a:rPr lang="en-US" sz="2000" dirty="0" err="1" smtClean="0">
                <a:solidFill>
                  <a:srgbClr val="FF0000"/>
                </a:solidFill>
              </a:rPr>
              <a:t>align:center</a:t>
            </a:r>
            <a:r>
              <a:rPr lang="en-US" sz="2000" dirty="0">
                <a:solidFill>
                  <a:srgbClr val="FF0000"/>
                </a:solidFill>
              </a:rPr>
              <a:t>;</a:t>
            </a:r>
          </a:p>
          <a:p>
            <a:pPr algn="just"/>
            <a:r>
              <a:rPr lang="en-US" sz="2000" dirty="0" smtClean="0">
                <a:solidFill>
                  <a:srgbClr val="FF0000"/>
                </a:solidFill>
              </a:rPr>
              <a:t>	}</a:t>
            </a:r>
            <a:endParaRPr lang="en-US" sz="2000" dirty="0">
              <a:solidFill>
                <a:srgbClr val="FF0000"/>
              </a:solidFill>
            </a:endParaRPr>
          </a:p>
          <a:p>
            <a:pPr algn="just"/>
            <a:endParaRPr lang="en-US" sz="2000" dirty="0" smtClean="0"/>
          </a:p>
          <a:p>
            <a:pPr algn="just"/>
            <a:r>
              <a:rPr lang="en-US" sz="2000" b="1" dirty="0" smtClean="0"/>
              <a:t>CSS </a:t>
            </a:r>
            <a:r>
              <a:rPr lang="en-US" sz="2000" b="1" dirty="0"/>
              <a:t>Comments</a:t>
            </a:r>
          </a:p>
          <a:p>
            <a:pPr algn="just"/>
            <a:r>
              <a:rPr lang="en-US" sz="2000" dirty="0" smtClean="0"/>
              <a:t>A </a:t>
            </a:r>
            <a:r>
              <a:rPr lang="en-US" sz="2000" dirty="0"/>
              <a:t>CSS comment begins with "/*", and ends with "*/", like this:</a:t>
            </a:r>
          </a:p>
          <a:p>
            <a:pPr algn="just"/>
            <a:r>
              <a:rPr lang="en-US" sz="2000" dirty="0" smtClean="0"/>
              <a:t>	/*</a:t>
            </a:r>
            <a:r>
              <a:rPr lang="en-US" sz="2000" dirty="0"/>
              <a:t>This is a comment*/</a:t>
            </a:r>
          </a:p>
          <a:p>
            <a:pPr algn="just"/>
            <a:r>
              <a:rPr lang="en-US" sz="2000" dirty="0" smtClean="0"/>
              <a:t>	p</a:t>
            </a:r>
            <a:r>
              <a:rPr lang="en-US" sz="2000" dirty="0"/>
              <a:t>{ </a:t>
            </a:r>
            <a:endParaRPr lang="en-US" sz="2000" dirty="0" smtClean="0"/>
          </a:p>
          <a:p>
            <a:pPr algn="just"/>
            <a:r>
              <a:rPr lang="en-US" sz="2000" dirty="0"/>
              <a:t>	 </a:t>
            </a:r>
            <a:r>
              <a:rPr lang="en-US" sz="2000" dirty="0" smtClean="0"/>
              <a:t>   text-</a:t>
            </a:r>
            <a:r>
              <a:rPr lang="en-US" sz="2000" dirty="0" err="1" smtClean="0"/>
              <a:t>align:center</a:t>
            </a:r>
            <a:r>
              <a:rPr lang="en-US" sz="2000" dirty="0"/>
              <a:t>;</a:t>
            </a:r>
          </a:p>
          <a:p>
            <a:pPr algn="just"/>
            <a:r>
              <a:rPr lang="en-US" sz="2000" dirty="0" smtClean="0"/>
              <a:t>	     /*</a:t>
            </a:r>
            <a:r>
              <a:rPr lang="en-US" sz="2000" dirty="0"/>
              <a:t>This is another comment*/</a:t>
            </a:r>
          </a:p>
          <a:p>
            <a:pPr algn="just"/>
            <a:r>
              <a:rPr lang="en-US" sz="2000" dirty="0" smtClean="0"/>
              <a:t>	    </a:t>
            </a:r>
            <a:r>
              <a:rPr lang="en-US" sz="2000" dirty="0" err="1" smtClean="0"/>
              <a:t>color:black</a:t>
            </a:r>
            <a:r>
              <a:rPr lang="en-US" sz="2000" dirty="0"/>
              <a:t>;</a:t>
            </a:r>
          </a:p>
          <a:p>
            <a:pPr algn="just"/>
            <a:r>
              <a:rPr lang="en-US" sz="2000" dirty="0" smtClean="0"/>
              <a:t>	    font-</a:t>
            </a:r>
            <a:r>
              <a:rPr lang="en-US" sz="2000" dirty="0" err="1" smtClean="0"/>
              <a:t>family:arial</a:t>
            </a:r>
            <a:r>
              <a:rPr lang="en-US" sz="2000" dirty="0"/>
              <a:t>;</a:t>
            </a:r>
          </a:p>
          <a:p>
            <a:pPr algn="just"/>
            <a:r>
              <a:rPr lang="en-US" sz="2000" dirty="0" smtClean="0"/>
              <a:t>	   }</a:t>
            </a:r>
            <a:endParaRPr lang="en-US" sz="20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CSS - Measurement </a:t>
            </a:r>
            <a:r>
              <a:rPr lang="en-US" dirty="0" smtClean="0"/>
              <a:t>Units</a:t>
            </a:r>
            <a:endParaRPr lang="en-US" dirty="0"/>
          </a:p>
        </p:txBody>
      </p:sp>
      <p:graphicFrame>
        <p:nvGraphicFramePr>
          <p:cNvPr id="6" name="Table 5"/>
          <p:cNvGraphicFramePr>
            <a:graphicFrameLocks noGrp="1"/>
          </p:cNvGraphicFramePr>
          <p:nvPr/>
        </p:nvGraphicFramePr>
        <p:xfrm>
          <a:off x="228600" y="990598"/>
          <a:ext cx="8686800" cy="5562605"/>
        </p:xfrm>
        <a:graphic>
          <a:graphicData uri="http://schemas.openxmlformats.org/drawingml/2006/table">
            <a:tbl>
              <a:tblPr>
                <a:tableStyleId>{69C7853C-536D-4A76-A0AE-DD22124D55A5}</a:tableStyleId>
              </a:tblPr>
              <a:tblGrid>
                <a:gridCol w="533400"/>
                <a:gridCol w="5562600"/>
                <a:gridCol w="2590800"/>
              </a:tblGrid>
              <a:tr h="464761">
                <a:tc>
                  <a:txBody>
                    <a:bodyPr/>
                    <a:lstStyle/>
                    <a:p>
                      <a:pPr algn="ctr" fontAlgn="t"/>
                      <a:r>
                        <a:rPr lang="en-US" sz="1400" b="1" dirty="0">
                          <a:solidFill>
                            <a:srgbClr val="C00000"/>
                          </a:solidFill>
                        </a:rPr>
                        <a:t>Unit</a:t>
                      </a:r>
                    </a:p>
                  </a:txBody>
                  <a:tcPr marL="36945" marR="36945" marT="36945" marB="36945"/>
                </a:tc>
                <a:tc>
                  <a:txBody>
                    <a:bodyPr/>
                    <a:lstStyle/>
                    <a:p>
                      <a:pPr algn="ctr" fontAlgn="t"/>
                      <a:r>
                        <a:rPr lang="en-US" sz="1400" b="1" dirty="0">
                          <a:solidFill>
                            <a:srgbClr val="C00000"/>
                          </a:solidFill>
                        </a:rPr>
                        <a:t>Description</a:t>
                      </a:r>
                    </a:p>
                  </a:txBody>
                  <a:tcPr marL="36945" marR="36945" marT="36945" marB="36945"/>
                </a:tc>
                <a:tc>
                  <a:txBody>
                    <a:bodyPr/>
                    <a:lstStyle/>
                    <a:p>
                      <a:pPr algn="ctr" fontAlgn="t"/>
                      <a:r>
                        <a:rPr lang="en-US" sz="1400" b="1" dirty="0">
                          <a:solidFill>
                            <a:srgbClr val="C00000"/>
                          </a:solidFill>
                        </a:rPr>
                        <a:t>Example</a:t>
                      </a:r>
                    </a:p>
                  </a:txBody>
                  <a:tcPr marL="36945" marR="36945" marT="36945" marB="36945"/>
                </a:tc>
              </a:tr>
              <a:tr h="646624">
                <a:tc>
                  <a:txBody>
                    <a:bodyPr/>
                    <a:lstStyle/>
                    <a:p>
                      <a:pPr fontAlgn="t"/>
                      <a:r>
                        <a:rPr lang="en-US" sz="1400" b="1"/>
                        <a:t>%</a:t>
                      </a:r>
                    </a:p>
                  </a:txBody>
                  <a:tcPr marL="36945" marR="36945" marT="36945" marB="36945"/>
                </a:tc>
                <a:tc>
                  <a:txBody>
                    <a:bodyPr/>
                    <a:lstStyle/>
                    <a:p>
                      <a:pPr fontAlgn="t"/>
                      <a:r>
                        <a:rPr lang="en-US" sz="1400" b="1" dirty="0"/>
                        <a:t>Defines a measurement as a percentage relative to another value, typically an enclosing element.</a:t>
                      </a:r>
                    </a:p>
                  </a:txBody>
                  <a:tcPr marL="36945" marR="36945" marT="36945" marB="36945"/>
                </a:tc>
                <a:tc>
                  <a:txBody>
                    <a:bodyPr/>
                    <a:lstStyle/>
                    <a:p>
                      <a:pPr fontAlgn="t"/>
                      <a:r>
                        <a:rPr lang="en-US" sz="1400" b="1"/>
                        <a:t>p {font-size: 16pt; line-height: 125%;}</a:t>
                      </a:r>
                    </a:p>
                  </a:txBody>
                  <a:tcPr marL="36945" marR="36945" marT="36945" marB="36945"/>
                </a:tc>
              </a:tr>
              <a:tr h="464761">
                <a:tc>
                  <a:txBody>
                    <a:bodyPr/>
                    <a:lstStyle/>
                    <a:p>
                      <a:pPr fontAlgn="t"/>
                      <a:r>
                        <a:rPr lang="en-US" sz="1400" b="1"/>
                        <a:t>cm</a:t>
                      </a:r>
                    </a:p>
                  </a:txBody>
                  <a:tcPr marL="36945" marR="36945" marT="36945" marB="36945"/>
                </a:tc>
                <a:tc>
                  <a:txBody>
                    <a:bodyPr/>
                    <a:lstStyle/>
                    <a:p>
                      <a:pPr fontAlgn="ctr"/>
                      <a:r>
                        <a:rPr lang="en-US" sz="1400" b="1" dirty="0"/>
                        <a:t>Defines a measurement in centimeters.</a:t>
                      </a:r>
                    </a:p>
                  </a:txBody>
                  <a:tcPr marL="36945" marR="36945" marT="36945" marB="36945" anchor="ctr"/>
                </a:tc>
                <a:tc>
                  <a:txBody>
                    <a:bodyPr/>
                    <a:lstStyle/>
                    <a:p>
                      <a:pPr fontAlgn="t"/>
                      <a:r>
                        <a:rPr lang="en-US" sz="1400" b="1"/>
                        <a:t>div {margin-bottom: 2cm;}</a:t>
                      </a:r>
                    </a:p>
                  </a:txBody>
                  <a:tcPr marL="36945" marR="36945" marT="36945" marB="36945"/>
                </a:tc>
              </a:tr>
              <a:tr h="1010348">
                <a:tc>
                  <a:txBody>
                    <a:bodyPr/>
                    <a:lstStyle/>
                    <a:p>
                      <a:pPr fontAlgn="t"/>
                      <a:r>
                        <a:rPr lang="en-US" sz="1400" b="1"/>
                        <a:t>em</a:t>
                      </a:r>
                    </a:p>
                  </a:txBody>
                  <a:tcPr marL="36945" marR="36945" marT="36945" marB="36945"/>
                </a:tc>
                <a:tc>
                  <a:txBody>
                    <a:bodyPr/>
                    <a:lstStyle/>
                    <a:p>
                      <a:pPr fontAlgn="t"/>
                      <a:r>
                        <a:rPr lang="en-US" sz="1400" b="1" dirty="0"/>
                        <a:t>A relative measurement for the height of a font in </a:t>
                      </a:r>
                      <a:r>
                        <a:rPr lang="en-US" sz="1400" b="1" dirty="0" err="1"/>
                        <a:t>em</a:t>
                      </a:r>
                      <a:r>
                        <a:rPr lang="en-US" sz="1400" b="1" dirty="0"/>
                        <a:t> spaces. Because an </a:t>
                      </a:r>
                      <a:r>
                        <a:rPr lang="en-US" sz="1400" b="1" dirty="0" err="1"/>
                        <a:t>em</a:t>
                      </a:r>
                      <a:r>
                        <a:rPr lang="en-US" sz="1400" b="1" dirty="0"/>
                        <a:t> unit is equivalent to the size of a given font, if you assign a font to 12pt, each "</a:t>
                      </a:r>
                      <a:r>
                        <a:rPr lang="en-US" sz="1400" b="1" dirty="0" err="1"/>
                        <a:t>em</a:t>
                      </a:r>
                      <a:r>
                        <a:rPr lang="en-US" sz="1400" b="1" dirty="0"/>
                        <a:t>" unit would be 12pt; thus, 2em would be 24pt.</a:t>
                      </a:r>
                    </a:p>
                  </a:txBody>
                  <a:tcPr marL="36945" marR="36945" marT="36945" marB="36945"/>
                </a:tc>
                <a:tc>
                  <a:txBody>
                    <a:bodyPr/>
                    <a:lstStyle/>
                    <a:p>
                      <a:pPr fontAlgn="ctr"/>
                      <a:r>
                        <a:rPr lang="en-US" sz="1400" b="1"/>
                        <a:t>p {letter-spacing: 7em;}</a:t>
                      </a:r>
                    </a:p>
                  </a:txBody>
                  <a:tcPr marL="36945" marR="36945" marT="36945" marB="36945" anchor="ctr"/>
                </a:tc>
              </a:tr>
              <a:tr h="646624">
                <a:tc>
                  <a:txBody>
                    <a:bodyPr/>
                    <a:lstStyle/>
                    <a:p>
                      <a:pPr fontAlgn="t"/>
                      <a:r>
                        <a:rPr lang="en-US" sz="1400" b="1"/>
                        <a:t>ex</a:t>
                      </a:r>
                    </a:p>
                  </a:txBody>
                  <a:tcPr marL="36945" marR="36945" marT="36945" marB="36945"/>
                </a:tc>
                <a:tc>
                  <a:txBody>
                    <a:bodyPr/>
                    <a:lstStyle/>
                    <a:p>
                      <a:pPr fontAlgn="t"/>
                      <a:r>
                        <a:rPr lang="en-US" sz="1400" b="1" dirty="0"/>
                        <a:t>This value defines a measurement relative to a font's x-height. The x-height is determined by the height of the font's lowercase letter x.</a:t>
                      </a:r>
                    </a:p>
                  </a:txBody>
                  <a:tcPr marL="36945" marR="36945" marT="36945" marB="36945"/>
                </a:tc>
                <a:tc>
                  <a:txBody>
                    <a:bodyPr/>
                    <a:lstStyle/>
                    <a:p>
                      <a:pPr fontAlgn="ctr"/>
                      <a:r>
                        <a:rPr lang="en-US" sz="1400" b="1" dirty="0"/>
                        <a:t>p {font-size: 24pt; line-height: 3ex;}</a:t>
                      </a:r>
                    </a:p>
                  </a:txBody>
                  <a:tcPr marL="36945" marR="36945" marT="36945" marB="36945" anchor="ctr"/>
                </a:tc>
              </a:tr>
              <a:tr h="464761">
                <a:tc>
                  <a:txBody>
                    <a:bodyPr/>
                    <a:lstStyle/>
                    <a:p>
                      <a:pPr fontAlgn="t"/>
                      <a:r>
                        <a:rPr lang="en-US" sz="1400" b="1"/>
                        <a:t>in</a:t>
                      </a:r>
                    </a:p>
                  </a:txBody>
                  <a:tcPr marL="36945" marR="36945" marT="36945" marB="36945"/>
                </a:tc>
                <a:tc>
                  <a:txBody>
                    <a:bodyPr/>
                    <a:lstStyle/>
                    <a:p>
                      <a:pPr fontAlgn="ctr"/>
                      <a:r>
                        <a:rPr lang="en-US" sz="1400" b="1" dirty="0"/>
                        <a:t>Defines a measurement in inches.</a:t>
                      </a:r>
                    </a:p>
                  </a:txBody>
                  <a:tcPr marL="36945" marR="36945" marT="36945" marB="36945" anchor="ctr"/>
                </a:tc>
                <a:tc>
                  <a:txBody>
                    <a:bodyPr/>
                    <a:lstStyle/>
                    <a:p>
                      <a:pPr fontAlgn="t"/>
                      <a:r>
                        <a:rPr lang="en-US" sz="1400" b="1" dirty="0"/>
                        <a:t>p {word-spacing: .15in;}</a:t>
                      </a:r>
                    </a:p>
                  </a:txBody>
                  <a:tcPr marL="36945" marR="36945" marT="36945" marB="36945"/>
                </a:tc>
              </a:tr>
              <a:tr h="464761">
                <a:tc>
                  <a:txBody>
                    <a:bodyPr/>
                    <a:lstStyle/>
                    <a:p>
                      <a:pPr fontAlgn="t"/>
                      <a:r>
                        <a:rPr lang="en-US" sz="1400" b="1"/>
                        <a:t>mm</a:t>
                      </a:r>
                    </a:p>
                  </a:txBody>
                  <a:tcPr marL="36945" marR="36945" marT="36945" marB="36945"/>
                </a:tc>
                <a:tc>
                  <a:txBody>
                    <a:bodyPr/>
                    <a:lstStyle/>
                    <a:p>
                      <a:pPr fontAlgn="ctr"/>
                      <a:r>
                        <a:rPr lang="en-US" sz="1400" b="1"/>
                        <a:t>Defines a measurement in millimeters.</a:t>
                      </a:r>
                    </a:p>
                  </a:txBody>
                  <a:tcPr marL="36945" marR="36945" marT="36945" marB="36945" anchor="ctr"/>
                </a:tc>
                <a:tc>
                  <a:txBody>
                    <a:bodyPr/>
                    <a:lstStyle/>
                    <a:p>
                      <a:pPr fontAlgn="t"/>
                      <a:r>
                        <a:rPr lang="en-US" sz="1400" b="1" dirty="0"/>
                        <a:t>p {word-spacing: 15mm;}</a:t>
                      </a:r>
                    </a:p>
                  </a:txBody>
                  <a:tcPr marL="36945" marR="36945" marT="36945" marB="36945"/>
                </a:tc>
              </a:tr>
              <a:tr h="646624">
                <a:tc>
                  <a:txBody>
                    <a:bodyPr/>
                    <a:lstStyle/>
                    <a:p>
                      <a:pPr fontAlgn="t"/>
                      <a:r>
                        <a:rPr lang="en-US" sz="1400" b="1"/>
                        <a:t>pc</a:t>
                      </a:r>
                    </a:p>
                  </a:txBody>
                  <a:tcPr marL="36945" marR="36945" marT="36945" marB="36945"/>
                </a:tc>
                <a:tc>
                  <a:txBody>
                    <a:bodyPr/>
                    <a:lstStyle/>
                    <a:p>
                      <a:pPr fontAlgn="t"/>
                      <a:r>
                        <a:rPr lang="en-US" sz="1400" b="1"/>
                        <a:t>Defines a measurement in picas. A pica is equivalent to 12 points; thus, there are 6 picas per inch.</a:t>
                      </a:r>
                    </a:p>
                  </a:txBody>
                  <a:tcPr marL="36945" marR="36945" marT="36945" marB="36945"/>
                </a:tc>
                <a:tc>
                  <a:txBody>
                    <a:bodyPr/>
                    <a:lstStyle/>
                    <a:p>
                      <a:pPr fontAlgn="ctr"/>
                      <a:r>
                        <a:rPr lang="en-US" sz="1400" b="1" dirty="0"/>
                        <a:t>p {font-size: 20pc;}</a:t>
                      </a:r>
                    </a:p>
                  </a:txBody>
                  <a:tcPr marL="36945" marR="36945" marT="36945" marB="36945" anchor="ctr"/>
                </a:tc>
              </a:tr>
              <a:tr h="464761">
                <a:tc>
                  <a:txBody>
                    <a:bodyPr/>
                    <a:lstStyle/>
                    <a:p>
                      <a:pPr fontAlgn="t"/>
                      <a:r>
                        <a:rPr lang="en-US" sz="1400" b="1"/>
                        <a:t>pt</a:t>
                      </a:r>
                    </a:p>
                  </a:txBody>
                  <a:tcPr marL="36945" marR="36945" marT="36945" marB="36945"/>
                </a:tc>
                <a:tc>
                  <a:txBody>
                    <a:bodyPr/>
                    <a:lstStyle/>
                    <a:p>
                      <a:pPr fontAlgn="t"/>
                      <a:r>
                        <a:rPr lang="en-US" sz="1400" b="1"/>
                        <a:t>Defines a measurement in points. A point is defined as 1/72nd of an inch.</a:t>
                      </a:r>
                    </a:p>
                  </a:txBody>
                  <a:tcPr marL="36945" marR="36945" marT="36945" marB="36945"/>
                </a:tc>
                <a:tc>
                  <a:txBody>
                    <a:bodyPr/>
                    <a:lstStyle/>
                    <a:p>
                      <a:pPr fontAlgn="t"/>
                      <a:r>
                        <a:rPr lang="en-US" sz="1400" b="1" dirty="0"/>
                        <a:t>body {font-size: 18pt;}</a:t>
                      </a:r>
                    </a:p>
                  </a:txBody>
                  <a:tcPr marL="36945" marR="36945" marT="36945" marB="36945"/>
                </a:tc>
              </a:tr>
              <a:tr h="288580">
                <a:tc>
                  <a:txBody>
                    <a:bodyPr/>
                    <a:lstStyle/>
                    <a:p>
                      <a:pPr fontAlgn="t"/>
                      <a:r>
                        <a:rPr lang="en-US" sz="1400" b="1"/>
                        <a:t>px</a:t>
                      </a:r>
                    </a:p>
                  </a:txBody>
                  <a:tcPr marL="36945" marR="36945" marT="36945" marB="36945"/>
                </a:tc>
                <a:tc>
                  <a:txBody>
                    <a:bodyPr/>
                    <a:lstStyle/>
                    <a:p>
                      <a:pPr fontAlgn="t"/>
                      <a:r>
                        <a:rPr lang="en-US" sz="1400" b="1"/>
                        <a:t>Defines a measurement in screen pixels.</a:t>
                      </a:r>
                    </a:p>
                  </a:txBody>
                  <a:tcPr marL="36945" marR="36945" marT="36945" marB="36945"/>
                </a:tc>
                <a:tc>
                  <a:txBody>
                    <a:bodyPr/>
                    <a:lstStyle/>
                    <a:p>
                      <a:pPr fontAlgn="t"/>
                      <a:r>
                        <a:rPr lang="en-US" sz="1400" b="1" dirty="0"/>
                        <a:t>p {padding: 25px;}</a:t>
                      </a:r>
                    </a:p>
                  </a:txBody>
                  <a:tcPr marL="36945" marR="36945" marT="36945" marB="36945"/>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C00000"/>
                </a:solidFill>
              </a:rPr>
              <a:t>CSS </a:t>
            </a:r>
            <a:r>
              <a:rPr lang="en-US" b="1" u="sng" dirty="0" smtClean="0">
                <a:solidFill>
                  <a:srgbClr val="C00000"/>
                </a:solidFill>
              </a:rPr>
              <a:t>Selectors</a:t>
            </a:r>
            <a:endParaRPr lang="en-US" u="sng" dirty="0">
              <a:solidFill>
                <a:srgbClr val="C00000"/>
              </a:solidFill>
            </a:endParaRPr>
          </a:p>
        </p:txBody>
      </p:sp>
      <p:sp>
        <p:nvSpPr>
          <p:cNvPr id="3" name="Content Placeholder 2"/>
          <p:cNvSpPr>
            <a:spLocks noGrp="1"/>
          </p:cNvSpPr>
          <p:nvPr>
            <p:ph idx="1"/>
          </p:nvPr>
        </p:nvSpPr>
        <p:spPr>
          <a:xfrm>
            <a:off x="457200" y="1600200"/>
            <a:ext cx="8077200" cy="4525963"/>
          </a:xfrm>
        </p:spPr>
        <p:txBody>
          <a:bodyPr>
            <a:normAutofit/>
          </a:bodyPr>
          <a:lstStyle/>
          <a:p>
            <a:pPr algn="just"/>
            <a:r>
              <a:rPr lang="en-US" dirty="0"/>
              <a:t>There are 5 varieties of CSS Selectors available for us. We will be looking at the following important CSS Selectors:</a:t>
            </a:r>
          </a:p>
          <a:p>
            <a:pPr marL="971550" lvl="1" indent="-514350" algn="just">
              <a:buFont typeface="+mj-lt"/>
              <a:buAutoNum type="arabicPeriod"/>
            </a:pPr>
            <a:r>
              <a:rPr lang="en-US" dirty="0"/>
              <a:t>CSS Universal Selector.</a:t>
            </a:r>
          </a:p>
          <a:p>
            <a:pPr marL="971550" lvl="1" indent="-514350" algn="just">
              <a:buFont typeface="+mj-lt"/>
              <a:buAutoNum type="arabicPeriod"/>
            </a:pPr>
            <a:r>
              <a:rPr lang="en-US" dirty="0"/>
              <a:t>CSS Element Selector.</a:t>
            </a:r>
          </a:p>
          <a:p>
            <a:pPr marL="971550" lvl="1" indent="-514350" algn="just">
              <a:buFont typeface="+mj-lt"/>
              <a:buAutoNum type="arabicPeriod"/>
            </a:pPr>
            <a:r>
              <a:rPr lang="en-US" dirty="0"/>
              <a:t>CSS Id Selector</a:t>
            </a:r>
            <a:r>
              <a:rPr lang="en-US" dirty="0" smtClean="0"/>
              <a:t>.</a:t>
            </a:r>
            <a:endParaRPr lang="en-US" dirty="0"/>
          </a:p>
          <a:p>
            <a:pPr marL="971550" lvl="1" indent="-514350" algn="just">
              <a:buFont typeface="+mj-lt"/>
              <a:buAutoNum type="arabicPeriod"/>
            </a:pPr>
            <a:r>
              <a:rPr lang="en-US" dirty="0"/>
              <a:t>CSS Class Selector.</a:t>
            </a:r>
          </a:p>
          <a:p>
            <a:pPr marL="971550" lvl="1" indent="-514350" algn="just">
              <a:buFont typeface="+mj-lt"/>
              <a:buAutoNum type="arabicPeriod"/>
            </a:pPr>
            <a:r>
              <a:rPr lang="en-US" dirty="0"/>
              <a:t>CSS Attribute Selector.</a:t>
            </a:r>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lnSpcReduction="10000"/>
          </a:bodyPr>
          <a:lstStyle/>
          <a:p>
            <a:r>
              <a:rPr lang="en-US" dirty="0" smtClean="0"/>
              <a:t>XHTML Elements Must Be Properly Nested</a:t>
            </a:r>
          </a:p>
          <a:p>
            <a:pPr lvl="1"/>
            <a:r>
              <a:rPr lang="en-US" dirty="0" smtClean="0"/>
              <a:t>This is wrong</a:t>
            </a:r>
          </a:p>
          <a:p>
            <a:pPr lvl="2"/>
            <a:r>
              <a:rPr lang="en-US" dirty="0" smtClean="0">
                <a:solidFill>
                  <a:srgbClr val="FF0000"/>
                </a:solidFill>
              </a:rPr>
              <a:t>&lt;b&gt;&lt;</a:t>
            </a:r>
            <a:r>
              <a:rPr lang="en-US" dirty="0" err="1" smtClean="0">
                <a:solidFill>
                  <a:srgbClr val="FF0000"/>
                </a:solidFill>
              </a:rPr>
              <a:t>i</a:t>
            </a:r>
            <a:r>
              <a:rPr lang="en-US" dirty="0" smtClean="0">
                <a:solidFill>
                  <a:srgbClr val="FF0000"/>
                </a:solidFill>
              </a:rPr>
              <a:t>&gt;This text is bold and italic&lt;/b&gt;&lt;/</a:t>
            </a:r>
            <a:r>
              <a:rPr lang="en-US" dirty="0" err="1" smtClean="0">
                <a:solidFill>
                  <a:srgbClr val="FF0000"/>
                </a:solidFill>
              </a:rPr>
              <a:t>i</a:t>
            </a:r>
            <a:r>
              <a:rPr lang="en-US" dirty="0" smtClean="0">
                <a:solidFill>
                  <a:srgbClr val="FF0000"/>
                </a:solidFill>
              </a:rPr>
              <a:t>&gt;</a:t>
            </a:r>
          </a:p>
          <a:p>
            <a:pPr lvl="1"/>
            <a:r>
              <a:rPr lang="en-US" dirty="0" smtClean="0"/>
              <a:t>This is correct</a:t>
            </a:r>
          </a:p>
          <a:p>
            <a:pPr lvl="2"/>
            <a:r>
              <a:rPr lang="en-US" dirty="0" smtClean="0">
                <a:solidFill>
                  <a:srgbClr val="0070C0"/>
                </a:solidFill>
              </a:rPr>
              <a:t>&lt;b&gt;&lt;</a:t>
            </a:r>
            <a:r>
              <a:rPr lang="en-US" dirty="0" err="1" smtClean="0">
                <a:solidFill>
                  <a:srgbClr val="0070C0"/>
                </a:solidFill>
              </a:rPr>
              <a:t>i</a:t>
            </a:r>
            <a:r>
              <a:rPr lang="en-US" dirty="0" smtClean="0">
                <a:solidFill>
                  <a:srgbClr val="0070C0"/>
                </a:solidFill>
              </a:rPr>
              <a:t>&gt;This text is bold and italic&lt;/</a:t>
            </a:r>
            <a:r>
              <a:rPr lang="en-US" dirty="0" err="1" smtClean="0">
                <a:solidFill>
                  <a:srgbClr val="0070C0"/>
                </a:solidFill>
              </a:rPr>
              <a:t>i</a:t>
            </a:r>
            <a:r>
              <a:rPr lang="en-US" dirty="0" smtClean="0">
                <a:solidFill>
                  <a:srgbClr val="0070C0"/>
                </a:solidFill>
              </a:rPr>
              <a:t>&gt;&lt;/b&gt;</a:t>
            </a:r>
          </a:p>
          <a:p>
            <a:r>
              <a:rPr lang="en-US" dirty="0" smtClean="0"/>
              <a:t>XHTML Elements Must Always Be Closed</a:t>
            </a:r>
          </a:p>
          <a:p>
            <a:pPr lvl="1"/>
            <a:r>
              <a:rPr lang="en-US" dirty="0" smtClean="0"/>
              <a:t>This is wrong </a:t>
            </a:r>
          </a:p>
          <a:p>
            <a:pPr lvl="2"/>
            <a:r>
              <a:rPr lang="en-US" dirty="0" smtClean="0">
                <a:solidFill>
                  <a:srgbClr val="FF0000"/>
                </a:solidFill>
              </a:rPr>
              <a:t>&lt;p&gt;This is a paragraph</a:t>
            </a:r>
          </a:p>
          <a:p>
            <a:pPr lvl="2"/>
            <a:r>
              <a:rPr lang="en-US" dirty="0" smtClean="0">
                <a:solidFill>
                  <a:srgbClr val="FF0000"/>
                </a:solidFill>
              </a:rPr>
              <a:t>&lt;p&gt;This is another paragraph</a:t>
            </a:r>
          </a:p>
          <a:p>
            <a:pPr lvl="1"/>
            <a:r>
              <a:rPr lang="en-US" dirty="0" smtClean="0"/>
              <a:t>This is correct</a:t>
            </a:r>
          </a:p>
          <a:p>
            <a:pPr lvl="2"/>
            <a:r>
              <a:rPr lang="en-US" dirty="0" smtClean="0">
                <a:solidFill>
                  <a:srgbClr val="0070C0"/>
                </a:solidFill>
              </a:rPr>
              <a:t>&lt;p&gt;This is a paragraph&lt;/p&gt;</a:t>
            </a:r>
          </a:p>
          <a:p>
            <a:pPr lvl="2"/>
            <a:r>
              <a:rPr lang="en-US" dirty="0" smtClean="0">
                <a:solidFill>
                  <a:srgbClr val="0070C0"/>
                </a:solidFill>
              </a:rPr>
              <a:t>&lt;p&gt;This is another paragraph&lt;/p&gt;</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Selector</a:t>
            </a:r>
            <a:endParaRPr lang="en-US" dirty="0"/>
          </a:p>
        </p:txBody>
      </p:sp>
      <p:sp>
        <p:nvSpPr>
          <p:cNvPr id="3" name="Content Placeholder 2"/>
          <p:cNvSpPr>
            <a:spLocks noGrp="1"/>
          </p:cNvSpPr>
          <p:nvPr>
            <p:ph idx="1"/>
          </p:nvPr>
        </p:nvSpPr>
        <p:spPr>
          <a:xfrm>
            <a:off x="457200" y="1600200"/>
            <a:ext cx="4114800" cy="4571999"/>
          </a:xfrm>
        </p:spPr>
        <p:txBody>
          <a:bodyPr/>
          <a:lstStyle/>
          <a:p>
            <a:pPr algn="just"/>
            <a:r>
              <a:rPr lang="en-US" dirty="0" smtClean="0"/>
              <a:t>Simple selector form is a single element to which the property and value is applied.</a:t>
            </a:r>
            <a:endParaRPr lang="en-US" dirty="0"/>
          </a:p>
        </p:txBody>
      </p:sp>
      <p:pic>
        <p:nvPicPr>
          <p:cNvPr id="30723" name="Picture 3"/>
          <p:cNvPicPr>
            <a:picLocks noChangeAspect="1" noChangeArrowheads="1"/>
          </p:cNvPicPr>
          <p:nvPr/>
        </p:nvPicPr>
        <p:blipFill>
          <a:blip r:embed="rId2" cstate="print"/>
          <a:srcRect/>
          <a:stretch>
            <a:fillRect/>
          </a:stretch>
        </p:blipFill>
        <p:spPr bwMode="auto">
          <a:xfrm>
            <a:off x="4495800" y="1524000"/>
            <a:ext cx="4195762" cy="4752975"/>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Universal </a:t>
            </a:r>
            <a:r>
              <a:rPr lang="en-US" b="1" dirty="0" smtClean="0"/>
              <a:t>Selector</a:t>
            </a:r>
            <a:endParaRPr lang="en-US" dirty="0"/>
          </a:p>
        </p:txBody>
      </p:sp>
      <p:sp>
        <p:nvSpPr>
          <p:cNvPr id="5" name="Rectangle 4"/>
          <p:cNvSpPr/>
          <p:nvPr/>
        </p:nvSpPr>
        <p:spPr>
          <a:xfrm>
            <a:off x="457200" y="1219200"/>
            <a:ext cx="8458200" cy="1200329"/>
          </a:xfrm>
          <a:prstGeom prst="rect">
            <a:avLst/>
          </a:prstGeom>
        </p:spPr>
        <p:txBody>
          <a:bodyPr wrap="square">
            <a:spAutoFit/>
          </a:bodyPr>
          <a:lstStyle/>
          <a:p>
            <a:pPr algn="just"/>
            <a:r>
              <a:rPr lang="en-US" sz="2400" dirty="0"/>
              <a:t>In an HTML page, the content depends on HTML tags. A pair of tags defines a specific webpage element. The CSS universal selector selects all the elements on a webpage.</a:t>
            </a:r>
          </a:p>
        </p:txBody>
      </p:sp>
      <p:sp>
        <p:nvSpPr>
          <p:cNvPr id="6" name="Rectangle 5"/>
          <p:cNvSpPr/>
          <p:nvPr/>
        </p:nvSpPr>
        <p:spPr>
          <a:xfrm>
            <a:off x="1905000" y="2590800"/>
            <a:ext cx="4572000" cy="1569660"/>
          </a:xfrm>
          <a:prstGeom prst="rect">
            <a:avLst/>
          </a:prstGeom>
        </p:spPr>
        <p:txBody>
          <a:bodyPr>
            <a:spAutoFit/>
          </a:bodyPr>
          <a:lstStyle/>
          <a:p>
            <a:r>
              <a:rPr lang="en-US" sz="2400" dirty="0">
                <a:solidFill>
                  <a:srgbClr val="0070C0"/>
                </a:solidFill>
              </a:rPr>
              <a:t>* {</a:t>
            </a:r>
            <a:r>
              <a:rPr lang="en-US" sz="2400" dirty="0" smtClean="0">
                <a:solidFill>
                  <a:srgbClr val="0070C0"/>
                </a:solidFill>
              </a:rPr>
              <a:t/>
            </a:r>
            <a:br>
              <a:rPr lang="en-US" sz="2400" dirty="0" smtClean="0">
                <a:solidFill>
                  <a:srgbClr val="0070C0"/>
                </a:solidFill>
              </a:rPr>
            </a:br>
            <a:r>
              <a:rPr lang="en-US" sz="2400" dirty="0">
                <a:solidFill>
                  <a:srgbClr val="0070C0"/>
                </a:solidFill>
              </a:rPr>
              <a:t>color: blue;</a:t>
            </a:r>
            <a:r>
              <a:rPr lang="en-US" sz="2400" dirty="0" smtClean="0">
                <a:solidFill>
                  <a:srgbClr val="0070C0"/>
                </a:solidFill>
              </a:rPr>
              <a:t/>
            </a:r>
            <a:br>
              <a:rPr lang="en-US" sz="2400" dirty="0" smtClean="0">
                <a:solidFill>
                  <a:srgbClr val="0070C0"/>
                </a:solidFill>
              </a:rPr>
            </a:br>
            <a:r>
              <a:rPr lang="en-US" sz="2400" dirty="0">
                <a:solidFill>
                  <a:srgbClr val="0070C0"/>
                </a:solidFill>
              </a:rPr>
              <a:t>font-size: 21px;</a:t>
            </a:r>
            <a:r>
              <a:rPr lang="en-US" sz="2400" dirty="0" smtClean="0">
                <a:solidFill>
                  <a:srgbClr val="0070C0"/>
                </a:solidFill>
              </a:rPr>
              <a:t/>
            </a:r>
            <a:br>
              <a:rPr lang="en-US" sz="2400" dirty="0" smtClean="0">
                <a:solidFill>
                  <a:srgbClr val="0070C0"/>
                </a:solidFill>
              </a:rPr>
            </a:br>
            <a:r>
              <a:rPr lang="en-US" sz="2400" dirty="0">
                <a:solidFill>
                  <a:srgbClr val="0070C0"/>
                </a:solidFill>
              </a:rPr>
              <a:t>}</a:t>
            </a:r>
          </a:p>
        </p:txBody>
      </p:sp>
      <p:sp>
        <p:nvSpPr>
          <p:cNvPr id="7" name="Rectangle 6"/>
          <p:cNvSpPr/>
          <p:nvPr/>
        </p:nvSpPr>
        <p:spPr>
          <a:xfrm>
            <a:off x="381000" y="4419600"/>
            <a:ext cx="8305800" cy="1938992"/>
          </a:xfrm>
          <a:prstGeom prst="rect">
            <a:avLst/>
          </a:prstGeom>
        </p:spPr>
        <p:txBody>
          <a:bodyPr wrap="square">
            <a:spAutoFit/>
          </a:bodyPr>
          <a:lstStyle/>
          <a:p>
            <a:pPr algn="just"/>
            <a:r>
              <a:rPr lang="en-US" sz="2400" dirty="0"/>
              <a:t>These two lines of code surrounded by the curly braces will affect all the elements present on the HTML page. We declare a universal selector with the help of an asterisk at the beginning of the curly brace. Universal Selector can be used along with the other selectors in combination.</a:t>
            </a:r>
            <a:r>
              <a:rPr lang="en-US" sz="2400" b="1" dirty="0"/>
              <a:t> </a:t>
            </a:r>
            <a:endParaRPr lang="en-US" sz="24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CSS </a:t>
            </a:r>
            <a:r>
              <a:rPr lang="en-US" b="1" dirty="0"/>
              <a:t>Element Selector</a:t>
            </a:r>
            <a:br>
              <a:rPr lang="en-US" b="1" dirty="0"/>
            </a:br>
            <a:endParaRPr lang="en-US" dirty="0"/>
          </a:p>
        </p:txBody>
      </p:sp>
      <p:sp>
        <p:nvSpPr>
          <p:cNvPr id="4" name="Rectangle 3"/>
          <p:cNvSpPr/>
          <p:nvPr/>
        </p:nvSpPr>
        <p:spPr>
          <a:xfrm>
            <a:off x="381000" y="990600"/>
            <a:ext cx="8458200" cy="1323439"/>
          </a:xfrm>
          <a:prstGeom prst="rect">
            <a:avLst/>
          </a:prstGeom>
        </p:spPr>
        <p:txBody>
          <a:bodyPr wrap="square">
            <a:spAutoFit/>
          </a:bodyPr>
          <a:lstStyle/>
          <a:p>
            <a:pPr algn="just"/>
            <a:r>
              <a:rPr lang="en-US" sz="2000" dirty="0">
                <a:solidFill>
                  <a:schemeClr val="tx1">
                    <a:lumMod val="85000"/>
                    <a:lumOff val="15000"/>
                  </a:schemeClr>
                </a:solidFill>
              </a:rPr>
              <a:t>CSS Element Selector is also known as a Type selector. Element Selector in CSS tries to </a:t>
            </a:r>
            <a:r>
              <a:rPr lang="en-US" sz="2000" dirty="0" smtClean="0">
                <a:solidFill>
                  <a:schemeClr val="tx1">
                    <a:lumMod val="85000"/>
                    <a:lumOff val="15000"/>
                  </a:schemeClr>
                </a:solidFill>
              </a:rPr>
              <a:t>match one or more HTML elements</a:t>
            </a:r>
            <a:r>
              <a:rPr lang="en-US" sz="2000" dirty="0">
                <a:solidFill>
                  <a:schemeClr val="tx1">
                    <a:lumMod val="85000"/>
                    <a:lumOff val="15000"/>
                  </a:schemeClr>
                </a:solidFill>
              </a:rPr>
              <a:t> having the same name. Therefore, a selector of &lt;</a:t>
            </a:r>
            <a:r>
              <a:rPr lang="en-US" sz="2000" dirty="0" err="1">
                <a:solidFill>
                  <a:schemeClr val="tx1">
                    <a:lumMod val="85000"/>
                    <a:lumOff val="15000"/>
                  </a:schemeClr>
                </a:solidFill>
              </a:rPr>
              <a:t>ul</a:t>
            </a:r>
            <a:r>
              <a:rPr lang="en-US" sz="2000" dirty="0">
                <a:solidFill>
                  <a:schemeClr val="tx1">
                    <a:lumMod val="85000"/>
                    <a:lumOff val="15000"/>
                  </a:schemeClr>
                </a:solidFill>
              </a:rPr>
              <a:t>&gt; matches all the &lt;</a:t>
            </a:r>
            <a:r>
              <a:rPr lang="en-US" sz="2000" dirty="0" err="1">
                <a:solidFill>
                  <a:schemeClr val="tx1">
                    <a:lumMod val="85000"/>
                    <a:lumOff val="15000"/>
                  </a:schemeClr>
                </a:solidFill>
              </a:rPr>
              <a:t>ul</a:t>
            </a:r>
            <a:r>
              <a:rPr lang="en-US" sz="2000" dirty="0">
                <a:solidFill>
                  <a:schemeClr val="tx1">
                    <a:lumMod val="85000"/>
                    <a:lumOff val="15000"/>
                  </a:schemeClr>
                </a:solidFill>
              </a:rPr>
              <a:t>&gt; elements i.e. all the unordered lists in that HTML page.</a:t>
            </a:r>
          </a:p>
        </p:txBody>
      </p:sp>
      <p:sp>
        <p:nvSpPr>
          <p:cNvPr id="31746" name="Rectangle 2"/>
          <p:cNvSpPr>
            <a:spLocks noChangeArrowheads="1"/>
          </p:cNvSpPr>
          <p:nvPr/>
        </p:nvSpPr>
        <p:spPr bwMode="auto">
          <a:xfrm>
            <a:off x="3200400" y="1981200"/>
            <a:ext cx="2385268" cy="1230349"/>
          </a:xfrm>
          <a:prstGeom prst="rect">
            <a:avLst/>
          </a:prstGeom>
          <a:solidFill>
            <a:srgbClr val="F9F9FA"/>
          </a:solidFill>
          <a:ln w="9525">
            <a:noFill/>
            <a:miter lim="800000"/>
            <a:headEnd/>
            <a:tailEnd/>
          </a:ln>
          <a:effectLst/>
        </p:spPr>
        <p:txBody>
          <a:bodyPr vert="horz" wrap="none" lIns="0" tIns="79350" rIns="0" bIns="2856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 list-style: none;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border: solid 1px #</a:t>
            </a:r>
            <a:r>
              <a:rPr kumimoji="0" lang="en-US" sz="1400" b="0" i="0" u="none" strike="noStrike" cap="none" normalizeH="0" baseline="0" dirty="0" err="1" smtClean="0">
                <a:ln>
                  <a:noFill/>
                </a:ln>
                <a:solidFill>
                  <a:srgbClr val="000000"/>
                </a:solidFill>
                <a:effectLst/>
                <a:latin typeface="Consolas" pitchFamily="49" charset="0"/>
                <a:cs typeface="Consolas" pitchFamily="49" charset="0"/>
              </a:rPr>
              <a:t>ccc</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1747" name="Rectangle 3"/>
          <p:cNvSpPr>
            <a:spLocks noChangeArrowheads="1"/>
          </p:cNvSpPr>
          <p:nvPr/>
        </p:nvSpPr>
        <p:spPr bwMode="auto">
          <a:xfrm>
            <a:off x="5791200" y="2115828"/>
            <a:ext cx="3080972" cy="4246559"/>
          </a:xfrm>
          <a:prstGeom prst="rect">
            <a:avLst/>
          </a:prstGeom>
          <a:solidFill>
            <a:srgbClr val="F9F9FA"/>
          </a:solidFill>
          <a:ln w="9525">
            <a:noFill/>
            <a:miter lim="800000"/>
            <a:headEnd/>
            <a:tailEnd/>
          </a:ln>
          <a:effectLst/>
        </p:spPr>
        <p:txBody>
          <a:bodyPr vert="horz" wrap="square" lIns="0" tIns="79350" rIns="0" bIns="2856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&gt;Fish&lt;/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&gt;Apples&lt;/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&gt;Cheese&lt;/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&lt;div class="example"&gt;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&lt;p&gt;Example paragraph text.&lt;/p&gt;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&lt;/div&gt;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&gt;Water&lt;/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&gt;Juice&lt;/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&gt;Maple Syrup&lt;/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li</a:t>
            </a:r>
            <a:r>
              <a:rPr kumimoji="0" lang="en-US" b="0" i="0" u="none" strike="noStrike" cap="none" normalizeH="0" baseline="0" dirty="0" smtClean="0">
                <a:ln>
                  <a:noFill/>
                </a:ln>
                <a:solidFill>
                  <a:srgbClr val="000000"/>
                </a:solidFill>
                <a:effectLst/>
                <a:latin typeface="Consolas" pitchFamily="49" charset="0"/>
                <a:cs typeface="Consolas" pitchFamily="49" charset="0"/>
              </a:rPr>
              <a:t>&gt;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31748" name="Rectangle 4"/>
          <p:cNvSpPr>
            <a:spLocks noChangeArrowheads="1"/>
          </p:cNvSpPr>
          <p:nvPr/>
        </p:nvSpPr>
        <p:spPr bwMode="auto">
          <a:xfrm>
            <a:off x="304800" y="3324983"/>
            <a:ext cx="5486400" cy="3139321"/>
          </a:xfrm>
          <a:prstGeom prst="rect">
            <a:avLst/>
          </a:prstGeom>
          <a:solidFill>
            <a:srgbClr val="F5F2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There are three main elements  making up this part of the page: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Two </a:t>
            </a: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rgbClr val="3A3A3A"/>
                </a:solidFill>
                <a:effectLst/>
                <a:latin typeface="Roboto"/>
                <a:cs typeface="Arial" pitchFamily="34" charset="0"/>
              </a:rPr>
              <a:t> elements and a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The CSS will apply only to the two </a:t>
            </a: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rgbClr val="3A3A3A"/>
                </a:solidFill>
                <a:effectLst/>
                <a:latin typeface="Roboto"/>
                <a:cs typeface="Arial" pitchFamily="34" charset="0"/>
              </a:rPr>
              <a:t> elements,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 and not to the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Were we to change the element type selector to use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instead of </a:t>
            </a: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rgbClr val="3A3A3A"/>
                </a:solidFill>
                <a:effectLst/>
                <a:latin typeface="Roboto"/>
                <a:cs typeface="Arial" pitchFamily="34" charset="0"/>
              </a:rPr>
              <a:t>, then the styles would apply to</a:t>
            </a:r>
            <a:r>
              <a:rPr kumimoji="0" lang="en-US" b="0" i="0" u="none" strike="noStrike" cap="none" normalizeH="0" dirty="0" smtClean="0">
                <a:ln>
                  <a:noFill/>
                </a:ln>
                <a:solidFill>
                  <a:srgbClr val="3A3A3A"/>
                </a:solidFill>
                <a:effectLst/>
                <a:latin typeface="Roboto"/>
                <a:cs typeface="Arial" pitchFamily="34" charset="0"/>
              </a:rPr>
              <a:t> t</a:t>
            </a:r>
            <a:r>
              <a:rPr kumimoji="0" lang="en-US" b="0" i="0" u="none" strike="noStrike" cap="none" normalizeH="0" baseline="0" dirty="0" smtClean="0">
                <a:ln>
                  <a:noFill/>
                </a:ln>
                <a:solidFill>
                  <a:srgbClr val="3A3A3A"/>
                </a:solidFill>
                <a:effectLst/>
                <a:latin typeface="Roboto"/>
                <a:cs typeface="Arial" pitchFamily="34" charset="0"/>
              </a:rPr>
              <a:t>he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and not to the</a:t>
            </a:r>
            <a:r>
              <a:rPr kumimoji="0" lang="en-US" b="0" i="0" u="none" strike="noStrike" cap="none" normalizeH="0" dirty="0" smtClean="0">
                <a:ln>
                  <a:noFill/>
                </a:ln>
                <a:solidFill>
                  <a:srgbClr val="3A3A3A"/>
                </a:solidFill>
                <a:effectLst/>
                <a:latin typeface="Roboto"/>
                <a:cs typeface="Arial" pitchFamily="34" charset="0"/>
              </a:rPr>
              <a:t> </a:t>
            </a:r>
            <a:r>
              <a:rPr kumimoji="0" lang="en-US" b="0" i="0" u="none" strike="noStrike" cap="none" normalizeH="0" baseline="0" dirty="0" smtClean="0">
                <a:ln>
                  <a:noFill/>
                </a:ln>
                <a:solidFill>
                  <a:srgbClr val="3A3A3A"/>
                </a:solidFill>
                <a:effectLst/>
                <a:latin typeface="Roboto"/>
                <a:cs typeface="Arial" pitchFamily="34" charset="0"/>
              </a:rPr>
              <a:t>two </a:t>
            </a: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rgbClr val="3A3A3A"/>
                </a:solidFill>
                <a:effectLst/>
                <a:latin typeface="Roboto"/>
                <a:cs typeface="Arial" pitchFamily="34" charset="0"/>
              </a:rPr>
              <a:t> elements.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Also note that the styles will not apply to the elements inside the </a:t>
            </a:r>
            <a:r>
              <a:rPr kumimoji="0" lang="en-US" b="0" i="0" u="none" strike="noStrike" cap="none" normalizeH="0" baseline="0" dirty="0" smtClean="0">
                <a:ln>
                  <a:noFill/>
                </a:ln>
                <a:solidFill>
                  <a:srgbClr val="000000"/>
                </a:solidFill>
                <a:effectLst/>
                <a:latin typeface="Consolas" pitchFamily="49" charset="0"/>
                <a:cs typeface="Consolas" pitchFamily="49" charset="0"/>
              </a:rPr>
              <a:t>&lt;</a:t>
            </a:r>
            <a:r>
              <a:rPr kumimoji="0" lang="en-US" b="0" i="0" u="none" strike="noStrike" cap="none" normalizeH="0" baseline="0" dirty="0" err="1" smtClean="0">
                <a:ln>
                  <a:noFill/>
                </a:ln>
                <a:solidFill>
                  <a:srgbClr val="000000"/>
                </a:solidFill>
                <a:effectLst/>
                <a:latin typeface="Consolas" pitchFamily="49" charset="0"/>
                <a:cs typeface="Consolas" pitchFamily="49" charset="0"/>
              </a:rPr>
              <a:t>ul</a:t>
            </a:r>
            <a:r>
              <a:rPr kumimoji="0" lang="en-US" b="0" i="0" u="none" strike="noStrike" cap="none" normalizeH="0" baseline="0" dirty="0" smtClean="0">
                <a:ln>
                  <a:noFill/>
                </a:ln>
                <a:solidFill>
                  <a:srgbClr val="000000"/>
                </a:solidFill>
                <a:effectLst/>
                <a:latin typeface="Consolas" pitchFamily="49" charset="0"/>
                <a:cs typeface="Consolas" pitchFamily="49" charset="0"/>
              </a:rPr>
              <a:t>&gt;</a:t>
            </a:r>
            <a:r>
              <a:rPr kumimoji="0" lang="en-US" b="0" i="0" u="none" strike="noStrike" cap="none" normalizeH="0" baseline="0" dirty="0" smtClean="0">
                <a:ln>
                  <a:noFill/>
                </a:ln>
                <a:solidFill>
                  <a:srgbClr val="3A3A3A"/>
                </a:solidFill>
                <a:effectLst/>
                <a:latin typeface="Roboto"/>
                <a:cs typeface="Arial" pitchFamily="34" charset="0"/>
              </a:rPr>
              <a:t> or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elements.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b="1" dirty="0"/>
              <a:t>ID </a:t>
            </a:r>
            <a:r>
              <a:rPr lang="en-US" b="1" dirty="0" smtClean="0"/>
              <a:t>Selector</a:t>
            </a:r>
            <a:endParaRPr lang="en-US" dirty="0"/>
          </a:p>
        </p:txBody>
      </p:sp>
      <p:sp>
        <p:nvSpPr>
          <p:cNvPr id="3" name="Content Placeholder 2"/>
          <p:cNvSpPr>
            <a:spLocks noGrp="1"/>
          </p:cNvSpPr>
          <p:nvPr>
            <p:ph idx="1"/>
          </p:nvPr>
        </p:nvSpPr>
        <p:spPr>
          <a:xfrm>
            <a:off x="304800" y="1219201"/>
            <a:ext cx="8382000" cy="1371599"/>
          </a:xfrm>
        </p:spPr>
        <p:txBody>
          <a:bodyPr>
            <a:normAutofit fontScale="62500" lnSpcReduction="20000"/>
          </a:bodyPr>
          <a:lstStyle/>
          <a:p>
            <a:pPr algn="just">
              <a:buNone/>
            </a:pPr>
            <a:r>
              <a:rPr lang="en-US" dirty="0" smtClean="0"/>
              <a:t>	An </a:t>
            </a:r>
            <a:r>
              <a:rPr lang="en-US" dirty="0"/>
              <a:t>ID selector is declared using a hash, or pound symbol (</a:t>
            </a:r>
            <a:r>
              <a:rPr lang="en-US" dirty="0" smtClean="0"/>
              <a:t>#</a:t>
            </a:r>
            <a:r>
              <a:rPr lang="en-US" dirty="0"/>
              <a:t>) preceding a string of characters. The string of characters is defined by the developer. This selector matches any HTML element that has an ID attribute with the same value as that of the selector, but minus the hash symbol.</a:t>
            </a:r>
          </a:p>
        </p:txBody>
      </p:sp>
      <p:sp>
        <p:nvSpPr>
          <p:cNvPr id="32771" name="Rectangle 3"/>
          <p:cNvSpPr>
            <a:spLocks noChangeArrowheads="1"/>
          </p:cNvSpPr>
          <p:nvPr/>
        </p:nvSpPr>
        <p:spPr bwMode="auto">
          <a:xfrm>
            <a:off x="6781800" y="2286000"/>
            <a:ext cx="2026196" cy="1476570"/>
          </a:xfrm>
          <a:prstGeom prst="rect">
            <a:avLst/>
          </a:prstGeom>
          <a:solidFill>
            <a:srgbClr val="F9F9FA"/>
          </a:solidFill>
          <a:ln w="9525">
            <a:noFill/>
            <a:miter lim="800000"/>
            <a:headEnd/>
            <a:tailEnd/>
          </a:ln>
          <a:effectLst/>
        </p:spPr>
        <p:txBody>
          <a:bodyPr vert="horz" wrap="square" lIns="0" tIns="79350" rIns="0" bIns="2856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#container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width: 960px;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margin: 0 auto;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cs typeface="Consolas" pitchFamily="49"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85800" y="2438400"/>
            <a:ext cx="5867400" cy="1323439"/>
          </a:xfrm>
          <a:prstGeom prst="rect">
            <a:avLst/>
          </a:prstGeom>
        </p:spPr>
        <p:txBody>
          <a:bodyPr wrap="square">
            <a:spAutoFit/>
          </a:bodyPr>
          <a:lstStyle/>
          <a:p>
            <a:r>
              <a:rPr lang="en-US" sz="2000" dirty="0"/>
              <a:t>This CSS uses an ID selector to match an HTML element such as</a:t>
            </a:r>
            <a:r>
              <a:rPr lang="en-US" sz="2000" dirty="0" smtClean="0"/>
              <a:t>: </a:t>
            </a:r>
          </a:p>
          <a:p>
            <a:endParaRPr lang="en-US" sz="2000" dirty="0" smtClean="0"/>
          </a:p>
          <a:p>
            <a:r>
              <a:rPr lang="en-US" sz="2000" dirty="0" smtClean="0"/>
              <a:t>	</a:t>
            </a:r>
            <a:r>
              <a:rPr lang="en-US" sz="2000" dirty="0" smtClean="0">
                <a:solidFill>
                  <a:schemeClr val="accent6">
                    <a:lumMod val="75000"/>
                  </a:schemeClr>
                </a:solidFill>
              </a:rPr>
              <a:t>&lt;div id="container"&gt;&lt;/div&gt;</a:t>
            </a:r>
            <a:endParaRPr lang="en-US" sz="2000" dirty="0">
              <a:solidFill>
                <a:schemeClr val="accent6">
                  <a:lumMod val="75000"/>
                </a:schemeClr>
              </a:solidFill>
            </a:endParaRPr>
          </a:p>
        </p:txBody>
      </p:sp>
      <p:sp>
        <p:nvSpPr>
          <p:cNvPr id="32772" name="Rectangle 4"/>
          <p:cNvSpPr>
            <a:spLocks noChangeArrowheads="1"/>
          </p:cNvSpPr>
          <p:nvPr/>
        </p:nvSpPr>
        <p:spPr bwMode="auto">
          <a:xfrm>
            <a:off x="304800" y="3921204"/>
            <a:ext cx="8305800" cy="2585323"/>
          </a:xfrm>
          <a:prstGeom prst="rect">
            <a:avLst/>
          </a:prstGeom>
          <a:solidFill>
            <a:srgbClr val="F5F2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A3A3A"/>
                </a:solidFill>
                <a:effectLst/>
                <a:latin typeface="Roboto"/>
                <a:cs typeface="Arial" pitchFamily="34" charset="0"/>
              </a:rPr>
              <a:t>In this case, the fact that this is a </a:t>
            </a:r>
            <a:r>
              <a:rPr kumimoji="0" lang="en-US" b="0" i="0" u="none" strike="noStrike" cap="none" normalizeH="0" baseline="0" dirty="0" smtClean="0">
                <a:ln>
                  <a:noFill/>
                </a:ln>
                <a:solidFill>
                  <a:srgbClr val="000000"/>
                </a:solidFill>
                <a:effectLst/>
                <a:latin typeface="Consolas" pitchFamily="49" charset="0"/>
                <a:cs typeface="Consolas" pitchFamily="49" charset="0"/>
              </a:rPr>
              <a:t>&lt;div&gt;</a:t>
            </a:r>
            <a:r>
              <a:rPr kumimoji="0" lang="en-US" b="0" i="0" u="none" strike="noStrike" cap="none" normalizeH="0" baseline="0" dirty="0" smtClean="0">
                <a:ln>
                  <a:noFill/>
                </a:ln>
                <a:solidFill>
                  <a:srgbClr val="3A3A3A"/>
                </a:solidFill>
                <a:effectLst/>
                <a:latin typeface="Roboto"/>
                <a:cs typeface="Arial" pitchFamily="34" charset="0"/>
              </a:rPr>
              <a:t> element doesn’t matter— it could be any kind of HTML element. As long as it has an ID attribute with a value of </a:t>
            </a:r>
            <a:r>
              <a:rPr kumimoji="0" lang="en-US" b="0" i="0" u="none" strike="noStrike" cap="none" normalizeH="0" baseline="0" dirty="0" smtClean="0">
                <a:ln>
                  <a:noFill/>
                </a:ln>
                <a:solidFill>
                  <a:srgbClr val="000000"/>
                </a:solidFill>
                <a:effectLst/>
                <a:latin typeface="Consolas" pitchFamily="49" charset="0"/>
                <a:cs typeface="Consolas" pitchFamily="49" charset="0"/>
              </a:rPr>
              <a:t>container</a:t>
            </a:r>
            <a:r>
              <a:rPr kumimoji="0" lang="en-US" b="0" i="0" u="none" strike="noStrike" cap="none" normalizeH="0" baseline="0" dirty="0" smtClean="0">
                <a:ln>
                  <a:noFill/>
                </a:ln>
                <a:solidFill>
                  <a:srgbClr val="3A3A3A"/>
                </a:solidFill>
                <a:effectLst/>
                <a:latin typeface="Roboto"/>
                <a:cs typeface="Arial" pitchFamily="34" charset="0"/>
              </a:rPr>
              <a:t>, the styles will apply. An ID element on a web page should be unique. That is, there should only be a single element on any given page with an ID of </a:t>
            </a:r>
            <a:r>
              <a:rPr kumimoji="0" lang="en-US" b="0" i="0" u="none" strike="noStrike" cap="none" normalizeH="0" baseline="0" dirty="0" smtClean="0">
                <a:ln>
                  <a:noFill/>
                </a:ln>
                <a:solidFill>
                  <a:srgbClr val="000000"/>
                </a:solidFill>
                <a:effectLst/>
                <a:latin typeface="Consolas" pitchFamily="49" charset="0"/>
                <a:cs typeface="Consolas" pitchFamily="49" charset="0"/>
              </a:rPr>
              <a:t>container</a:t>
            </a:r>
            <a:r>
              <a:rPr kumimoji="0" lang="en-US" b="0" i="0" u="none" strike="noStrike" cap="none" normalizeH="0" baseline="0" dirty="0" smtClean="0">
                <a:ln>
                  <a:noFill/>
                </a:ln>
                <a:solidFill>
                  <a:srgbClr val="3A3A3A"/>
                </a:solidFill>
                <a:effectLst/>
                <a:latin typeface="Roboto"/>
                <a:cs typeface="Arial" pitchFamily="34" charset="0"/>
              </a:rPr>
              <a:t>. This makes the ID selector quite inflexible, because the styles used in the ID selector rule set can be used only once per page. If there happens to be more than one element on the page with the same ID, the styles will still apply, but the HTML on such a page would be invalid from a technical standpoint, so you’ll want to avoid doing this.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CSS Class Selector</a:t>
            </a:r>
            <a:br>
              <a:rPr lang="en-US" b="1" dirty="0"/>
            </a:br>
            <a:endParaRPr lang="en-US" dirty="0"/>
          </a:p>
        </p:txBody>
      </p:sp>
      <p:sp>
        <p:nvSpPr>
          <p:cNvPr id="4" name="Rectangle 3"/>
          <p:cNvSpPr/>
          <p:nvPr/>
        </p:nvSpPr>
        <p:spPr>
          <a:xfrm>
            <a:off x="381000" y="838200"/>
            <a:ext cx="5791200" cy="2246769"/>
          </a:xfrm>
          <a:prstGeom prst="rect">
            <a:avLst/>
          </a:prstGeom>
        </p:spPr>
        <p:txBody>
          <a:bodyPr wrap="square">
            <a:spAutoFit/>
          </a:bodyPr>
          <a:lstStyle/>
          <a:p>
            <a:pPr algn="just"/>
            <a:r>
              <a:rPr lang="en-US" sz="2000" dirty="0"/>
              <a:t>The CSS Class selector is one of the most helpful selectors of all the selectors. It is declared by using a dot followed by the name of the class. This class name is defined by the coder, as is the case with the ID selector. The class selector searches for every element having an attribute value with the same name as the class name, without the dot.</a:t>
            </a:r>
          </a:p>
        </p:txBody>
      </p:sp>
      <p:sp>
        <p:nvSpPr>
          <p:cNvPr id="5" name="Rectangle 4"/>
          <p:cNvSpPr/>
          <p:nvPr/>
        </p:nvSpPr>
        <p:spPr>
          <a:xfrm>
            <a:off x="6248400" y="990600"/>
            <a:ext cx="2514600" cy="1569660"/>
          </a:xfrm>
          <a:prstGeom prst="rect">
            <a:avLst/>
          </a:prstGeom>
        </p:spPr>
        <p:txBody>
          <a:bodyPr wrap="square">
            <a:spAutoFit/>
          </a:bodyPr>
          <a:lstStyle/>
          <a:p>
            <a:r>
              <a:rPr lang="en-US" sz="2400" dirty="0">
                <a:solidFill>
                  <a:schemeClr val="accent6">
                    <a:lumMod val="75000"/>
                  </a:schemeClr>
                </a:solidFill>
              </a:rPr>
              <a:t>.square {</a:t>
            </a:r>
            <a:r>
              <a:rPr lang="en-US" sz="2400" dirty="0" smtClean="0">
                <a:solidFill>
                  <a:schemeClr val="accent6">
                    <a:lumMod val="75000"/>
                  </a:schemeClr>
                </a:solidFill>
              </a:rPr>
              <a:t/>
            </a:r>
            <a:br>
              <a:rPr lang="en-US" sz="2400" dirty="0" smtClean="0">
                <a:solidFill>
                  <a:schemeClr val="accent6">
                    <a:lumMod val="75000"/>
                  </a:schemeClr>
                </a:solidFill>
              </a:rPr>
            </a:br>
            <a:r>
              <a:rPr lang="en-US" sz="2400" dirty="0">
                <a:solidFill>
                  <a:schemeClr val="accent6">
                    <a:lumMod val="75000"/>
                  </a:schemeClr>
                </a:solidFill>
              </a:rPr>
              <a:t>margin: 20px;</a:t>
            </a:r>
            <a:r>
              <a:rPr lang="en-US" sz="2400" dirty="0" smtClean="0">
                <a:solidFill>
                  <a:schemeClr val="accent6">
                    <a:lumMod val="75000"/>
                  </a:schemeClr>
                </a:solidFill>
              </a:rPr>
              <a:t/>
            </a:r>
            <a:br>
              <a:rPr lang="en-US" sz="2400" dirty="0" smtClean="0">
                <a:solidFill>
                  <a:schemeClr val="accent6">
                    <a:lumMod val="75000"/>
                  </a:schemeClr>
                </a:solidFill>
              </a:rPr>
            </a:br>
            <a:r>
              <a:rPr lang="en-US" sz="2400" dirty="0">
                <a:solidFill>
                  <a:schemeClr val="accent6">
                    <a:lumMod val="75000"/>
                  </a:schemeClr>
                </a:solidFill>
              </a:rPr>
              <a:t>width: 20px;</a:t>
            </a:r>
            <a:r>
              <a:rPr lang="en-US" sz="2400" dirty="0" smtClean="0">
                <a:solidFill>
                  <a:schemeClr val="accent6">
                    <a:lumMod val="75000"/>
                  </a:schemeClr>
                </a:solidFill>
              </a:rPr>
              <a:t/>
            </a:r>
            <a:br>
              <a:rPr lang="en-US" sz="2400" dirty="0" smtClean="0">
                <a:solidFill>
                  <a:schemeClr val="accent6">
                    <a:lumMod val="75000"/>
                  </a:schemeClr>
                </a:solidFill>
              </a:rPr>
            </a:br>
            <a:r>
              <a:rPr lang="en-US" sz="2400" dirty="0">
                <a:solidFill>
                  <a:schemeClr val="accent6">
                    <a:lumMod val="75000"/>
                  </a:schemeClr>
                </a:solidFill>
              </a:rPr>
              <a:t>}</a:t>
            </a:r>
          </a:p>
        </p:txBody>
      </p:sp>
      <p:sp>
        <p:nvSpPr>
          <p:cNvPr id="33793" name="Rectangle 1"/>
          <p:cNvSpPr>
            <a:spLocks noChangeArrowheads="1"/>
          </p:cNvSpPr>
          <p:nvPr/>
        </p:nvSpPr>
        <p:spPr bwMode="auto">
          <a:xfrm>
            <a:off x="762000" y="3048000"/>
            <a:ext cx="7074373" cy="945080"/>
          </a:xfrm>
          <a:prstGeom prst="rect">
            <a:avLst/>
          </a:prstGeom>
          <a:solidFill>
            <a:srgbClr val="F6F7F8"/>
          </a:solidFill>
          <a:ln w="9525">
            <a:noFill/>
            <a:miter lim="800000"/>
            <a:headEnd/>
            <a:tailEnd/>
          </a:ln>
          <a:effectLst/>
        </p:spPr>
        <p:txBody>
          <a:bodyPr vert="horz" wrap="none" lIns="91440" tIns="15870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This CSS code can be used to match the element having the class ‘square,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like in the following sentence.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urier New" pitchFamily="49" charset="0"/>
                <a:cs typeface="Courier New" pitchFamily="49" charset="0"/>
              </a:rPr>
              <a:t>	</a:t>
            </a:r>
            <a:r>
              <a:rPr kumimoji="0" lang="en-US" sz="1600" b="0" i="0" u="none" strike="noStrike" cap="none" normalizeH="0" baseline="0" dirty="0" smtClean="0">
                <a:ln>
                  <a:noFill/>
                </a:ln>
                <a:solidFill>
                  <a:schemeClr val="accent6">
                    <a:lumMod val="75000"/>
                  </a:schemeClr>
                </a:solidFill>
                <a:effectLst/>
                <a:latin typeface="Courier New" pitchFamily="49" charset="0"/>
                <a:cs typeface="Courier New" pitchFamily="49" charset="0"/>
              </a:rPr>
              <a:t>&lt;div class="square"&gt;&lt;/div&gt;</a:t>
            </a:r>
            <a:endParaRPr kumimoji="0" lang="en-US" sz="16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33794" name="Rectangle 2"/>
          <p:cNvSpPr>
            <a:spLocks noChangeArrowheads="1"/>
          </p:cNvSpPr>
          <p:nvPr/>
        </p:nvSpPr>
        <p:spPr bwMode="auto">
          <a:xfrm>
            <a:off x="304800" y="3962400"/>
            <a:ext cx="8534400" cy="2668629"/>
          </a:xfrm>
          <a:prstGeom prst="rect">
            <a:avLst/>
          </a:prstGeom>
          <a:solidFill>
            <a:srgbClr val="FFFFFF"/>
          </a:solidFill>
          <a:ln w="9525">
            <a:noFill/>
            <a:miter lim="800000"/>
            <a:headEnd/>
            <a:tailEnd/>
          </a:ln>
          <a:effectLst/>
        </p:spPr>
        <p:txBody>
          <a:bodyPr vert="horz" wrap="square" lIns="91440" tIns="15870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This style also applies to all the other HTML elements having an attribute value for the class as ‘square’.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An element having the same class attribute value helps us in reusing the styles and avoids unnecessary repetition.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Additionally, the Class Selector is beneficial because it permits us to add several classes to a particular element.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We can add more than one class to the attribute by separating each class with space.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4D5968"/>
                </a:solidFill>
                <a:effectLst/>
                <a:latin typeface="Nunito Sans"/>
                <a:cs typeface="Arial" pitchFamily="34" charset="0"/>
              </a:rPr>
              <a:t>Example: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urier New" pitchFamily="49" charset="0"/>
                <a:cs typeface="Courier New" pitchFamily="49" charset="0"/>
              </a:rPr>
              <a:t>&lt;div class=”square bold shape”&gt;&lt;/div&gt;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4D5968"/>
                </a:solidFill>
                <a:effectLst/>
                <a:latin typeface="Nunito Sans"/>
                <a:cs typeface="Arial" pitchFamily="34" charset="0"/>
              </a:rPr>
              <a:t>Here square, bold and shape are three different types of classes.</a:t>
            </a:r>
            <a:r>
              <a:rPr kumimoji="0" lang="en-US" sz="1600" b="1" i="0" u="none" strike="noStrike" cap="none" normalizeH="0" baseline="0" dirty="0" smtClean="0">
                <a:ln>
                  <a:noFill/>
                </a:ln>
                <a:solidFill>
                  <a:srgbClr val="4D5968"/>
                </a:solidFill>
                <a:effectLst/>
                <a:latin typeface="Nunito Sans"/>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CSS Attribute </a:t>
            </a:r>
            <a:r>
              <a:rPr lang="en-US" b="1" dirty="0" smtClean="0"/>
              <a:t>Selector</a:t>
            </a:r>
            <a:endParaRPr lang="en-US" dirty="0"/>
          </a:p>
        </p:txBody>
      </p:sp>
      <p:sp>
        <p:nvSpPr>
          <p:cNvPr id="5" name="Rectangle 4"/>
          <p:cNvSpPr/>
          <p:nvPr/>
        </p:nvSpPr>
        <p:spPr>
          <a:xfrm>
            <a:off x="228600" y="914400"/>
            <a:ext cx="5562600" cy="1938992"/>
          </a:xfrm>
          <a:prstGeom prst="rect">
            <a:avLst/>
          </a:prstGeom>
        </p:spPr>
        <p:txBody>
          <a:bodyPr wrap="square">
            <a:spAutoFit/>
          </a:bodyPr>
          <a:lstStyle/>
          <a:p>
            <a:pPr algn="just"/>
            <a:r>
              <a:rPr lang="en-US" sz="2400" dirty="0"/>
              <a:t>The CSS Attribute selector styles content according to the attribute and the attribute value mentioned in the square brackets. No spaces can be present ahead of the opening square bracket.</a:t>
            </a:r>
          </a:p>
        </p:txBody>
      </p:sp>
      <p:sp>
        <p:nvSpPr>
          <p:cNvPr id="6" name="Rectangle 5"/>
          <p:cNvSpPr/>
          <p:nvPr/>
        </p:nvSpPr>
        <p:spPr>
          <a:xfrm>
            <a:off x="5943600" y="990600"/>
            <a:ext cx="2819400" cy="1938992"/>
          </a:xfrm>
          <a:prstGeom prst="rect">
            <a:avLst/>
          </a:prstGeom>
        </p:spPr>
        <p:txBody>
          <a:bodyPr wrap="square">
            <a:spAutoFit/>
          </a:bodyPr>
          <a:lstStyle/>
          <a:p>
            <a:r>
              <a:rPr lang="en-US" sz="2400" dirty="0">
                <a:solidFill>
                  <a:srgbClr val="C00000"/>
                </a:solidFill>
              </a:rPr>
              <a:t>input[type="text"] {</a:t>
            </a:r>
            <a:r>
              <a:rPr lang="en-US" sz="2400" dirty="0" smtClean="0">
                <a:solidFill>
                  <a:srgbClr val="C00000"/>
                </a:solidFill>
              </a:rPr>
              <a:t/>
            </a:r>
            <a:br>
              <a:rPr lang="en-US" sz="2400" dirty="0" smtClean="0">
                <a:solidFill>
                  <a:srgbClr val="C00000"/>
                </a:solidFill>
              </a:rPr>
            </a:br>
            <a:r>
              <a:rPr lang="en-US" sz="2400" dirty="0">
                <a:solidFill>
                  <a:srgbClr val="C00000"/>
                </a:solidFill>
              </a:rPr>
              <a:t>background-color: #</a:t>
            </a:r>
            <a:r>
              <a:rPr lang="en-US" sz="2400" dirty="0" err="1">
                <a:solidFill>
                  <a:srgbClr val="C00000"/>
                </a:solidFill>
              </a:rPr>
              <a:t>fff</a:t>
            </a:r>
            <a:r>
              <a:rPr lang="en-US" sz="2400" dirty="0">
                <a:solidFill>
                  <a:srgbClr val="C00000"/>
                </a:solidFill>
              </a:rPr>
              <a:t>;</a:t>
            </a:r>
            <a:r>
              <a:rPr lang="en-US" sz="2400" dirty="0" smtClean="0">
                <a:solidFill>
                  <a:srgbClr val="C00000"/>
                </a:solidFill>
              </a:rPr>
              <a:t/>
            </a:r>
            <a:br>
              <a:rPr lang="en-US" sz="2400" dirty="0" smtClean="0">
                <a:solidFill>
                  <a:srgbClr val="C00000"/>
                </a:solidFill>
              </a:rPr>
            </a:br>
            <a:r>
              <a:rPr lang="en-US" sz="2400" dirty="0">
                <a:solidFill>
                  <a:srgbClr val="C00000"/>
                </a:solidFill>
              </a:rPr>
              <a:t>width: 100px;</a:t>
            </a:r>
            <a:r>
              <a:rPr lang="en-US" sz="2400" dirty="0" smtClean="0">
                <a:solidFill>
                  <a:srgbClr val="C00000"/>
                </a:solidFill>
              </a:rPr>
              <a:t/>
            </a:r>
            <a:br>
              <a:rPr lang="en-US" sz="2400" dirty="0" smtClean="0">
                <a:solidFill>
                  <a:srgbClr val="C00000"/>
                </a:solidFill>
              </a:rPr>
            </a:br>
            <a:r>
              <a:rPr lang="en-US" sz="2400" dirty="0">
                <a:solidFill>
                  <a:srgbClr val="C00000"/>
                </a:solidFill>
              </a:rPr>
              <a:t>}</a:t>
            </a:r>
          </a:p>
        </p:txBody>
      </p:sp>
      <p:sp>
        <p:nvSpPr>
          <p:cNvPr id="34822" name="Rectangle 6"/>
          <p:cNvSpPr>
            <a:spLocks noChangeArrowheads="1"/>
          </p:cNvSpPr>
          <p:nvPr/>
        </p:nvSpPr>
        <p:spPr bwMode="auto">
          <a:xfrm>
            <a:off x="304800" y="3124200"/>
            <a:ext cx="8534400" cy="3284182"/>
          </a:xfrm>
          <a:prstGeom prst="rect">
            <a:avLst/>
          </a:prstGeom>
          <a:solidFill>
            <a:srgbClr val="F6F7F8"/>
          </a:solidFill>
          <a:ln w="9525">
            <a:noFill/>
            <a:miter lim="800000"/>
            <a:headEnd/>
            <a:tailEnd/>
          </a:ln>
          <a:effectLst/>
        </p:spPr>
        <p:txBody>
          <a:bodyPr vert="horz" wrap="square" lIns="91440" tIns="15870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This CSS code would be a match for the following HTML element.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	&lt;input type="text"&gt;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Similarly, if the value of the attribute ‘type’ changes, the Attribute selector would not match it.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For example, the selector would not match the attribute if the value of ‘type’ changed from ‘text’ to ‘submit’.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If the attribute selector is declared with only the attribute, and no attribute value, then it will match to all the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HTML elements with the attribute ‘type’, regardless of whether the value is ‘text’ or ‘submit’.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4800" y="342164"/>
            <a:ext cx="8610600" cy="6361948"/>
          </a:xfrm>
          <a:prstGeom prst="rect">
            <a:avLst/>
          </a:prstGeom>
          <a:solidFill>
            <a:srgbClr val="F6F7F8"/>
          </a:solidFill>
          <a:ln w="9525">
            <a:noFill/>
            <a:miter lim="800000"/>
            <a:headEnd/>
            <a:tailEnd/>
          </a:ln>
          <a:effectLst/>
        </p:spPr>
        <p:txBody>
          <a:bodyPr vert="horz" wrap="square" lIns="91440" tIns="15870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4D5968"/>
                </a:solidFill>
                <a:effectLst/>
                <a:latin typeface="Nunito Sans"/>
                <a:cs typeface="Arial" pitchFamily="34" charset="0"/>
              </a:rPr>
              <a:t>Example: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input[type] </a:t>
            </a:r>
            <a:r>
              <a:rPr kumimoji="0" lang="en-US" sz="2000" b="0" i="0" u="none" strike="noStrike" cap="none" normalizeH="0" baseline="0" dirty="0" smtClean="0">
                <a:ln>
                  <a:noFill/>
                </a:ln>
                <a:solidFill>
                  <a:srgbClr val="800000"/>
                </a:solidFill>
                <a:effectLst/>
                <a:latin typeface="Courier New" pitchFamily="49" charset="0"/>
                <a:cs typeface="Courier New" pitchFamily="49" charset="0"/>
              </a:rPr>
              <a:t>{</a:t>
            </a: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
            </a:r>
            <a:br>
              <a:rPr kumimoji="0" lang="en-US" sz="2000" b="0" i="0" u="none" strike="noStrike" cap="none" normalizeH="0" baseline="0" dirty="0" smtClean="0">
                <a:ln>
                  <a:noFill/>
                </a:ln>
                <a:solidFill>
                  <a:srgbClr val="000000"/>
                </a:solidFill>
                <a:effectLst/>
                <a:latin typeface="Courier New" pitchFamily="49" charset="0"/>
                <a:cs typeface="Courier New" pitchFamily="49" charset="0"/>
              </a:rPr>
            </a:b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background-color: #</a:t>
            </a:r>
            <a:r>
              <a:rPr kumimoji="0" lang="en-US" sz="2000" b="0" i="0" u="none" strike="noStrike" cap="none" normalizeH="0" baseline="0" dirty="0" err="1" smtClean="0">
                <a:ln>
                  <a:noFill/>
                </a:ln>
                <a:solidFill>
                  <a:srgbClr val="000000"/>
                </a:solidFill>
                <a:effectLst/>
                <a:latin typeface="Courier New" pitchFamily="49" charset="0"/>
                <a:cs typeface="Courier New" pitchFamily="49" charset="0"/>
              </a:rPr>
              <a:t>fff</a:t>
            </a: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a:t>
            </a:r>
            <a:br>
              <a:rPr kumimoji="0" lang="en-US" sz="2000" b="0" i="0" u="none" strike="noStrike" cap="none" normalizeH="0" baseline="0" dirty="0" smtClean="0">
                <a:ln>
                  <a:noFill/>
                </a:ln>
                <a:solidFill>
                  <a:srgbClr val="000000"/>
                </a:solidFill>
                <a:effectLst/>
                <a:latin typeface="Courier New" pitchFamily="49" charset="0"/>
                <a:cs typeface="Courier New" pitchFamily="49" charset="0"/>
              </a:rPr>
            </a:br>
            <a:r>
              <a:rPr kumimoji="0" lang="en-US" sz="2000" b="0" i="0" u="none" strike="noStrike" cap="none" normalizeH="0" baseline="0" dirty="0" smtClean="0">
                <a:ln>
                  <a:noFill/>
                </a:ln>
                <a:solidFill>
                  <a:srgbClr val="000000"/>
                </a:solidFill>
                <a:effectLst/>
                <a:latin typeface="Courier New" pitchFamily="49" charset="0"/>
                <a:cs typeface="Courier New" pitchFamily="49" charset="0"/>
              </a:rPr>
              <a:t>width: 100px;</a:t>
            </a:r>
            <a:br>
              <a:rPr kumimoji="0" lang="en-US" sz="2000" b="0" i="0" u="none" strike="noStrike" cap="none" normalizeH="0" baseline="0" dirty="0" smtClean="0">
                <a:ln>
                  <a:noFill/>
                </a:ln>
                <a:solidFill>
                  <a:srgbClr val="000000"/>
                </a:solidFill>
                <a:effectLst/>
                <a:latin typeface="Courier New" pitchFamily="49" charset="0"/>
                <a:cs typeface="Courier New" pitchFamily="49" charset="0"/>
              </a:rPr>
            </a:br>
            <a:r>
              <a:rPr kumimoji="0" lang="en-US" sz="2000" b="0" i="0" u="none" strike="noStrike" cap="none" normalizeH="0" baseline="0" dirty="0" smtClean="0">
                <a:ln>
                  <a:noFill/>
                </a:ln>
                <a:solidFill>
                  <a:srgbClr val="800000"/>
                </a:solidFill>
                <a:effectLst/>
                <a:latin typeface="Courier New" pitchFamily="49" charset="0"/>
                <a:cs typeface="Courier New" pitchFamily="49"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We can also make use of attribute selectors with no specification of a value outside the square brackets.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4D5968"/>
              </a:solidFill>
              <a:effectLst/>
              <a:latin typeface="Nunito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This will help us to target the attribute only, regardless of the element. In our example, it will target based on the attribute ‘type’, regardless of the element ‘input’.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a:solidFill>
                <a:srgbClr val="4D5968"/>
              </a:solidFill>
              <a:latin typeface="Nunito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CSS Selectors help us to simplify our code and enable us to utilize and reuse the same CSS code for various HTML elements.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4D5968"/>
              </a:solidFill>
              <a:effectLst/>
              <a:latin typeface="Nunito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They help us in styling specific segments and portions of our webpage.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They provide us with the option of uniformly styling similar elements in our web page.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a:solidFill>
                <a:srgbClr val="4D5968"/>
              </a:solidFill>
              <a:latin typeface="Nunito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D5968"/>
                </a:solidFill>
                <a:effectLst/>
                <a:latin typeface="Nunito Sans"/>
                <a:cs typeface="Arial" pitchFamily="34" charset="0"/>
              </a:rPr>
              <a:t>CSS selectors are thus, an important part of the learning curve of CSS.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229600" cy="4893647"/>
          </a:xfrm>
          <a:prstGeom prst="rect">
            <a:avLst/>
          </a:prstGeom>
        </p:spPr>
        <p:txBody>
          <a:bodyPr wrap="square">
            <a:spAutoFit/>
          </a:bodyPr>
          <a:lstStyle/>
          <a:p>
            <a:pPr algn="just"/>
            <a:r>
              <a:rPr lang="en-US" sz="2400" dirty="0"/>
              <a:t>The advantage to this method is that the &lt;input type = "submit" /&gt; element is unaffected, and the color applied only to the desired text fields</a:t>
            </a:r>
            <a:r>
              <a:rPr lang="en-US" sz="2400" dirty="0" smtClean="0"/>
              <a:t>.</a:t>
            </a:r>
          </a:p>
          <a:p>
            <a:pPr algn="just"/>
            <a:endParaRPr lang="en-US" sz="2400" dirty="0"/>
          </a:p>
          <a:p>
            <a:pPr algn="just"/>
            <a:r>
              <a:rPr lang="en-US" sz="2400" dirty="0"/>
              <a:t>There are following rules applied to attribute selector.</a:t>
            </a:r>
          </a:p>
          <a:p>
            <a:pPr algn="just"/>
            <a:r>
              <a:rPr lang="en-US" sz="2400" b="1" dirty="0"/>
              <a:t>p[</a:t>
            </a:r>
            <a:r>
              <a:rPr lang="en-US" sz="2400" b="1" dirty="0" err="1"/>
              <a:t>lang</a:t>
            </a:r>
            <a:r>
              <a:rPr lang="en-US" sz="2400" b="1" dirty="0"/>
              <a:t>]</a:t>
            </a:r>
            <a:r>
              <a:rPr lang="en-US" sz="2400" dirty="0"/>
              <a:t> − Selects all paragraph elements with a </a:t>
            </a:r>
            <a:r>
              <a:rPr lang="en-US" sz="2400" i="1" dirty="0" err="1"/>
              <a:t>lang</a:t>
            </a:r>
            <a:r>
              <a:rPr lang="en-US" sz="2400" dirty="0"/>
              <a:t> attribute.</a:t>
            </a:r>
          </a:p>
          <a:p>
            <a:pPr algn="just"/>
            <a:r>
              <a:rPr lang="en-US" sz="2400" b="1" dirty="0"/>
              <a:t>p[</a:t>
            </a:r>
            <a:r>
              <a:rPr lang="en-US" sz="2400" b="1" dirty="0" err="1"/>
              <a:t>lang</a:t>
            </a:r>
            <a:r>
              <a:rPr lang="en-US" sz="2400" b="1" dirty="0"/>
              <a:t>="</a:t>
            </a:r>
            <a:r>
              <a:rPr lang="en-US" sz="2400" b="1" dirty="0" err="1"/>
              <a:t>fr</a:t>
            </a:r>
            <a:r>
              <a:rPr lang="en-US" sz="2400" b="1" dirty="0"/>
              <a:t>"]</a:t>
            </a:r>
            <a:r>
              <a:rPr lang="en-US" sz="2400" dirty="0"/>
              <a:t> − Selects all paragraph elements whose </a:t>
            </a:r>
            <a:r>
              <a:rPr lang="en-US" sz="2400" i="1" dirty="0" err="1"/>
              <a:t>lang</a:t>
            </a:r>
            <a:r>
              <a:rPr lang="en-US" sz="2400" dirty="0"/>
              <a:t> attribute has a value of exactly "</a:t>
            </a:r>
            <a:r>
              <a:rPr lang="en-US" sz="2400" dirty="0" err="1"/>
              <a:t>fr</a:t>
            </a:r>
            <a:r>
              <a:rPr lang="en-US" sz="2400" dirty="0"/>
              <a:t>".</a:t>
            </a:r>
          </a:p>
          <a:p>
            <a:pPr algn="just"/>
            <a:r>
              <a:rPr lang="en-US" sz="2400" b="1" dirty="0"/>
              <a:t>p[</a:t>
            </a:r>
            <a:r>
              <a:rPr lang="en-US" sz="2400" b="1" dirty="0" err="1"/>
              <a:t>lang</a:t>
            </a:r>
            <a:r>
              <a:rPr lang="en-US" sz="2400" b="1" dirty="0"/>
              <a:t>~="</a:t>
            </a:r>
            <a:r>
              <a:rPr lang="en-US" sz="2400" b="1" dirty="0" err="1"/>
              <a:t>fr</a:t>
            </a:r>
            <a:r>
              <a:rPr lang="en-US" sz="2400" b="1" dirty="0"/>
              <a:t>"]</a:t>
            </a:r>
            <a:r>
              <a:rPr lang="en-US" sz="2400" dirty="0"/>
              <a:t> − Selects all paragraph elements whose </a:t>
            </a:r>
            <a:r>
              <a:rPr lang="en-US" sz="2400" i="1" dirty="0" err="1"/>
              <a:t>lang</a:t>
            </a:r>
            <a:r>
              <a:rPr lang="en-US" sz="2400" dirty="0"/>
              <a:t> attribute contains the word "</a:t>
            </a:r>
            <a:r>
              <a:rPr lang="en-US" sz="2400" dirty="0" err="1"/>
              <a:t>fr</a:t>
            </a:r>
            <a:r>
              <a:rPr lang="en-US" sz="2400" dirty="0"/>
              <a:t>".</a:t>
            </a:r>
          </a:p>
          <a:p>
            <a:pPr algn="just"/>
            <a:r>
              <a:rPr lang="en-US" sz="2400" b="1" dirty="0"/>
              <a:t>p[</a:t>
            </a:r>
            <a:r>
              <a:rPr lang="en-US" sz="2400" b="1" dirty="0" err="1"/>
              <a:t>lang</a:t>
            </a:r>
            <a:r>
              <a:rPr lang="en-US" sz="2400" b="1" dirty="0"/>
              <a:t>|="en"]</a:t>
            </a:r>
            <a:r>
              <a:rPr lang="en-US" sz="2400" dirty="0"/>
              <a:t> − Selects all paragraph elements whose </a:t>
            </a:r>
            <a:r>
              <a:rPr lang="en-US" sz="2400" i="1" dirty="0" err="1"/>
              <a:t>lang</a:t>
            </a:r>
            <a:r>
              <a:rPr lang="en-US" sz="2400" dirty="0"/>
              <a:t> attribute contains values that are exactly "en", or begin with "en-".</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Style Rules</a:t>
            </a:r>
            <a:br>
              <a:rPr lang="en-US" dirty="0"/>
            </a:br>
            <a:endParaRPr lang="en-US" dirty="0"/>
          </a:p>
        </p:txBody>
      </p:sp>
      <p:sp>
        <p:nvSpPr>
          <p:cNvPr id="3" name="Content Placeholder 2"/>
          <p:cNvSpPr>
            <a:spLocks noGrp="1"/>
          </p:cNvSpPr>
          <p:nvPr>
            <p:ph idx="1"/>
          </p:nvPr>
        </p:nvSpPr>
        <p:spPr>
          <a:xfrm>
            <a:off x="457200" y="1066800"/>
            <a:ext cx="8229600" cy="5334000"/>
          </a:xfrm>
        </p:spPr>
        <p:txBody>
          <a:bodyPr>
            <a:normAutofit fontScale="62500" lnSpcReduction="20000"/>
          </a:bodyPr>
          <a:lstStyle/>
          <a:p>
            <a:pPr algn="just"/>
            <a:r>
              <a:rPr lang="en-US" sz="3800" dirty="0"/>
              <a:t>You may need to define multiple style rules for a single element. You can define these rules to combine multiple properties and corresponding values into a single block as defined in the following example −</a:t>
            </a:r>
          </a:p>
          <a:p>
            <a:pPr lvl="1" algn="just">
              <a:buNone/>
            </a:pPr>
            <a:r>
              <a:rPr lang="en-US" sz="3800" dirty="0" smtClean="0"/>
              <a:t>	</a:t>
            </a:r>
            <a:r>
              <a:rPr lang="en-US" sz="3800" i="1" dirty="0" smtClean="0">
                <a:solidFill>
                  <a:srgbClr val="0070C0"/>
                </a:solidFill>
              </a:rPr>
              <a:t>H1 { </a:t>
            </a:r>
          </a:p>
          <a:p>
            <a:pPr lvl="1" algn="just">
              <a:buNone/>
            </a:pPr>
            <a:r>
              <a:rPr lang="en-US" sz="3800" i="1" dirty="0" smtClean="0">
                <a:solidFill>
                  <a:srgbClr val="0070C0"/>
                </a:solidFill>
              </a:rPr>
              <a:t>	color</a:t>
            </a:r>
            <a:r>
              <a:rPr lang="en-US" sz="3800" i="1" dirty="0">
                <a:solidFill>
                  <a:srgbClr val="0070C0"/>
                </a:solidFill>
              </a:rPr>
              <a:t>: #36C; </a:t>
            </a:r>
            <a:endParaRPr lang="en-US" sz="3800" i="1" dirty="0" smtClean="0">
              <a:solidFill>
                <a:srgbClr val="0070C0"/>
              </a:solidFill>
            </a:endParaRPr>
          </a:p>
          <a:p>
            <a:pPr lvl="1" algn="just">
              <a:buNone/>
            </a:pPr>
            <a:r>
              <a:rPr lang="en-US" sz="3800" i="1" dirty="0" smtClean="0">
                <a:solidFill>
                  <a:srgbClr val="0070C0"/>
                </a:solidFill>
              </a:rPr>
              <a:t>	font-weight</a:t>
            </a:r>
            <a:r>
              <a:rPr lang="en-US" sz="3800" i="1" dirty="0">
                <a:solidFill>
                  <a:srgbClr val="0070C0"/>
                </a:solidFill>
              </a:rPr>
              <a:t>: normal</a:t>
            </a:r>
            <a:r>
              <a:rPr lang="en-US" sz="3800" i="1">
                <a:solidFill>
                  <a:srgbClr val="0070C0"/>
                </a:solidFill>
              </a:rPr>
              <a:t>; </a:t>
            </a:r>
            <a:r>
              <a:rPr lang="en-US" sz="3800" i="1" smtClean="0">
                <a:solidFill>
                  <a:srgbClr val="0070C0"/>
                </a:solidFill>
              </a:rPr>
              <a:t>letter-spacing</a:t>
            </a:r>
            <a:r>
              <a:rPr lang="en-US" sz="3800" i="1" dirty="0">
                <a:solidFill>
                  <a:srgbClr val="0070C0"/>
                </a:solidFill>
              </a:rPr>
              <a:t>: </a:t>
            </a:r>
            <a:r>
              <a:rPr lang="en-US" sz="3800" i="1" dirty="0" smtClean="0">
                <a:solidFill>
                  <a:srgbClr val="0070C0"/>
                </a:solidFill>
              </a:rPr>
              <a:t> .4em</a:t>
            </a:r>
            <a:r>
              <a:rPr lang="en-US" sz="3800" i="1" dirty="0">
                <a:solidFill>
                  <a:srgbClr val="0070C0"/>
                </a:solidFill>
              </a:rPr>
              <a:t>; </a:t>
            </a:r>
            <a:endParaRPr lang="en-US" sz="3800" i="1" dirty="0" smtClean="0">
              <a:solidFill>
                <a:srgbClr val="0070C0"/>
              </a:solidFill>
            </a:endParaRPr>
          </a:p>
          <a:p>
            <a:pPr lvl="1" algn="just">
              <a:buNone/>
            </a:pPr>
            <a:r>
              <a:rPr lang="en-US" sz="3800" i="1" dirty="0" smtClean="0">
                <a:solidFill>
                  <a:srgbClr val="0070C0"/>
                </a:solidFill>
              </a:rPr>
              <a:t>	margin-bottom</a:t>
            </a:r>
            <a:r>
              <a:rPr lang="en-US" sz="3800" i="1" dirty="0">
                <a:solidFill>
                  <a:srgbClr val="0070C0"/>
                </a:solidFill>
              </a:rPr>
              <a:t>: 1em; </a:t>
            </a:r>
            <a:endParaRPr lang="en-US" sz="3800" i="1" dirty="0" smtClean="0">
              <a:solidFill>
                <a:srgbClr val="0070C0"/>
              </a:solidFill>
            </a:endParaRPr>
          </a:p>
          <a:p>
            <a:pPr lvl="1" algn="just">
              <a:buNone/>
            </a:pPr>
            <a:r>
              <a:rPr lang="en-US" sz="3800" i="1" dirty="0" smtClean="0">
                <a:solidFill>
                  <a:srgbClr val="0070C0"/>
                </a:solidFill>
              </a:rPr>
              <a:t>	text-transform</a:t>
            </a:r>
            <a:r>
              <a:rPr lang="en-US" sz="3800" i="1" dirty="0">
                <a:solidFill>
                  <a:srgbClr val="0070C0"/>
                </a:solidFill>
              </a:rPr>
              <a:t>: lowercase; </a:t>
            </a:r>
            <a:endParaRPr lang="en-US" sz="3800" i="1" dirty="0" smtClean="0">
              <a:solidFill>
                <a:srgbClr val="0070C0"/>
              </a:solidFill>
            </a:endParaRPr>
          </a:p>
          <a:p>
            <a:pPr lvl="1" algn="just">
              <a:buNone/>
            </a:pPr>
            <a:r>
              <a:rPr lang="en-US" sz="3800" i="1" dirty="0" smtClean="0">
                <a:solidFill>
                  <a:srgbClr val="0070C0"/>
                </a:solidFill>
              </a:rPr>
              <a:t>	}</a:t>
            </a:r>
          </a:p>
          <a:p>
            <a:pPr lvl="1" algn="just">
              <a:buNone/>
            </a:pPr>
            <a:endParaRPr lang="en-US" sz="3800" i="1" dirty="0" smtClean="0">
              <a:solidFill>
                <a:srgbClr val="0070C0"/>
              </a:solidFill>
            </a:endParaRPr>
          </a:p>
          <a:p>
            <a:pPr algn="just"/>
            <a:r>
              <a:rPr lang="en-US" sz="3800" dirty="0" smtClean="0"/>
              <a:t>Here </a:t>
            </a:r>
            <a:r>
              <a:rPr lang="en-US" sz="3800" dirty="0"/>
              <a:t>all the property and value pairs are separated by a </a:t>
            </a:r>
            <a:r>
              <a:rPr lang="en-US" sz="3800" b="1" dirty="0"/>
              <a:t>semicolon (;)</a:t>
            </a:r>
            <a:r>
              <a:rPr lang="en-US" sz="3800" dirty="0"/>
              <a:t>. You can keep them in a single line or multiple lines. For better readability, we keep them in separate lines.</a:t>
            </a:r>
          </a:p>
          <a:p>
            <a:pPr algn="just"/>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Pseudo-class</a:t>
            </a:r>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pPr algn="just"/>
            <a:r>
              <a:rPr lang="en-US" dirty="0" smtClean="0"/>
              <a:t>Using Pseudo classes we can give special effects on the selectors. Most commonly used pseudo- classes are</a:t>
            </a:r>
          </a:p>
          <a:p>
            <a:pPr lvl="1" algn="just"/>
            <a:r>
              <a:rPr lang="en-US" dirty="0" smtClean="0"/>
              <a:t>Focus-&gt;select links that are the current focus of the keyboard</a:t>
            </a:r>
          </a:p>
          <a:p>
            <a:pPr lvl="1" algn="just"/>
            <a:r>
              <a:rPr lang="en-US" dirty="0" smtClean="0"/>
              <a:t>Hover -&gt;When the mouse cursor rolls over a link, that link is in it's hover state and this will select it.</a:t>
            </a:r>
          </a:p>
          <a:p>
            <a:pPr lvl="1" algn="just"/>
            <a:r>
              <a:rPr lang="en-US" dirty="0" smtClean="0"/>
              <a:t>hyperlink </a:t>
            </a:r>
          </a:p>
          <a:p>
            <a:pPr lvl="1" algn="just"/>
            <a:r>
              <a:rPr lang="en-US" dirty="0" smtClean="0"/>
              <a:t>Active-&gt;Selects the link while it is being activated</a:t>
            </a:r>
          </a:p>
          <a:p>
            <a:pPr lvl="1" algn="just"/>
            <a:r>
              <a:rPr lang="en-US" dirty="0" smtClean="0"/>
              <a:t>Visited-&gt;Selects links that have already been visited by the current browser.</a:t>
            </a:r>
            <a:endParaRPr lang="en-US" dirty="0"/>
          </a:p>
          <a:p>
            <a:pPr algn="just">
              <a:buNone/>
            </a:pPr>
            <a:r>
              <a:rPr lang="en-US" dirty="0" smtClean="0"/>
              <a:t>		</a:t>
            </a:r>
            <a:r>
              <a:rPr lang="en-US" dirty="0" smtClean="0">
                <a:solidFill>
                  <a:srgbClr val="C00000"/>
                </a:solidFill>
              </a:rPr>
              <a:t>a:hover { color: red; }</a:t>
            </a:r>
          </a:p>
          <a:p>
            <a:pPr algn="just">
              <a:buNone/>
            </a:pPr>
            <a:endParaRPr lang="en-US"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85000" lnSpcReduction="20000"/>
          </a:bodyPr>
          <a:lstStyle/>
          <a:p>
            <a:r>
              <a:rPr lang="en-US" dirty="0" smtClean="0"/>
              <a:t>Empty Elements Must Also Be Closed</a:t>
            </a:r>
          </a:p>
          <a:p>
            <a:pPr lvl="1"/>
            <a:r>
              <a:rPr lang="en-US" dirty="0" smtClean="0"/>
              <a:t>This is wrong</a:t>
            </a:r>
          </a:p>
          <a:p>
            <a:pPr lvl="2"/>
            <a:r>
              <a:rPr lang="en-US" dirty="0" smtClean="0">
                <a:solidFill>
                  <a:srgbClr val="FF0000"/>
                </a:solidFill>
              </a:rPr>
              <a:t>A break: &lt;</a:t>
            </a:r>
            <a:r>
              <a:rPr lang="en-US" dirty="0" err="1" smtClean="0">
                <a:solidFill>
                  <a:srgbClr val="FF0000"/>
                </a:solidFill>
              </a:rPr>
              <a:t>br</a:t>
            </a:r>
            <a:r>
              <a:rPr lang="en-US" dirty="0" smtClean="0">
                <a:solidFill>
                  <a:srgbClr val="FF0000"/>
                </a:solidFill>
              </a:rPr>
              <a:t>&gt;</a:t>
            </a:r>
          </a:p>
          <a:p>
            <a:pPr lvl="2"/>
            <a:r>
              <a:rPr lang="en-US" dirty="0" smtClean="0">
                <a:solidFill>
                  <a:srgbClr val="FF0000"/>
                </a:solidFill>
              </a:rPr>
              <a:t>A horizontal rule: &lt;hr&gt;</a:t>
            </a:r>
          </a:p>
          <a:p>
            <a:pPr lvl="2"/>
            <a:r>
              <a:rPr lang="en-US" dirty="0" smtClean="0">
                <a:solidFill>
                  <a:srgbClr val="FF0000"/>
                </a:solidFill>
              </a:rPr>
              <a:t>An image: &lt;</a:t>
            </a:r>
            <a:r>
              <a:rPr lang="en-US" dirty="0" err="1" smtClean="0">
                <a:solidFill>
                  <a:srgbClr val="FF0000"/>
                </a:solidFill>
              </a:rPr>
              <a:t>img</a:t>
            </a:r>
            <a:r>
              <a:rPr lang="en-US" dirty="0" smtClean="0">
                <a:solidFill>
                  <a:srgbClr val="FF0000"/>
                </a:solidFill>
              </a:rPr>
              <a:t> </a:t>
            </a:r>
            <a:r>
              <a:rPr lang="en-US" dirty="0" err="1" smtClean="0">
                <a:solidFill>
                  <a:srgbClr val="FF0000"/>
                </a:solidFill>
              </a:rPr>
              <a:t>src</a:t>
            </a:r>
            <a:r>
              <a:rPr lang="en-US" dirty="0" smtClean="0">
                <a:solidFill>
                  <a:srgbClr val="FF0000"/>
                </a:solidFill>
              </a:rPr>
              <a:t>="happy.gif" alt="Happy face"&gt;</a:t>
            </a:r>
          </a:p>
          <a:p>
            <a:pPr lvl="1"/>
            <a:r>
              <a:rPr lang="en-US" dirty="0" smtClean="0"/>
              <a:t>This is correct</a:t>
            </a:r>
          </a:p>
          <a:p>
            <a:pPr lvl="2"/>
            <a:r>
              <a:rPr lang="en-US" dirty="0" smtClean="0">
                <a:solidFill>
                  <a:srgbClr val="0070C0"/>
                </a:solidFill>
              </a:rPr>
              <a:t>A break: &lt;</a:t>
            </a:r>
            <a:r>
              <a:rPr lang="en-US" dirty="0" err="1" smtClean="0">
                <a:solidFill>
                  <a:srgbClr val="0070C0"/>
                </a:solidFill>
              </a:rPr>
              <a:t>br</a:t>
            </a:r>
            <a:r>
              <a:rPr lang="en-US" dirty="0" smtClean="0">
                <a:solidFill>
                  <a:srgbClr val="0070C0"/>
                </a:solidFill>
              </a:rPr>
              <a:t> /&gt;</a:t>
            </a:r>
          </a:p>
          <a:p>
            <a:pPr lvl="2"/>
            <a:r>
              <a:rPr lang="en-US" dirty="0" smtClean="0">
                <a:solidFill>
                  <a:srgbClr val="0070C0"/>
                </a:solidFill>
              </a:rPr>
              <a:t>A horizontal rule: &lt;hr /&gt;</a:t>
            </a:r>
          </a:p>
          <a:p>
            <a:pPr lvl="2"/>
            <a:r>
              <a:rPr lang="en-US" dirty="0" smtClean="0">
                <a:solidFill>
                  <a:srgbClr val="0070C0"/>
                </a:solidFill>
              </a:rPr>
              <a:t>An image: &lt;</a:t>
            </a:r>
            <a:r>
              <a:rPr lang="en-US" dirty="0" err="1" smtClean="0">
                <a:solidFill>
                  <a:srgbClr val="0070C0"/>
                </a:solidFill>
              </a:rPr>
              <a:t>img</a:t>
            </a:r>
            <a:r>
              <a:rPr lang="en-US" dirty="0" smtClean="0">
                <a:solidFill>
                  <a:srgbClr val="0070C0"/>
                </a:solidFill>
              </a:rPr>
              <a:t> </a:t>
            </a:r>
            <a:r>
              <a:rPr lang="en-US" dirty="0" err="1" smtClean="0">
                <a:solidFill>
                  <a:srgbClr val="0070C0"/>
                </a:solidFill>
              </a:rPr>
              <a:t>src</a:t>
            </a:r>
            <a:r>
              <a:rPr lang="en-US" dirty="0" smtClean="0">
                <a:solidFill>
                  <a:srgbClr val="0070C0"/>
                </a:solidFill>
              </a:rPr>
              <a:t>="happy.gif" alt="Happy face" /&gt;</a:t>
            </a:r>
          </a:p>
          <a:p>
            <a:pPr lvl="2">
              <a:buNone/>
            </a:pPr>
            <a:endParaRPr lang="en-US" dirty="0" smtClean="0"/>
          </a:p>
          <a:p>
            <a:r>
              <a:rPr lang="en-US" dirty="0" smtClean="0"/>
              <a:t>XHTML Elements Must Be In Lower Case</a:t>
            </a:r>
          </a:p>
          <a:p>
            <a:pPr lvl="1"/>
            <a:r>
              <a:rPr lang="en-US" dirty="0" smtClean="0"/>
              <a:t>This is wrong</a:t>
            </a:r>
          </a:p>
          <a:p>
            <a:pPr lvl="2"/>
            <a:r>
              <a:rPr lang="en-US" dirty="0" smtClean="0">
                <a:solidFill>
                  <a:srgbClr val="FF0000"/>
                </a:solidFill>
              </a:rPr>
              <a:t>&lt;BODY&gt;</a:t>
            </a:r>
            <a:br>
              <a:rPr lang="en-US" dirty="0" smtClean="0">
                <a:solidFill>
                  <a:srgbClr val="FF0000"/>
                </a:solidFill>
              </a:rPr>
            </a:br>
            <a:r>
              <a:rPr lang="en-US" dirty="0" smtClean="0">
                <a:solidFill>
                  <a:srgbClr val="FF0000"/>
                </a:solidFill>
              </a:rPr>
              <a:t>&lt;P&gt;This is a paragraph&lt;/P&gt;</a:t>
            </a:r>
            <a:br>
              <a:rPr lang="en-US" dirty="0" smtClean="0">
                <a:solidFill>
                  <a:srgbClr val="FF0000"/>
                </a:solidFill>
              </a:rPr>
            </a:br>
            <a:r>
              <a:rPr lang="en-US" dirty="0" smtClean="0">
                <a:solidFill>
                  <a:srgbClr val="FF0000"/>
                </a:solidFill>
              </a:rPr>
              <a:t>&lt;/BODY&gt;</a:t>
            </a:r>
          </a:p>
          <a:p>
            <a:pPr lvl="1"/>
            <a:r>
              <a:rPr lang="en-US" dirty="0" smtClean="0"/>
              <a:t>This is correct</a:t>
            </a:r>
          </a:p>
          <a:p>
            <a:pPr lvl="2"/>
            <a:r>
              <a:rPr lang="en-US" dirty="0" smtClean="0">
                <a:solidFill>
                  <a:srgbClr val="0070C0"/>
                </a:solidFill>
              </a:rPr>
              <a:t>&lt;body&gt;</a:t>
            </a:r>
            <a:br>
              <a:rPr lang="en-US" dirty="0" smtClean="0">
                <a:solidFill>
                  <a:srgbClr val="0070C0"/>
                </a:solidFill>
              </a:rPr>
            </a:br>
            <a:r>
              <a:rPr lang="en-US" dirty="0" smtClean="0">
                <a:solidFill>
                  <a:srgbClr val="0070C0"/>
                </a:solidFill>
              </a:rPr>
              <a:t>&lt;p&gt;This is a paragraph&lt;/p&gt;</a:t>
            </a:r>
            <a:br>
              <a:rPr lang="en-US" dirty="0" smtClean="0">
                <a:solidFill>
                  <a:srgbClr val="0070C0"/>
                </a:solidFill>
              </a:rPr>
            </a:br>
            <a:r>
              <a:rPr lang="en-US" dirty="0" smtClean="0">
                <a:solidFill>
                  <a:srgbClr val="0070C0"/>
                </a:solidFill>
              </a:rPr>
              <a:t>&lt;/body&gt;</a:t>
            </a:r>
          </a:p>
          <a:p>
            <a:pPr lvl="1"/>
            <a:endParaRPr lang="en-US" dirty="0" smtClean="0"/>
          </a:p>
          <a:p>
            <a:pPr lvl="1"/>
            <a:endParaRPr lang="en-US" dirty="0" smtClean="0"/>
          </a:p>
          <a:p>
            <a:pPr lvl="2">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Grouping </a:t>
            </a:r>
            <a:r>
              <a:rPr lang="en-US" dirty="0"/>
              <a:t>Selectors</a:t>
            </a:r>
            <a:br>
              <a:rPr lang="en-US" dirty="0"/>
            </a:br>
            <a:endParaRPr lang="en-US" dirty="0"/>
          </a:p>
        </p:txBody>
      </p:sp>
      <p:sp>
        <p:nvSpPr>
          <p:cNvPr id="3" name="Content Placeholder 2"/>
          <p:cNvSpPr>
            <a:spLocks noGrp="1"/>
          </p:cNvSpPr>
          <p:nvPr>
            <p:ph idx="1"/>
          </p:nvPr>
        </p:nvSpPr>
        <p:spPr>
          <a:xfrm>
            <a:off x="228600" y="990600"/>
            <a:ext cx="4800600" cy="5638800"/>
          </a:xfrm>
        </p:spPr>
        <p:txBody>
          <a:bodyPr>
            <a:normAutofit fontScale="55000" lnSpcReduction="20000"/>
          </a:bodyPr>
          <a:lstStyle/>
          <a:p>
            <a:pPr algn="just"/>
            <a:r>
              <a:rPr lang="en-US" sz="3600" dirty="0"/>
              <a:t>You can apply a style to many selectors if you like. Just separate the selectors with a comma, as given in the following example </a:t>
            </a:r>
            <a:r>
              <a:rPr lang="en-US" sz="3600" dirty="0" smtClean="0"/>
              <a:t>−</a:t>
            </a:r>
          </a:p>
          <a:p>
            <a:pPr algn="just">
              <a:buNone/>
            </a:pPr>
            <a:endParaRPr lang="en-US" sz="3600" dirty="0"/>
          </a:p>
          <a:p>
            <a:pPr lvl="1" algn="just">
              <a:buNone/>
            </a:pPr>
            <a:r>
              <a:rPr lang="en-US" sz="3600" dirty="0" smtClean="0"/>
              <a:t>	</a:t>
            </a:r>
            <a:r>
              <a:rPr lang="en-US" sz="3600" i="1" dirty="0" smtClean="0">
                <a:solidFill>
                  <a:srgbClr val="0070C0"/>
                </a:solidFill>
              </a:rPr>
              <a:t>h1</a:t>
            </a:r>
            <a:r>
              <a:rPr lang="en-US" sz="3600" i="1" dirty="0">
                <a:solidFill>
                  <a:srgbClr val="0070C0"/>
                </a:solidFill>
              </a:rPr>
              <a:t>, h2, h3 { </a:t>
            </a:r>
            <a:endParaRPr lang="en-US" sz="3600" i="1" dirty="0" smtClean="0">
              <a:solidFill>
                <a:srgbClr val="0070C0"/>
              </a:solidFill>
            </a:endParaRPr>
          </a:p>
          <a:p>
            <a:pPr lvl="1" algn="just">
              <a:buNone/>
            </a:pPr>
            <a:r>
              <a:rPr lang="en-US" sz="3600" i="1" dirty="0" smtClean="0">
                <a:solidFill>
                  <a:srgbClr val="0070C0"/>
                </a:solidFill>
              </a:rPr>
              <a:t>	color</a:t>
            </a:r>
            <a:r>
              <a:rPr lang="en-US" sz="3600" i="1" dirty="0">
                <a:solidFill>
                  <a:srgbClr val="0070C0"/>
                </a:solidFill>
              </a:rPr>
              <a:t>: #36C; </a:t>
            </a:r>
            <a:endParaRPr lang="en-US" sz="3600" i="1" dirty="0" smtClean="0">
              <a:solidFill>
                <a:srgbClr val="0070C0"/>
              </a:solidFill>
            </a:endParaRPr>
          </a:p>
          <a:p>
            <a:pPr lvl="1" algn="just">
              <a:buNone/>
            </a:pPr>
            <a:r>
              <a:rPr lang="en-US" sz="3600" i="1" dirty="0" smtClean="0">
                <a:solidFill>
                  <a:srgbClr val="0070C0"/>
                </a:solidFill>
              </a:rPr>
              <a:t>	font-weight</a:t>
            </a:r>
            <a:r>
              <a:rPr lang="en-US" sz="3600" i="1" dirty="0">
                <a:solidFill>
                  <a:srgbClr val="0070C0"/>
                </a:solidFill>
              </a:rPr>
              <a:t>: normal; </a:t>
            </a:r>
            <a:endParaRPr lang="en-US" sz="3600" i="1" dirty="0" smtClean="0">
              <a:solidFill>
                <a:srgbClr val="0070C0"/>
              </a:solidFill>
            </a:endParaRPr>
          </a:p>
          <a:p>
            <a:pPr lvl="1" algn="just">
              <a:buNone/>
            </a:pPr>
            <a:r>
              <a:rPr lang="en-US" sz="3600" i="1" dirty="0" smtClean="0">
                <a:solidFill>
                  <a:srgbClr val="0070C0"/>
                </a:solidFill>
              </a:rPr>
              <a:t>	letter-spacing</a:t>
            </a:r>
            <a:r>
              <a:rPr lang="en-US" sz="3600" i="1" dirty="0">
                <a:solidFill>
                  <a:srgbClr val="0070C0"/>
                </a:solidFill>
              </a:rPr>
              <a:t>: .4em; </a:t>
            </a:r>
            <a:endParaRPr lang="en-US" sz="3600" i="1" dirty="0" smtClean="0">
              <a:solidFill>
                <a:srgbClr val="0070C0"/>
              </a:solidFill>
            </a:endParaRPr>
          </a:p>
          <a:p>
            <a:pPr lvl="1" algn="just">
              <a:buNone/>
            </a:pPr>
            <a:r>
              <a:rPr lang="en-US" sz="3600" i="1" dirty="0" smtClean="0">
                <a:solidFill>
                  <a:srgbClr val="0070C0"/>
                </a:solidFill>
              </a:rPr>
              <a:t>	margin-bottom</a:t>
            </a:r>
            <a:r>
              <a:rPr lang="en-US" sz="3600" i="1" dirty="0">
                <a:solidFill>
                  <a:srgbClr val="0070C0"/>
                </a:solidFill>
              </a:rPr>
              <a:t>: 1em; </a:t>
            </a:r>
            <a:endParaRPr lang="en-US" sz="3600" i="1" dirty="0" smtClean="0">
              <a:solidFill>
                <a:srgbClr val="0070C0"/>
              </a:solidFill>
            </a:endParaRPr>
          </a:p>
          <a:p>
            <a:pPr lvl="1" algn="just">
              <a:buNone/>
            </a:pPr>
            <a:r>
              <a:rPr lang="en-US" sz="3600" i="1" dirty="0" smtClean="0">
                <a:solidFill>
                  <a:srgbClr val="0070C0"/>
                </a:solidFill>
              </a:rPr>
              <a:t>	text-transform</a:t>
            </a:r>
            <a:r>
              <a:rPr lang="en-US" sz="3600" i="1" dirty="0">
                <a:solidFill>
                  <a:srgbClr val="0070C0"/>
                </a:solidFill>
              </a:rPr>
              <a:t>: lowercase; </a:t>
            </a:r>
            <a:endParaRPr lang="en-US" sz="3600" i="1" dirty="0" smtClean="0">
              <a:solidFill>
                <a:srgbClr val="0070C0"/>
              </a:solidFill>
            </a:endParaRPr>
          </a:p>
          <a:p>
            <a:pPr lvl="1" algn="just">
              <a:buNone/>
            </a:pPr>
            <a:r>
              <a:rPr lang="en-US" sz="3600" i="1" dirty="0" smtClean="0">
                <a:solidFill>
                  <a:srgbClr val="0070C0"/>
                </a:solidFill>
              </a:rPr>
              <a:t>	}</a:t>
            </a:r>
          </a:p>
          <a:p>
            <a:pPr algn="just"/>
            <a:endParaRPr lang="en-US" sz="3600" dirty="0" smtClean="0"/>
          </a:p>
          <a:p>
            <a:pPr algn="just"/>
            <a:r>
              <a:rPr lang="en-US" sz="3600" dirty="0" smtClean="0"/>
              <a:t>This </a:t>
            </a:r>
            <a:r>
              <a:rPr lang="en-US" sz="3600" dirty="0"/>
              <a:t>define style rule will be applicable to h1, h2 and h3 element as well. The order of the list is irrelevant. All the elements in the selector will have the corresponding declarations applied to them.</a:t>
            </a:r>
          </a:p>
          <a:p>
            <a:pPr algn="just"/>
            <a:endParaRPr lang="en-US" dirty="0"/>
          </a:p>
        </p:txBody>
      </p:sp>
      <p:sp>
        <p:nvSpPr>
          <p:cNvPr id="4" name="Rectangle 3"/>
          <p:cNvSpPr/>
          <p:nvPr/>
        </p:nvSpPr>
        <p:spPr>
          <a:xfrm>
            <a:off x="5029200" y="1295400"/>
            <a:ext cx="3886200" cy="1015663"/>
          </a:xfrm>
          <a:prstGeom prst="rect">
            <a:avLst/>
          </a:prstGeom>
        </p:spPr>
        <p:txBody>
          <a:bodyPr wrap="square">
            <a:spAutoFit/>
          </a:bodyPr>
          <a:lstStyle/>
          <a:p>
            <a:pPr algn="just"/>
            <a:r>
              <a:rPr lang="en-US" sz="2000" dirty="0"/>
              <a:t>You can combine the various </a:t>
            </a:r>
            <a:r>
              <a:rPr lang="en-US" sz="2000" i="1" dirty="0"/>
              <a:t>id</a:t>
            </a:r>
            <a:r>
              <a:rPr lang="en-US" sz="2000" dirty="0"/>
              <a:t> selectors together as shown below −</a:t>
            </a:r>
          </a:p>
        </p:txBody>
      </p:sp>
      <p:pic>
        <p:nvPicPr>
          <p:cNvPr id="36866" name="Picture 2"/>
          <p:cNvPicPr>
            <a:picLocks noChangeAspect="1" noChangeArrowheads="1"/>
          </p:cNvPicPr>
          <p:nvPr/>
        </p:nvPicPr>
        <p:blipFill>
          <a:blip r:embed="rId2" cstate="print"/>
          <a:srcRect/>
          <a:stretch>
            <a:fillRect/>
          </a:stretch>
        </p:blipFill>
        <p:spPr bwMode="auto">
          <a:xfrm>
            <a:off x="5141702" y="2438400"/>
            <a:ext cx="3849898" cy="1828800"/>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u="sng" dirty="0" smtClean="0">
                <a:solidFill>
                  <a:srgbClr val="C00000"/>
                </a:solidFill>
              </a:rPr>
              <a:t>Different types of </a:t>
            </a:r>
            <a:r>
              <a:rPr lang="en-US" b="1" u="sng" dirty="0" err="1" smtClean="0">
                <a:solidFill>
                  <a:srgbClr val="C00000"/>
                </a:solidFill>
              </a:rPr>
              <a:t>Stylesheets</a:t>
            </a:r>
            <a:endParaRPr lang="en-US" u="sng" dirty="0">
              <a:solidFill>
                <a:srgbClr val="C00000"/>
              </a:solidFill>
            </a:endParaRPr>
          </a:p>
        </p:txBody>
      </p:sp>
      <p:sp>
        <p:nvSpPr>
          <p:cNvPr id="3" name="Content Placeholder 2"/>
          <p:cNvSpPr>
            <a:spLocks noGrp="1"/>
          </p:cNvSpPr>
          <p:nvPr>
            <p:ph idx="1"/>
          </p:nvPr>
        </p:nvSpPr>
        <p:spPr>
          <a:xfrm>
            <a:off x="457200" y="1295400"/>
            <a:ext cx="8229600" cy="5105400"/>
          </a:xfrm>
        </p:spPr>
        <p:txBody>
          <a:bodyPr>
            <a:normAutofit lnSpcReduction="10000"/>
          </a:bodyPr>
          <a:lstStyle/>
          <a:p>
            <a:pPr algn="just">
              <a:buNone/>
            </a:pPr>
            <a:r>
              <a:rPr lang="en-US" dirty="0" smtClean="0"/>
              <a:t>	</a:t>
            </a:r>
          </a:p>
          <a:p>
            <a:pPr algn="just">
              <a:buNone/>
            </a:pPr>
            <a:r>
              <a:rPr lang="en-US" dirty="0" smtClean="0"/>
              <a:t>	The information contents of any web document can be represented with the help of cascading style sheets. We can define the </a:t>
            </a:r>
            <a:r>
              <a:rPr lang="en-US" dirty="0" err="1" smtClean="0"/>
              <a:t>stylesheets</a:t>
            </a:r>
            <a:r>
              <a:rPr lang="en-US" dirty="0" smtClean="0"/>
              <a:t> in 3 ways:</a:t>
            </a:r>
          </a:p>
          <a:p>
            <a:pPr lvl="1"/>
            <a:r>
              <a:rPr lang="en-US" b="1" dirty="0" smtClean="0"/>
              <a:t>Internal</a:t>
            </a:r>
            <a:r>
              <a:rPr lang="en-US" dirty="0" smtClean="0"/>
              <a:t> - Placed right on the page whose interface it will affect.</a:t>
            </a:r>
          </a:p>
          <a:p>
            <a:pPr lvl="1"/>
            <a:r>
              <a:rPr lang="en-US" b="1" dirty="0" smtClean="0"/>
              <a:t>External</a:t>
            </a:r>
            <a:r>
              <a:rPr lang="en-US" dirty="0" smtClean="0"/>
              <a:t> - Placed in a separate file.</a:t>
            </a:r>
          </a:p>
          <a:p>
            <a:pPr lvl="1"/>
            <a:r>
              <a:rPr lang="en-US" b="1" dirty="0" smtClean="0"/>
              <a:t>Inline</a:t>
            </a:r>
            <a:r>
              <a:rPr lang="en-US" dirty="0" smtClean="0"/>
              <a:t> - Placed inside a tag it will affect.</a:t>
            </a:r>
          </a:p>
          <a:p>
            <a:pPr algn="just">
              <a:buNone/>
            </a:pPr>
            <a:r>
              <a:rPr lang="en-US" dirty="0" smtClean="0"/>
              <a:t>	</a:t>
            </a:r>
          </a:p>
          <a:p>
            <a:pPr>
              <a:buNone/>
            </a:pP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Inline </a:t>
            </a:r>
            <a:r>
              <a:rPr lang="en-US" b="1" dirty="0" err="1" smtClean="0"/>
              <a:t>Stylesheet</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pPr algn="just"/>
            <a:r>
              <a:rPr lang="en-US" dirty="0" smtClean="0"/>
              <a:t>Use inline </a:t>
            </a:r>
            <a:r>
              <a:rPr lang="en-US" dirty="0" err="1" smtClean="0"/>
              <a:t>stylesheets</a:t>
            </a:r>
            <a:r>
              <a:rPr lang="en-US" dirty="0" smtClean="0"/>
              <a:t> when you want to apply a style to a single </a:t>
            </a:r>
            <a:r>
              <a:rPr lang="en-US" dirty="0" err="1" smtClean="0"/>
              <a:t>occurence</a:t>
            </a:r>
            <a:r>
              <a:rPr lang="en-US" dirty="0" smtClean="0"/>
              <a:t> of an element.</a:t>
            </a:r>
          </a:p>
          <a:p>
            <a:pPr algn="just"/>
            <a:r>
              <a:rPr lang="en-US" dirty="0" smtClean="0"/>
              <a:t>Inline </a:t>
            </a:r>
            <a:r>
              <a:rPr lang="en-US" dirty="0" err="1" smtClean="0"/>
              <a:t>stylesheets</a:t>
            </a:r>
            <a:r>
              <a:rPr lang="en-US" dirty="0" smtClean="0"/>
              <a:t> are declared within individual tags and affect those tags only (defined inside HTML element).</a:t>
            </a:r>
          </a:p>
          <a:p>
            <a:pPr algn="just"/>
            <a:r>
              <a:rPr lang="en-US" dirty="0" smtClean="0"/>
              <a:t>An inline </a:t>
            </a:r>
            <a:r>
              <a:rPr lang="en-US" dirty="0" err="1" smtClean="0"/>
              <a:t>stylesheet</a:t>
            </a:r>
            <a:r>
              <a:rPr lang="en-US" dirty="0" smtClean="0"/>
              <a:t> has the highest priority. </a:t>
            </a:r>
          </a:p>
          <a:p>
            <a:pPr algn="just"/>
            <a:r>
              <a:rPr lang="en-US" dirty="0" smtClean="0"/>
              <a:t>Inline </a:t>
            </a:r>
            <a:r>
              <a:rPr lang="en-US" dirty="0" err="1" smtClean="0"/>
              <a:t>stylesheets</a:t>
            </a:r>
            <a:r>
              <a:rPr lang="en-US" dirty="0" smtClean="0"/>
              <a:t> are declared with the </a:t>
            </a:r>
            <a:r>
              <a:rPr lang="en-US" b="1" i="1" dirty="0" smtClean="0"/>
              <a:t>style</a:t>
            </a:r>
            <a:r>
              <a:rPr lang="en-US" dirty="0" smtClean="0"/>
              <a:t> attribute in the corresponding tag.</a:t>
            </a:r>
          </a:p>
          <a:p>
            <a:pPr algn="just"/>
            <a:r>
              <a:rPr lang="en-US" dirty="0" smtClean="0"/>
              <a:t>In-line CSS style consists set of rules in 4 part:</a:t>
            </a:r>
          </a:p>
          <a:p>
            <a:pPr marL="971550" lvl="1" indent="-514350" algn="just">
              <a:buFont typeface="+mj-lt"/>
              <a:buAutoNum type="arabicPeriod"/>
            </a:pPr>
            <a:r>
              <a:rPr lang="en-US" dirty="0" smtClean="0"/>
              <a:t>Selector (Element)</a:t>
            </a:r>
          </a:p>
          <a:p>
            <a:pPr marL="971550" lvl="1" indent="-514350" algn="just">
              <a:buFont typeface="+mj-lt"/>
              <a:buAutoNum type="arabicPeriod"/>
            </a:pPr>
            <a:r>
              <a:rPr lang="en-US" dirty="0" smtClean="0"/>
              <a:t>Style (Attribute)</a:t>
            </a:r>
          </a:p>
          <a:p>
            <a:pPr marL="971550" lvl="1" indent="-514350" algn="just">
              <a:buFont typeface="+mj-lt"/>
              <a:buAutoNum type="arabicPeriod"/>
            </a:pPr>
            <a:r>
              <a:rPr lang="en-US" dirty="0" smtClean="0"/>
              <a:t>Property and</a:t>
            </a:r>
          </a:p>
          <a:p>
            <a:pPr marL="971550" lvl="1" indent="-514350" algn="just">
              <a:buFont typeface="+mj-lt"/>
              <a:buAutoNum type="arabicPeriod"/>
            </a:pPr>
            <a:r>
              <a:rPr lang="en-US" dirty="0" smtClean="0"/>
              <a:t>Value</a:t>
            </a:r>
          </a:p>
          <a:p>
            <a:pPr algn="just"/>
            <a:endParaRPr lang="en-US" dirty="0" smtClean="0"/>
          </a:p>
          <a:p>
            <a:pPr algn="just"/>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How to write In-line CSS Style</a:t>
            </a:r>
            <a:endParaRPr lang="en-US" dirty="0"/>
          </a:p>
        </p:txBody>
      </p:sp>
      <p:sp>
        <p:nvSpPr>
          <p:cNvPr id="3" name="Content Placeholder 2"/>
          <p:cNvSpPr>
            <a:spLocks noGrp="1"/>
          </p:cNvSpPr>
          <p:nvPr>
            <p:ph idx="1"/>
          </p:nvPr>
        </p:nvSpPr>
        <p:spPr>
          <a:xfrm>
            <a:off x="457200" y="1524000"/>
            <a:ext cx="8229600" cy="1523999"/>
          </a:xfrm>
        </p:spPr>
        <p:txBody>
          <a:bodyPr>
            <a:normAutofit fontScale="92500"/>
          </a:bodyPr>
          <a:lstStyle/>
          <a:p>
            <a:pPr algn="just"/>
            <a:r>
              <a:rPr lang="en-US" dirty="0" smtClean="0"/>
              <a:t>Selector is normally HTML element that element you want to assign CSS style. And style is attribute to assign CSS property and set suitable value.</a:t>
            </a:r>
            <a:endParaRPr lang="en-US" dirty="0"/>
          </a:p>
        </p:txBody>
      </p:sp>
      <p:pic>
        <p:nvPicPr>
          <p:cNvPr id="3074" name="Picture 2" descr="Inline Style"/>
          <p:cNvPicPr>
            <a:picLocks noChangeAspect="1" noChangeArrowheads="1"/>
          </p:cNvPicPr>
          <p:nvPr/>
        </p:nvPicPr>
        <p:blipFill>
          <a:blip r:embed="rId2" cstate="print"/>
          <a:srcRect/>
          <a:stretch>
            <a:fillRect/>
          </a:stretch>
        </p:blipFill>
        <p:spPr bwMode="auto">
          <a:xfrm>
            <a:off x="990600" y="4038600"/>
            <a:ext cx="6781800" cy="1905000"/>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a:t>
            </a:r>
            <a:endParaRPr lang="en-US" dirty="0"/>
          </a:p>
        </p:txBody>
      </p:sp>
      <p:pic>
        <p:nvPicPr>
          <p:cNvPr id="48130" name="Picture 2"/>
          <p:cNvPicPr>
            <a:picLocks noGrp="1" noChangeAspect="1" noChangeArrowheads="1"/>
          </p:cNvPicPr>
          <p:nvPr>
            <p:ph idx="1"/>
          </p:nvPr>
        </p:nvPicPr>
        <p:blipFill>
          <a:blip r:embed="rId2" cstate="print"/>
          <a:srcRect/>
          <a:stretch>
            <a:fillRect/>
          </a:stretch>
        </p:blipFill>
        <p:spPr bwMode="auto">
          <a:xfrm>
            <a:off x="228600" y="1600200"/>
            <a:ext cx="8686800" cy="12192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1219200" y="3352800"/>
            <a:ext cx="1219200" cy="475180"/>
          </a:xfrm>
          <a:prstGeom prst="rect">
            <a:avLst/>
          </a:prstGeom>
          <a:noFill/>
          <a:ln w="9525">
            <a:noFill/>
            <a:miter lim="800000"/>
            <a:headEnd/>
            <a:tailEnd/>
          </a:ln>
        </p:spPr>
      </p:pic>
      <p:grpSp>
        <p:nvGrpSpPr>
          <p:cNvPr id="3" name="Group 15"/>
          <p:cNvGrpSpPr/>
          <p:nvPr/>
        </p:nvGrpSpPr>
        <p:grpSpPr>
          <a:xfrm>
            <a:off x="2133600" y="3886200"/>
            <a:ext cx="3962400" cy="1447800"/>
            <a:chOff x="2133600" y="3657600"/>
            <a:chExt cx="3962400" cy="1447800"/>
          </a:xfrm>
        </p:grpSpPr>
        <p:pic>
          <p:nvPicPr>
            <p:cNvPr id="48131" name="Picture 3"/>
            <p:cNvPicPr>
              <a:picLocks noChangeAspect="1" noChangeArrowheads="1"/>
            </p:cNvPicPr>
            <p:nvPr/>
          </p:nvPicPr>
          <p:blipFill>
            <a:blip r:embed="rId4" cstate="print"/>
            <a:srcRect/>
            <a:stretch>
              <a:fillRect/>
            </a:stretch>
          </p:blipFill>
          <p:spPr bwMode="auto">
            <a:xfrm>
              <a:off x="2286000" y="3810000"/>
              <a:ext cx="3657600" cy="1062037"/>
            </a:xfrm>
            <a:prstGeom prst="rect">
              <a:avLst/>
            </a:prstGeom>
            <a:noFill/>
            <a:ln w="9525">
              <a:noFill/>
              <a:miter lim="800000"/>
              <a:headEnd/>
              <a:tailEnd/>
            </a:ln>
          </p:spPr>
        </p:pic>
        <p:cxnSp>
          <p:nvCxnSpPr>
            <p:cNvPr id="9" name="Straight Connector 8"/>
            <p:cNvCxnSpPr/>
            <p:nvPr/>
          </p:nvCxnSpPr>
          <p:spPr>
            <a:xfrm>
              <a:off x="2133600" y="37338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33600" y="3657600"/>
              <a:ext cx="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37338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5105400"/>
              <a:ext cx="3962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Internal </a:t>
            </a:r>
            <a:r>
              <a:rPr lang="en-US" b="1" dirty="0" err="1" smtClean="0"/>
              <a:t>Stylesheet</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pPr algn="just"/>
            <a:r>
              <a:rPr lang="en-US" dirty="0" smtClean="0"/>
              <a:t>Internal CSS Style includes within web page using </a:t>
            </a:r>
            <a:r>
              <a:rPr lang="en-US" i="1" dirty="0" smtClean="0"/>
              <a:t>&lt;style type="text/</a:t>
            </a:r>
            <a:r>
              <a:rPr lang="en-US" i="1" dirty="0" err="1" smtClean="0"/>
              <a:t>css</a:t>
            </a:r>
            <a:r>
              <a:rPr lang="en-US" i="1" dirty="0" smtClean="0"/>
              <a:t>"&gt;.....&lt;/style&gt;</a:t>
            </a:r>
            <a:r>
              <a:rPr lang="en-US" dirty="0" smtClean="0"/>
              <a:t> element and between this element CSS style properties are listed. Internal CSS style normally written within </a:t>
            </a:r>
            <a:r>
              <a:rPr lang="en-US" i="1" dirty="0" smtClean="0"/>
              <a:t>&lt;head&gt;.....&lt;/head&gt;</a:t>
            </a:r>
            <a:r>
              <a:rPr lang="en-US" dirty="0" smtClean="0"/>
              <a:t> element of the web page.</a:t>
            </a:r>
          </a:p>
          <a:p>
            <a:pPr algn="just"/>
            <a:r>
              <a:rPr lang="en-US" dirty="0" smtClean="0"/>
              <a:t>An internal </a:t>
            </a:r>
            <a:r>
              <a:rPr lang="en-US" dirty="0" err="1" smtClean="0"/>
              <a:t>stylesheet</a:t>
            </a:r>
            <a:r>
              <a:rPr lang="en-US" dirty="0" smtClean="0"/>
              <a:t> has the second highest priority.</a:t>
            </a:r>
          </a:p>
          <a:p>
            <a:pPr algn="just"/>
            <a:r>
              <a:rPr lang="en-US" dirty="0" smtClean="0"/>
              <a:t>Internal CSS style consists set of rules in 3 part:</a:t>
            </a:r>
          </a:p>
          <a:p>
            <a:pPr marL="971550" lvl="1" indent="-514350" algn="just">
              <a:buFont typeface="+mj-lt"/>
              <a:buAutoNum type="arabicPeriod"/>
            </a:pPr>
            <a:r>
              <a:rPr lang="en-US" dirty="0" smtClean="0"/>
              <a:t>Selector (element, class, id)</a:t>
            </a:r>
          </a:p>
          <a:p>
            <a:pPr marL="971550" lvl="1" indent="-514350" algn="just">
              <a:buFont typeface="+mj-lt"/>
              <a:buAutoNum type="arabicPeriod"/>
            </a:pPr>
            <a:r>
              <a:rPr lang="en-US" dirty="0" smtClean="0"/>
              <a:t>Property and</a:t>
            </a:r>
          </a:p>
          <a:p>
            <a:pPr marL="971550" lvl="1" indent="-514350" algn="just">
              <a:buFont typeface="+mj-lt"/>
              <a:buAutoNum type="arabicPeriod"/>
            </a:pPr>
            <a:r>
              <a:rPr lang="en-US" dirty="0" smtClean="0"/>
              <a:t>Value</a:t>
            </a:r>
          </a:p>
          <a:p>
            <a:pPr algn="just"/>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How to write Internal CSS Style</a:t>
            </a:r>
            <a:endParaRPr lang="en-US" dirty="0"/>
          </a:p>
        </p:txBody>
      </p:sp>
      <p:sp>
        <p:nvSpPr>
          <p:cNvPr id="3" name="Content Placeholder 2"/>
          <p:cNvSpPr>
            <a:spLocks noGrp="1"/>
          </p:cNvSpPr>
          <p:nvPr>
            <p:ph idx="1"/>
          </p:nvPr>
        </p:nvSpPr>
        <p:spPr>
          <a:xfrm>
            <a:off x="457200" y="1066801"/>
            <a:ext cx="8229600" cy="1142999"/>
          </a:xfrm>
        </p:spPr>
        <p:txBody>
          <a:bodyPr>
            <a:normAutofit fontScale="77500" lnSpcReduction="20000"/>
          </a:bodyPr>
          <a:lstStyle/>
          <a:p>
            <a:pPr algn="just"/>
            <a:r>
              <a:rPr lang="en-US" dirty="0" smtClean="0"/>
              <a:t>Selector is normally HTML element that element you want to assign CSS style. All elements within web page that elements assign CSS properties and set suitable values.</a:t>
            </a:r>
            <a:endParaRPr lang="en-US" dirty="0"/>
          </a:p>
        </p:txBody>
      </p:sp>
      <p:sp>
        <p:nvSpPr>
          <p:cNvPr id="49154" name="AutoShape 2" descr="Internal CSS Sty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5" name="Picture 3"/>
          <p:cNvPicPr>
            <a:picLocks noChangeAspect="1" noChangeArrowheads="1"/>
          </p:cNvPicPr>
          <p:nvPr/>
        </p:nvPicPr>
        <p:blipFill>
          <a:blip r:embed="rId2" cstate="print"/>
          <a:srcRect/>
          <a:stretch>
            <a:fillRect/>
          </a:stretch>
        </p:blipFill>
        <p:spPr bwMode="auto">
          <a:xfrm>
            <a:off x="1295400" y="2286000"/>
            <a:ext cx="6248400" cy="4238625"/>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990600"/>
            <a:ext cx="4876800" cy="5334000"/>
          </a:xfrm>
          <a:prstGeom prst="rect">
            <a:avLst/>
          </a:prstGeom>
          <a:noFill/>
          <a:ln w="9525">
            <a:noFill/>
            <a:miter lim="800000"/>
            <a:headEnd/>
            <a:tailEnd/>
          </a:ln>
        </p:spPr>
      </p:pic>
      <p:sp>
        <p:nvSpPr>
          <p:cNvPr id="3" name="Rectangle 2"/>
          <p:cNvSpPr/>
          <p:nvPr/>
        </p:nvSpPr>
        <p:spPr>
          <a:xfrm>
            <a:off x="914400" y="304800"/>
            <a:ext cx="5715000" cy="646331"/>
          </a:xfrm>
          <a:prstGeom prst="rect">
            <a:avLst/>
          </a:prstGeom>
        </p:spPr>
        <p:txBody>
          <a:bodyPr wrap="square">
            <a:spAutoFit/>
          </a:bodyPr>
          <a:lstStyle/>
          <a:p>
            <a:pPr algn="ctr"/>
            <a:r>
              <a:rPr lang="en-US" sz="3600" dirty="0" smtClean="0">
                <a:latin typeface="+mj-lt"/>
              </a:rPr>
              <a:t>Example</a:t>
            </a:r>
            <a:endParaRPr lang="en-US" sz="3600" dirty="0">
              <a:latin typeface="+mj-lt"/>
            </a:endParaRPr>
          </a:p>
        </p:txBody>
      </p:sp>
      <p:pic>
        <p:nvPicPr>
          <p:cNvPr id="1027" name="Picture 3"/>
          <p:cNvPicPr>
            <a:picLocks noChangeAspect="1" noChangeArrowheads="1"/>
          </p:cNvPicPr>
          <p:nvPr/>
        </p:nvPicPr>
        <p:blipFill>
          <a:blip r:embed="rId3" cstate="print"/>
          <a:srcRect/>
          <a:stretch>
            <a:fillRect/>
          </a:stretch>
        </p:blipFill>
        <p:spPr bwMode="auto">
          <a:xfrm>
            <a:off x="5334000" y="2286000"/>
            <a:ext cx="3581400" cy="1066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410200" y="1828800"/>
            <a:ext cx="1143000" cy="475180"/>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External </a:t>
            </a:r>
            <a:r>
              <a:rPr lang="en-US" dirty="0" err="1" smtClean="0"/>
              <a:t>Stylesheet</a:t>
            </a:r>
            <a:endParaRPr lang="en-US" dirty="0"/>
          </a:p>
        </p:txBody>
      </p:sp>
      <p:sp>
        <p:nvSpPr>
          <p:cNvPr id="4" name="Rectangle 3"/>
          <p:cNvSpPr/>
          <p:nvPr/>
        </p:nvSpPr>
        <p:spPr>
          <a:xfrm>
            <a:off x="381000" y="1143000"/>
            <a:ext cx="8229600" cy="5632311"/>
          </a:xfrm>
          <a:prstGeom prst="rect">
            <a:avLst/>
          </a:prstGeom>
        </p:spPr>
        <p:txBody>
          <a:bodyPr wrap="square">
            <a:spAutoFit/>
          </a:bodyPr>
          <a:lstStyle/>
          <a:p>
            <a:pPr algn="just">
              <a:buFont typeface="Wingdings" pitchFamily="2" charset="2"/>
              <a:buChar char="Ø"/>
            </a:pPr>
            <a:r>
              <a:rPr lang="en-US" sz="2400" dirty="0" smtClean="0"/>
              <a:t>Use an external </a:t>
            </a:r>
            <a:r>
              <a:rPr lang="en-US" sz="2400" dirty="0" err="1" smtClean="0"/>
              <a:t>stylesheet</a:t>
            </a:r>
            <a:r>
              <a:rPr lang="en-US" sz="2400" dirty="0" smtClean="0"/>
              <a:t> when you want to apply one style to many pages. If you make one change in an external </a:t>
            </a:r>
            <a:r>
              <a:rPr lang="en-US" sz="2400" dirty="0" err="1" smtClean="0"/>
              <a:t>stylesheet</a:t>
            </a:r>
            <a:r>
              <a:rPr lang="en-US" sz="2400" dirty="0" smtClean="0"/>
              <a:t>, the change is universal on all the pages where the </a:t>
            </a:r>
            <a:r>
              <a:rPr lang="en-US" sz="2400" dirty="0" err="1" smtClean="0"/>
              <a:t>stylesheet</a:t>
            </a:r>
            <a:r>
              <a:rPr lang="en-US" sz="2400" dirty="0" smtClean="0"/>
              <a:t> is used.</a:t>
            </a:r>
          </a:p>
          <a:p>
            <a:pPr algn="just">
              <a:buFont typeface="Wingdings" pitchFamily="2" charset="2"/>
              <a:buChar char="Ø"/>
            </a:pPr>
            <a:r>
              <a:rPr lang="en-US" sz="2400" dirty="0" smtClean="0"/>
              <a:t>An external </a:t>
            </a:r>
            <a:r>
              <a:rPr lang="en-US" sz="2400" dirty="0" err="1" smtClean="0"/>
              <a:t>stylesheet</a:t>
            </a:r>
            <a:r>
              <a:rPr lang="en-US" sz="2400" dirty="0" smtClean="0"/>
              <a:t> is declared in an external file with a .</a:t>
            </a:r>
            <a:r>
              <a:rPr lang="en-US" sz="2400" dirty="0" err="1" smtClean="0"/>
              <a:t>css</a:t>
            </a:r>
            <a:r>
              <a:rPr lang="en-US" sz="2400" dirty="0" smtClean="0"/>
              <a:t> extension. It is called by pages whose interface it will affect. External </a:t>
            </a:r>
            <a:r>
              <a:rPr lang="en-US" sz="2400" dirty="0" err="1" smtClean="0"/>
              <a:t>stylesheets</a:t>
            </a:r>
            <a:r>
              <a:rPr lang="en-US" sz="2400" dirty="0" smtClean="0"/>
              <a:t> are called using the &lt;link&gt; tag which should be placed in the head section of an HTML document. This tag takes three attributes.</a:t>
            </a:r>
          </a:p>
          <a:p>
            <a:pPr algn="just">
              <a:buFont typeface="Wingdings" pitchFamily="2" charset="2"/>
              <a:buChar char="Ø"/>
            </a:pPr>
            <a:r>
              <a:rPr lang="en-US" sz="2400" dirty="0" smtClean="0"/>
              <a:t>An external </a:t>
            </a:r>
            <a:r>
              <a:rPr lang="en-US" sz="2400" dirty="0" err="1" smtClean="0"/>
              <a:t>stylesheet</a:t>
            </a:r>
            <a:r>
              <a:rPr lang="en-US" sz="2400" dirty="0" smtClean="0"/>
              <a:t> has the third highest priority.</a:t>
            </a:r>
          </a:p>
          <a:p>
            <a:pPr algn="just">
              <a:buFont typeface="Wingdings" pitchFamily="2" charset="2"/>
              <a:buChar char="Ø"/>
            </a:pPr>
            <a:r>
              <a:rPr lang="en-US" sz="2400" dirty="0" smtClean="0"/>
              <a:t>External style sheet consists set of rules in 4 part:</a:t>
            </a:r>
          </a:p>
          <a:p>
            <a:pPr algn="just"/>
            <a:r>
              <a:rPr lang="en-US" sz="2400" dirty="0" smtClean="0"/>
              <a:t>	1. External Source link</a:t>
            </a:r>
          </a:p>
          <a:p>
            <a:pPr algn="just"/>
            <a:r>
              <a:rPr lang="en-US" sz="2400" dirty="0" smtClean="0"/>
              <a:t>	2. Selector (element, class, id)</a:t>
            </a:r>
          </a:p>
          <a:p>
            <a:pPr algn="just"/>
            <a:r>
              <a:rPr lang="en-US" sz="2400" dirty="0" smtClean="0"/>
              <a:t>	3. Property and</a:t>
            </a:r>
          </a:p>
          <a:p>
            <a:pPr algn="just"/>
            <a:r>
              <a:rPr lang="en-US" sz="2400" dirty="0" smtClean="0"/>
              <a:t>	4. Value</a:t>
            </a:r>
            <a:endParaRPr lang="en-US" sz="24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How to write External </a:t>
            </a:r>
            <a:r>
              <a:rPr lang="en-US" dirty="0" err="1" smtClean="0"/>
              <a:t>Stylesheet</a:t>
            </a:r>
            <a:endParaRPr lang="en-US" dirty="0"/>
          </a:p>
        </p:txBody>
      </p:sp>
      <p:sp>
        <p:nvSpPr>
          <p:cNvPr id="3" name="Content Placeholder 2"/>
          <p:cNvSpPr>
            <a:spLocks noGrp="1"/>
          </p:cNvSpPr>
          <p:nvPr>
            <p:ph idx="1"/>
          </p:nvPr>
        </p:nvSpPr>
        <p:spPr>
          <a:xfrm>
            <a:off x="457200" y="990601"/>
            <a:ext cx="8229600" cy="1600199"/>
          </a:xfrm>
        </p:spPr>
        <p:txBody>
          <a:bodyPr>
            <a:normAutofit fontScale="92500"/>
          </a:bodyPr>
          <a:lstStyle/>
          <a:p>
            <a:pPr algn="just"/>
            <a:r>
              <a:rPr lang="en-US" dirty="0" smtClean="0"/>
              <a:t>External </a:t>
            </a:r>
            <a:r>
              <a:rPr lang="en-US" dirty="0" err="1" smtClean="0"/>
              <a:t>stylesheet</a:t>
            </a:r>
            <a:r>
              <a:rPr lang="en-US" dirty="0" smtClean="0"/>
              <a:t> linked to a web page.</a:t>
            </a:r>
            <a:br>
              <a:rPr lang="en-US" dirty="0" smtClean="0"/>
            </a:br>
            <a:r>
              <a:rPr lang="en-US" dirty="0" smtClean="0"/>
              <a:t>Selector is normally HTML element (or class, id) to assign CSS properties and set suitable values.</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1066800" y="2438400"/>
            <a:ext cx="6781800" cy="4152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dirty="0" smtClean="0"/>
              <a:t>XHTML Attribute Names Must Be In Lower Case</a:t>
            </a:r>
          </a:p>
          <a:p>
            <a:pPr lvl="1"/>
            <a:r>
              <a:rPr lang="en-US" dirty="0" smtClean="0"/>
              <a:t>This is wrong</a:t>
            </a:r>
          </a:p>
          <a:p>
            <a:pPr lvl="2"/>
            <a:r>
              <a:rPr lang="en-US" dirty="0" smtClean="0">
                <a:solidFill>
                  <a:srgbClr val="FF0000"/>
                </a:solidFill>
              </a:rPr>
              <a:t>&lt;table WIDTH="100%"&gt;</a:t>
            </a:r>
          </a:p>
          <a:p>
            <a:pPr lvl="1"/>
            <a:r>
              <a:rPr lang="en-US" dirty="0" smtClean="0"/>
              <a:t>This is correct</a:t>
            </a:r>
          </a:p>
          <a:p>
            <a:pPr lvl="2"/>
            <a:r>
              <a:rPr lang="en-US" dirty="0" smtClean="0">
                <a:solidFill>
                  <a:srgbClr val="0070C0"/>
                </a:solidFill>
              </a:rPr>
              <a:t>&lt;table width="100%"&gt;</a:t>
            </a:r>
          </a:p>
          <a:p>
            <a:r>
              <a:rPr lang="en-US" dirty="0" smtClean="0"/>
              <a:t>Attribute Values Must Be Quoted</a:t>
            </a:r>
          </a:p>
          <a:p>
            <a:pPr lvl="1"/>
            <a:r>
              <a:rPr lang="en-US" dirty="0" smtClean="0"/>
              <a:t>This is wrong</a:t>
            </a:r>
          </a:p>
          <a:p>
            <a:pPr lvl="2"/>
            <a:r>
              <a:rPr lang="en-US" dirty="0" smtClean="0">
                <a:solidFill>
                  <a:srgbClr val="FF0000"/>
                </a:solidFill>
              </a:rPr>
              <a:t>&lt;table width=100%&gt;</a:t>
            </a:r>
          </a:p>
          <a:p>
            <a:pPr lvl="1"/>
            <a:r>
              <a:rPr lang="en-US" dirty="0" smtClean="0"/>
              <a:t>This is correct</a:t>
            </a:r>
          </a:p>
          <a:p>
            <a:pPr lvl="2"/>
            <a:r>
              <a:rPr lang="en-US" dirty="0" smtClean="0">
                <a:solidFill>
                  <a:srgbClr val="0070C0"/>
                </a:solidFill>
              </a:rPr>
              <a:t>&lt;table width="100%"&gt;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&lt;link&gt; Tag</a:t>
            </a:r>
            <a:endParaRPr lang="en-US" b="1"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algn="just"/>
            <a:r>
              <a:rPr lang="en-US" b="1" dirty="0" smtClean="0"/>
              <a:t>&lt;link&gt; </a:t>
            </a:r>
            <a:r>
              <a:rPr lang="en-US" dirty="0" smtClean="0"/>
              <a:t>tells browser some file must be linked to the page.</a:t>
            </a:r>
          </a:p>
          <a:p>
            <a:pPr algn="just"/>
            <a:r>
              <a:rPr lang="en-US" dirty="0" smtClean="0"/>
              <a:t>When we want to link the external style sheet then we have to use &lt;link&gt; tag which is to be written in the head section.</a:t>
            </a:r>
          </a:p>
          <a:p>
            <a:pPr algn="just"/>
            <a:r>
              <a:rPr lang="en-US" b="1" u="sng" dirty="0" smtClean="0"/>
              <a:t>Attributes of the &lt;link&gt; tag:</a:t>
            </a:r>
          </a:p>
          <a:p>
            <a:pPr lvl="1" algn="just"/>
            <a:r>
              <a:rPr lang="en-US" b="1" dirty="0" err="1" smtClean="0"/>
              <a:t>rel</a:t>
            </a:r>
            <a:r>
              <a:rPr lang="en-US" b="1" dirty="0" smtClean="0"/>
              <a:t> = </a:t>
            </a:r>
            <a:r>
              <a:rPr lang="en-US" b="1" dirty="0" err="1" smtClean="0"/>
              <a:t>stylesheet</a:t>
            </a:r>
            <a:r>
              <a:rPr lang="en-US" b="1" dirty="0" smtClean="0"/>
              <a:t> </a:t>
            </a:r>
            <a:r>
              <a:rPr lang="en-US" dirty="0" smtClean="0"/>
              <a:t>tells the browser that this linked thing is a </a:t>
            </a:r>
            <a:r>
              <a:rPr lang="en-US" dirty="0" err="1" smtClean="0"/>
              <a:t>stylesheet</a:t>
            </a:r>
            <a:r>
              <a:rPr lang="en-US" dirty="0" smtClean="0"/>
              <a:t>.</a:t>
            </a:r>
          </a:p>
          <a:p>
            <a:pPr lvl="1" algn="just"/>
            <a:r>
              <a:rPr lang="en-US" b="1" dirty="0" smtClean="0"/>
              <a:t>type</a:t>
            </a:r>
            <a:r>
              <a:rPr lang="en-US" dirty="0" smtClean="0"/>
              <a:t> = "text/</a:t>
            </a:r>
            <a:r>
              <a:rPr lang="en-US" dirty="0" err="1" smtClean="0"/>
              <a:t>css</a:t>
            </a:r>
            <a:r>
              <a:rPr lang="en-US" dirty="0" smtClean="0"/>
              <a:t>“ tells browser that what it is reading is text which is affected by the CSS.</a:t>
            </a:r>
          </a:p>
          <a:p>
            <a:pPr lvl="1" algn="just"/>
            <a:r>
              <a:rPr lang="en-US" b="1" dirty="0" err="1" smtClean="0"/>
              <a:t>href</a:t>
            </a:r>
            <a:r>
              <a:rPr lang="en-US" dirty="0" smtClean="0"/>
              <a:t> = “ ” denotes the name and location (pathname) of the external </a:t>
            </a:r>
            <a:r>
              <a:rPr lang="en-US" dirty="0" err="1" smtClean="0"/>
              <a:t>stylesheet</a:t>
            </a:r>
            <a:r>
              <a:rPr lang="en-US" dirty="0" smtClean="0"/>
              <a:t> to be used.</a:t>
            </a:r>
          </a:p>
          <a:p>
            <a:pPr algn="just"/>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2362200"/>
            <a:ext cx="7924800"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 y="1219200"/>
            <a:ext cx="5029200" cy="1066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429000" y="4800600"/>
            <a:ext cx="5257800" cy="990600"/>
          </a:xfrm>
          <a:prstGeom prst="rect">
            <a:avLst/>
          </a:prstGeom>
          <a:noFill/>
          <a:ln w="9525">
            <a:noFill/>
            <a:miter lim="800000"/>
            <a:headEnd/>
            <a:tailEnd/>
          </a:ln>
        </p:spPr>
      </p:pic>
      <p:sp>
        <p:nvSpPr>
          <p:cNvPr id="7" name="Rectangle 6"/>
          <p:cNvSpPr/>
          <p:nvPr/>
        </p:nvSpPr>
        <p:spPr>
          <a:xfrm>
            <a:off x="457200" y="5943600"/>
            <a:ext cx="8382000" cy="646331"/>
          </a:xfrm>
          <a:prstGeom prst="rect">
            <a:avLst/>
          </a:prstGeom>
        </p:spPr>
        <p:txBody>
          <a:bodyPr wrap="square">
            <a:spAutoFit/>
          </a:bodyPr>
          <a:lstStyle/>
          <a:p>
            <a:r>
              <a:rPr lang="en-US" b="1" dirty="0" smtClean="0"/>
              <a:t>NOTE:</a:t>
            </a:r>
            <a:r>
              <a:rPr lang="en-US" dirty="0" smtClean="0"/>
              <a:t> The &lt;style&gt; tag is NOT used in an external </a:t>
            </a:r>
            <a:r>
              <a:rPr lang="en-US" dirty="0" err="1" smtClean="0"/>
              <a:t>stylesheet</a:t>
            </a:r>
            <a:r>
              <a:rPr lang="en-US" dirty="0" smtClean="0"/>
              <a:t>, and neither are HTML comments.</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@import Style Sheet</a:t>
            </a:r>
            <a:endParaRPr lang="en-US" dirty="0"/>
          </a:p>
        </p:txBody>
      </p:sp>
      <p:sp>
        <p:nvSpPr>
          <p:cNvPr id="51201" name="Rectangle 1"/>
          <p:cNvSpPr>
            <a:spLocks noChangeArrowheads="1"/>
          </p:cNvSpPr>
          <p:nvPr/>
        </p:nvSpPr>
        <p:spPr bwMode="auto">
          <a:xfrm>
            <a:off x="990600" y="1032302"/>
            <a:ext cx="7239000" cy="3413727"/>
          </a:xfrm>
          <a:prstGeom prst="rect">
            <a:avLst/>
          </a:prstGeom>
          <a:solidFill>
            <a:srgbClr val="FFFFFF"/>
          </a:solidFill>
          <a:ln w="9525">
            <a:noFill/>
            <a:miter lim="800000"/>
            <a:headEnd/>
            <a:tailEnd/>
          </a:ln>
          <a:effectLst/>
        </p:spPr>
        <p:txBody>
          <a:bodyPr vert="horz" wrap="square" lIns="91440" tIns="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Droid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222222"/>
                </a:solidFill>
                <a:effectLst/>
                <a:latin typeface="Droid Sans"/>
                <a:cs typeface="Arial" pitchFamily="34" charset="0"/>
              </a:rPr>
              <a:t> @import CSS Style is another way to loading a CSS file.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222222"/>
                </a:solidFill>
                <a:effectLst/>
                <a:latin typeface="Droid Sans"/>
                <a:cs typeface="Arial" pitchFamily="34" charset="0"/>
              </a:rPr>
              <a:t> @import CSS Style define within </a:t>
            </a:r>
          </a:p>
          <a:p>
            <a:pPr lvl="1" fontAlgn="base">
              <a:spcBef>
                <a:spcPct val="0"/>
              </a:spcBef>
              <a:spcAft>
                <a:spcPct val="0"/>
              </a:spcAft>
            </a:pPr>
            <a:r>
              <a:rPr kumimoji="0" lang="en-US" sz="2000" b="1" i="0" u="none" strike="noStrike" cap="none" normalizeH="0" baseline="0" dirty="0" smtClean="0">
                <a:ln>
                  <a:noFill/>
                </a:ln>
                <a:solidFill>
                  <a:srgbClr val="000000"/>
                </a:solidFill>
                <a:effectLst/>
                <a:latin typeface="Liberation Mono"/>
                <a:cs typeface="Arial" pitchFamily="34" charset="0"/>
              </a:rPr>
              <a:t>	&lt;style type="text/</a:t>
            </a:r>
            <a:r>
              <a:rPr kumimoji="0" lang="en-US" sz="2000" b="1" i="0" u="none" strike="noStrike" cap="none" normalizeH="0" baseline="0" dirty="0" err="1" smtClean="0">
                <a:ln>
                  <a:noFill/>
                </a:ln>
                <a:solidFill>
                  <a:srgbClr val="000000"/>
                </a:solidFill>
                <a:effectLst/>
                <a:latin typeface="Liberation Mono"/>
                <a:cs typeface="Arial" pitchFamily="34" charset="0"/>
              </a:rPr>
              <a:t>css</a:t>
            </a:r>
            <a:r>
              <a:rPr kumimoji="0" lang="en-US" sz="2000" b="1" i="0" u="none" strike="noStrike" cap="none" normalizeH="0" baseline="0" dirty="0" smtClean="0">
                <a:ln>
                  <a:noFill/>
                </a:ln>
                <a:solidFill>
                  <a:srgbClr val="000000"/>
                </a:solidFill>
                <a:effectLst/>
                <a:latin typeface="Liberation Mono"/>
                <a:cs typeface="Arial" pitchFamily="34" charset="0"/>
              </a:rPr>
              <a:t>"&gt;.....&lt;/style&gt;</a:t>
            </a:r>
            <a:r>
              <a:rPr kumimoji="0" lang="en-US" sz="2000" b="0" i="0" u="none" strike="noStrike" cap="none" normalizeH="0" baseline="0" dirty="0" smtClean="0">
                <a:ln>
                  <a:noFill/>
                </a:ln>
                <a:solidFill>
                  <a:srgbClr val="222222"/>
                </a:solidFill>
                <a:effectLst/>
                <a:latin typeface="Droid Sans"/>
                <a:cs typeface="Arial" pitchFamily="34" charset="0"/>
              </a:rPr>
              <a:t> </a:t>
            </a:r>
          </a:p>
          <a:p>
            <a:pPr lvl="1" fontAlgn="base">
              <a:spcBef>
                <a:spcPct val="0"/>
              </a:spcBef>
              <a:spcAft>
                <a:spcPct val="0"/>
              </a:spcAft>
            </a:pPr>
            <a:r>
              <a:rPr kumimoji="0" lang="en-US" sz="2000" b="0" i="0" u="none" strike="noStrike" cap="none" normalizeH="0" baseline="0" dirty="0" smtClean="0">
                <a:ln>
                  <a:noFill/>
                </a:ln>
                <a:solidFill>
                  <a:srgbClr val="222222"/>
                </a:solidFill>
                <a:effectLst/>
                <a:latin typeface="Droid Sans"/>
                <a:cs typeface="Arial" pitchFamily="34" charset="0"/>
              </a:rPr>
              <a:t>element in your </a:t>
            </a:r>
          </a:p>
          <a:p>
            <a:pPr marL="0" marR="0" lvl="0" indent="0" algn="l" defTabSz="914400" rtl="0" eaLnBrk="1" fontAlgn="base" latinLnBrk="0" hangingPunct="1">
              <a:lnSpc>
                <a:spcPct val="100000"/>
              </a:lnSpc>
              <a:spcBef>
                <a:spcPct val="0"/>
              </a:spcBef>
              <a:spcAft>
                <a:spcPct val="0"/>
              </a:spcAft>
              <a:buClrTx/>
              <a:buSzTx/>
              <a:tabLst/>
            </a:pPr>
            <a:r>
              <a:rPr lang="en-US" sz="2000" dirty="0" smtClean="0">
                <a:solidFill>
                  <a:srgbClr val="222222"/>
                </a:solidFill>
                <a:latin typeface="Droid Sans"/>
                <a:cs typeface="Arial" pitchFamily="34" charset="0"/>
              </a:rPr>
              <a:t>	</a:t>
            </a:r>
            <a:r>
              <a:rPr kumimoji="0" lang="en-US" sz="2000" b="1" i="0" u="none" strike="noStrike" cap="none" normalizeH="0" baseline="0" dirty="0" smtClean="0">
                <a:ln>
                  <a:noFill/>
                </a:ln>
                <a:solidFill>
                  <a:srgbClr val="000000"/>
                </a:solidFill>
                <a:effectLst/>
                <a:latin typeface="Liberation Mono"/>
                <a:cs typeface="Arial" pitchFamily="34" charset="0"/>
              </a:rPr>
              <a:t>&lt;head&gt;.....&lt;/head&gt;</a:t>
            </a:r>
            <a:r>
              <a:rPr kumimoji="0" lang="en-US" sz="2000" b="0" i="0" u="none" strike="noStrike" cap="none" normalizeH="0" baseline="0" dirty="0" smtClean="0">
                <a:ln>
                  <a:noFill/>
                </a:ln>
                <a:solidFill>
                  <a:srgbClr val="222222"/>
                </a:solidFill>
                <a:effectLst/>
                <a:latin typeface="Droid Sans"/>
                <a:cs typeface="Arial" pitchFamily="34" charset="0"/>
              </a:rPr>
              <a:t> of your web page.</a:t>
            </a:r>
            <a:endParaRPr lang="en-US" sz="2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dirty="0" smtClean="0">
                <a:ln>
                  <a:noFill/>
                </a:ln>
                <a:solidFill>
                  <a:srgbClr val="222222"/>
                </a:solidFill>
                <a:effectLst/>
                <a:latin typeface="Arial" pitchFamily="34" charset="0"/>
                <a:cs typeface="Arial" pitchFamily="34" charset="0"/>
              </a:rPr>
              <a:t> </a:t>
            </a:r>
            <a:r>
              <a:rPr kumimoji="0" lang="en-US" sz="2000" b="0" i="0" u="none" strike="noStrike" cap="none" normalizeH="0" baseline="0" dirty="0" smtClean="0">
                <a:ln>
                  <a:noFill/>
                </a:ln>
                <a:solidFill>
                  <a:srgbClr val="222222"/>
                </a:solidFill>
                <a:effectLst/>
                <a:latin typeface="Droid Sans"/>
                <a:cs typeface="Arial" pitchFamily="34" charset="0"/>
              </a:rPr>
              <a:t>@import CSS style consists set of rules in 3 part: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AutoNum type="arabicPeriod"/>
            </a:pPr>
            <a:r>
              <a:rPr kumimoji="0" lang="en-US" sz="2000" b="0" i="0" u="none" strike="noStrike" cap="none" normalizeH="0" baseline="0" dirty="0" smtClean="0">
                <a:ln>
                  <a:noFill/>
                </a:ln>
                <a:solidFill>
                  <a:srgbClr val="333333"/>
                </a:solidFill>
                <a:effectLst/>
                <a:latin typeface="Droid Sans"/>
                <a:cs typeface="Arial" pitchFamily="34" charset="0"/>
              </a:rPr>
              <a:t>@import (keyword)</a:t>
            </a:r>
          </a:p>
          <a:p>
            <a:pPr lvl="2" eaLnBrk="0" fontAlgn="base" hangingPunct="0">
              <a:spcBef>
                <a:spcPct val="0"/>
              </a:spcBef>
              <a:spcAft>
                <a:spcPct val="0"/>
              </a:spcAft>
              <a:buFontTx/>
              <a:buAutoNum type="arabicPeriod"/>
            </a:pPr>
            <a:r>
              <a:rPr kumimoji="0" lang="en-US" sz="2000" b="0" i="0" u="none" strike="noStrike" cap="none" normalizeH="0" baseline="0" dirty="0" err="1" smtClean="0">
                <a:ln>
                  <a:noFill/>
                </a:ln>
                <a:solidFill>
                  <a:srgbClr val="333333"/>
                </a:solidFill>
                <a:effectLst/>
                <a:latin typeface="Droid Sans"/>
                <a:cs typeface="Arial" pitchFamily="34" charset="0"/>
              </a:rPr>
              <a:t>url</a:t>
            </a:r>
            <a:r>
              <a:rPr kumimoji="0" lang="en-US" sz="2000" b="0" i="0" u="none" strike="noStrike" cap="none" normalizeH="0" baseline="0" dirty="0" smtClean="0">
                <a:ln>
                  <a:noFill/>
                </a:ln>
                <a:solidFill>
                  <a:srgbClr val="333333"/>
                </a:solidFill>
                <a:effectLst/>
                <a:latin typeface="Droid Sans"/>
                <a:cs typeface="Arial" pitchFamily="34" charset="0"/>
              </a:rPr>
              <a:t>()</a:t>
            </a:r>
          </a:p>
          <a:p>
            <a:pPr lvl="2" eaLnBrk="0" fontAlgn="base" hangingPunct="0">
              <a:spcBef>
                <a:spcPct val="0"/>
              </a:spcBef>
              <a:spcAft>
                <a:spcPct val="0"/>
              </a:spcAft>
              <a:buFontTx/>
              <a:buAutoNum type="arabicPeriod"/>
            </a:pPr>
            <a:r>
              <a:rPr kumimoji="0" lang="en-US" sz="2000" b="0" i="0" u="none" strike="noStrike" cap="none" normalizeH="0" baseline="0" dirty="0" smtClean="0">
                <a:ln>
                  <a:noFill/>
                </a:ln>
                <a:solidFill>
                  <a:srgbClr val="333333"/>
                </a:solidFill>
                <a:effectLst/>
                <a:latin typeface="Droid Sans"/>
                <a:cs typeface="Arial" pitchFamily="34" charset="0"/>
              </a:rPr>
              <a:t>CSS file path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905000" y="5029200"/>
            <a:ext cx="4572000" cy="523220"/>
          </a:xfrm>
          <a:prstGeom prst="rect">
            <a:avLst/>
          </a:prstGeom>
        </p:spPr>
        <p:txBody>
          <a:bodyPr>
            <a:spAutoFit/>
          </a:bodyPr>
          <a:lstStyle/>
          <a:p>
            <a:pPr algn="ctr"/>
            <a:r>
              <a:rPr lang="en-US" sz="2800" b="1" dirty="0" smtClean="0">
                <a:solidFill>
                  <a:srgbClr val="C00000"/>
                </a:solidFill>
              </a:rPr>
              <a:t>@import </a:t>
            </a:r>
            <a:r>
              <a:rPr lang="en-US" sz="2800" b="1" dirty="0" err="1" smtClean="0">
                <a:solidFill>
                  <a:srgbClr val="C00000"/>
                </a:solidFill>
              </a:rPr>
              <a:t>url</a:t>
            </a:r>
            <a:r>
              <a:rPr lang="en-US" sz="2800" b="1" dirty="0" smtClean="0">
                <a:solidFill>
                  <a:srgbClr val="C00000"/>
                </a:solidFill>
              </a:rPr>
              <a:t>('style.css');</a:t>
            </a:r>
            <a:endParaRPr lang="en-US" sz="2800" dirty="0">
              <a:solidFill>
                <a:srgbClr val="C00000"/>
              </a:solidFill>
            </a:endParaRPr>
          </a:p>
        </p:txBody>
      </p:sp>
      <p:sp>
        <p:nvSpPr>
          <p:cNvPr id="6" name="Rectangle 5"/>
          <p:cNvSpPr/>
          <p:nvPr/>
        </p:nvSpPr>
        <p:spPr>
          <a:xfrm>
            <a:off x="914400" y="4267200"/>
            <a:ext cx="6781800" cy="523220"/>
          </a:xfrm>
          <a:prstGeom prst="rect">
            <a:avLst/>
          </a:prstGeom>
        </p:spPr>
        <p:txBody>
          <a:bodyPr wrap="square">
            <a:spAutoFit/>
          </a:bodyPr>
          <a:lstStyle/>
          <a:p>
            <a:r>
              <a:rPr lang="en-US" sz="2800" b="1" dirty="0" smtClean="0"/>
              <a:t>How to write @import CSS Style</a:t>
            </a:r>
            <a:endParaRPr lang="en-US" sz="2800" b="1"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Example</a:t>
            </a:r>
            <a:endParaRPr lang="en-US" dirty="0"/>
          </a:p>
        </p:txBody>
      </p:sp>
      <p:pic>
        <p:nvPicPr>
          <p:cNvPr id="52230" name="Picture 6"/>
          <p:cNvPicPr>
            <a:picLocks noChangeAspect="1" noChangeArrowheads="1"/>
          </p:cNvPicPr>
          <p:nvPr/>
        </p:nvPicPr>
        <p:blipFill>
          <a:blip r:embed="rId2" cstate="print"/>
          <a:srcRect/>
          <a:stretch>
            <a:fillRect/>
          </a:stretch>
        </p:blipFill>
        <p:spPr bwMode="auto">
          <a:xfrm>
            <a:off x="685800" y="1066800"/>
            <a:ext cx="1981200" cy="305558"/>
          </a:xfrm>
          <a:prstGeom prst="rect">
            <a:avLst/>
          </a:prstGeom>
          <a:noFill/>
          <a:ln w="9525">
            <a:noFill/>
            <a:miter lim="800000"/>
            <a:headEnd/>
            <a:tailEnd/>
          </a:ln>
        </p:spPr>
      </p:pic>
      <p:pic>
        <p:nvPicPr>
          <p:cNvPr id="52231" name="Picture 7"/>
          <p:cNvPicPr>
            <a:picLocks noChangeAspect="1" noChangeArrowheads="1"/>
          </p:cNvPicPr>
          <p:nvPr/>
        </p:nvPicPr>
        <p:blipFill>
          <a:blip r:embed="rId3" cstate="print"/>
          <a:srcRect/>
          <a:stretch>
            <a:fillRect/>
          </a:stretch>
        </p:blipFill>
        <p:spPr bwMode="auto">
          <a:xfrm>
            <a:off x="685800" y="1371600"/>
            <a:ext cx="5105400" cy="1895475"/>
          </a:xfrm>
          <a:prstGeom prst="rect">
            <a:avLst/>
          </a:prstGeom>
          <a:noFill/>
          <a:ln w="9525">
            <a:noFill/>
            <a:miter lim="800000"/>
            <a:headEnd/>
            <a:tailEnd/>
          </a:ln>
        </p:spPr>
      </p:pic>
      <p:pic>
        <p:nvPicPr>
          <p:cNvPr id="52232" name="Picture 8"/>
          <p:cNvPicPr>
            <a:picLocks noChangeAspect="1" noChangeArrowheads="1"/>
          </p:cNvPicPr>
          <p:nvPr/>
        </p:nvPicPr>
        <p:blipFill>
          <a:blip r:embed="rId4" cstate="print"/>
          <a:srcRect/>
          <a:stretch>
            <a:fillRect/>
          </a:stretch>
        </p:blipFill>
        <p:spPr bwMode="auto">
          <a:xfrm>
            <a:off x="609600" y="3276600"/>
            <a:ext cx="5029200" cy="3200400"/>
          </a:xfrm>
          <a:prstGeom prst="rect">
            <a:avLst/>
          </a:prstGeom>
          <a:noFill/>
          <a:ln w="9525">
            <a:noFill/>
            <a:miter lim="800000"/>
            <a:headEnd/>
            <a:tailEnd/>
          </a:ln>
        </p:spPr>
      </p:pic>
      <p:pic>
        <p:nvPicPr>
          <p:cNvPr id="52233" name="Picture 9"/>
          <p:cNvPicPr>
            <a:picLocks noChangeAspect="1" noChangeArrowheads="1"/>
          </p:cNvPicPr>
          <p:nvPr/>
        </p:nvPicPr>
        <p:blipFill>
          <a:blip r:embed="rId5" cstate="print"/>
          <a:srcRect/>
          <a:stretch>
            <a:fillRect/>
          </a:stretch>
        </p:blipFill>
        <p:spPr bwMode="auto">
          <a:xfrm>
            <a:off x="5715000" y="4648200"/>
            <a:ext cx="2867025" cy="1038225"/>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5943600" y="3962400"/>
            <a:ext cx="1219200" cy="475180"/>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solidFill>
                  <a:srgbClr val="C00000"/>
                </a:solidFill>
              </a:rPr>
              <a:t>CSS Text Properties</a:t>
            </a:r>
            <a:endParaRPr lang="en-US" b="1" u="sng" dirty="0">
              <a:solidFill>
                <a:srgbClr val="C00000"/>
              </a:solidFill>
            </a:endParaRP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pPr marL="0" indent="0" algn="just">
              <a:buNone/>
            </a:pPr>
            <a:r>
              <a:rPr lang="en-US" dirty="0" smtClean="0"/>
              <a:t>Using this properties you can change the text formatting style. Following are some CSS text properties listed:</a:t>
            </a:r>
          </a:p>
          <a:p>
            <a:pPr lvl="1"/>
            <a:r>
              <a:rPr lang="en-US" dirty="0" smtClean="0"/>
              <a:t>CSS Color</a:t>
            </a:r>
          </a:p>
          <a:p>
            <a:pPr lvl="1"/>
            <a:r>
              <a:rPr lang="en-US" dirty="0" smtClean="0"/>
              <a:t>CSS text-direction</a:t>
            </a:r>
          </a:p>
          <a:p>
            <a:pPr lvl="1"/>
            <a:r>
              <a:rPr lang="en-US" dirty="0" smtClean="0"/>
              <a:t>CSS text-align</a:t>
            </a:r>
          </a:p>
          <a:p>
            <a:pPr lvl="1"/>
            <a:r>
              <a:rPr lang="en-US" dirty="0" smtClean="0"/>
              <a:t>CSS text-indent</a:t>
            </a:r>
          </a:p>
          <a:p>
            <a:pPr lvl="1"/>
            <a:r>
              <a:rPr lang="en-US" dirty="0" smtClean="0"/>
              <a:t>CSS text-decoration</a:t>
            </a:r>
          </a:p>
          <a:p>
            <a:pPr lvl="1"/>
            <a:r>
              <a:rPr lang="en-US" dirty="0" smtClean="0"/>
              <a:t>CSS text-transformation</a:t>
            </a:r>
          </a:p>
          <a:p>
            <a:pPr lvl="1"/>
            <a:r>
              <a:rPr lang="en-US" dirty="0" smtClean="0"/>
              <a:t>CSS letter-spacing</a:t>
            </a:r>
          </a:p>
          <a:p>
            <a:pPr lvl="1"/>
            <a:r>
              <a:rPr lang="en-US" dirty="0" smtClean="0"/>
              <a:t>CSS word-spacing</a:t>
            </a:r>
          </a:p>
          <a:p>
            <a:pPr lvl="1"/>
            <a:r>
              <a:rPr lang="en-US" dirty="0" smtClean="0"/>
              <a:t>CSS white-space</a:t>
            </a:r>
          </a:p>
          <a:p>
            <a:pPr lvl="1"/>
            <a:r>
              <a:rPr lang="en-US" dirty="0" smtClean="0"/>
              <a:t>CSS text-shadow</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Color</a:t>
            </a:r>
            <a:endParaRPr lang="en-US" dirty="0"/>
          </a:p>
        </p:txBody>
      </p:sp>
      <p:sp>
        <p:nvSpPr>
          <p:cNvPr id="3" name="Content Placeholder 2"/>
          <p:cNvSpPr>
            <a:spLocks noGrp="1"/>
          </p:cNvSpPr>
          <p:nvPr>
            <p:ph idx="1"/>
          </p:nvPr>
        </p:nvSpPr>
        <p:spPr>
          <a:xfrm>
            <a:off x="457200" y="1143001"/>
            <a:ext cx="8229600" cy="2362199"/>
          </a:xfrm>
        </p:spPr>
        <p:txBody>
          <a:bodyPr>
            <a:normAutofit fontScale="85000" lnSpcReduction="20000"/>
          </a:bodyPr>
          <a:lstStyle/>
          <a:p>
            <a:r>
              <a:rPr lang="en-US" dirty="0" smtClean="0"/>
              <a:t>CSS color property use to set the Text color. The color value can be specified following three types:</a:t>
            </a:r>
          </a:p>
          <a:p>
            <a:pPr marL="971550" lvl="1" indent="-514350">
              <a:buFont typeface="+mj-lt"/>
              <a:buAutoNum type="arabicPeriod"/>
            </a:pPr>
            <a:r>
              <a:rPr lang="en-US" dirty="0" smtClean="0"/>
              <a:t>Color Name: Orange</a:t>
            </a:r>
          </a:p>
          <a:p>
            <a:pPr marL="971550" lvl="1" indent="-514350">
              <a:buFont typeface="+mj-lt"/>
              <a:buAutoNum type="arabicPeriod"/>
            </a:pPr>
            <a:r>
              <a:rPr lang="en-US" dirty="0" smtClean="0"/>
              <a:t>Color Hexadecimal Code: #FFA500</a:t>
            </a:r>
          </a:p>
          <a:p>
            <a:pPr marL="971550" lvl="1" indent="-514350">
              <a:buFont typeface="+mj-lt"/>
              <a:buAutoNum type="arabicPeriod"/>
            </a:pPr>
            <a:r>
              <a:rPr lang="en-US" dirty="0" smtClean="0"/>
              <a:t>Color RGB: </a:t>
            </a:r>
            <a:r>
              <a:rPr lang="en-US" dirty="0" err="1" smtClean="0"/>
              <a:t>rgb</a:t>
            </a:r>
            <a:r>
              <a:rPr lang="en-US" dirty="0" smtClean="0"/>
              <a:t>(255, 165, 0)</a:t>
            </a:r>
          </a:p>
          <a:p>
            <a:pPr marL="971550" lvl="1" indent="-514350">
              <a:buNone/>
            </a:pPr>
            <a:r>
              <a:rPr lang="en-US" b="1" dirty="0" smtClean="0"/>
              <a:t>Example</a:t>
            </a:r>
          </a:p>
          <a:p>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685800" y="3429000"/>
            <a:ext cx="5181600" cy="3063084"/>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6019800" y="4495800"/>
            <a:ext cx="2743200" cy="6858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6172200" y="3886200"/>
            <a:ext cx="1219200" cy="47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Text-Direction</a:t>
            </a:r>
            <a:endParaRPr lang="en-US" dirty="0"/>
          </a:p>
        </p:txBody>
      </p:sp>
      <p:sp>
        <p:nvSpPr>
          <p:cNvPr id="3" name="Content Placeholder 2"/>
          <p:cNvSpPr>
            <a:spLocks noGrp="1"/>
          </p:cNvSpPr>
          <p:nvPr>
            <p:ph idx="1"/>
          </p:nvPr>
        </p:nvSpPr>
        <p:spPr>
          <a:xfrm>
            <a:off x="457200" y="990600"/>
            <a:ext cx="8229600" cy="1143000"/>
          </a:xfrm>
        </p:spPr>
        <p:txBody>
          <a:bodyPr/>
          <a:lstStyle/>
          <a:p>
            <a:r>
              <a:rPr lang="en-US" dirty="0" smtClean="0"/>
              <a:t>CSS Text-Direction property is used to set the text direction. Possible values are </a:t>
            </a:r>
            <a:r>
              <a:rPr lang="en-US" i="1" dirty="0" err="1" smtClean="0"/>
              <a:t>ltr</a:t>
            </a:r>
            <a:r>
              <a:rPr lang="en-US" i="1" dirty="0" smtClean="0"/>
              <a:t> or </a:t>
            </a:r>
            <a:r>
              <a:rPr lang="en-US" i="1" dirty="0" err="1" smtClean="0"/>
              <a:t>rtl</a:t>
            </a:r>
            <a:r>
              <a:rPr lang="en-US" dirty="0" smtClean="0"/>
              <a:t>.</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685800" y="2286000"/>
            <a:ext cx="1195552" cy="38100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381000" y="2743200"/>
            <a:ext cx="7086600" cy="28956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28600" y="5943600"/>
            <a:ext cx="1219200" cy="475180"/>
          </a:xfrm>
          <a:prstGeom prst="rect">
            <a:avLst/>
          </a:prstGeom>
          <a:noFill/>
          <a:ln w="9525">
            <a:noFill/>
            <a:miter lim="800000"/>
            <a:headEnd/>
            <a:tailEnd/>
          </a:ln>
        </p:spPr>
      </p:pic>
      <p:pic>
        <p:nvPicPr>
          <p:cNvPr id="57348" name="Picture 4"/>
          <p:cNvPicPr>
            <a:picLocks noChangeAspect="1" noChangeArrowheads="1"/>
          </p:cNvPicPr>
          <p:nvPr/>
        </p:nvPicPr>
        <p:blipFill>
          <a:blip r:embed="rId5" cstate="print"/>
          <a:srcRect/>
          <a:stretch>
            <a:fillRect/>
          </a:stretch>
        </p:blipFill>
        <p:spPr bwMode="auto">
          <a:xfrm>
            <a:off x="1600200" y="5791200"/>
            <a:ext cx="6781800" cy="685800"/>
          </a:xfrm>
          <a:prstGeom prst="rect">
            <a:avLst/>
          </a:prstGeom>
          <a:noFill/>
          <a:ln w="9525">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Text-Align</a:t>
            </a:r>
            <a:endParaRPr lang="en-US" dirty="0"/>
          </a:p>
        </p:txBody>
      </p:sp>
      <p:sp>
        <p:nvSpPr>
          <p:cNvPr id="3" name="Content Placeholder 2"/>
          <p:cNvSpPr>
            <a:spLocks noGrp="1"/>
          </p:cNvSpPr>
          <p:nvPr>
            <p:ph idx="1"/>
          </p:nvPr>
        </p:nvSpPr>
        <p:spPr>
          <a:xfrm>
            <a:off x="304800" y="1066800"/>
            <a:ext cx="8458200" cy="1219200"/>
          </a:xfrm>
        </p:spPr>
        <p:txBody>
          <a:bodyPr>
            <a:noAutofit/>
          </a:bodyPr>
          <a:lstStyle/>
          <a:p>
            <a:pPr marL="0" indent="0" algn="just">
              <a:buNone/>
            </a:pPr>
            <a:r>
              <a:rPr lang="en-US" sz="2000" dirty="0" smtClean="0"/>
              <a:t>CSS text-align property use to set the horizontal alignment of text. Text-align possible value center, left, right, or justify. When you set text-align property value justify than the effect is both width (left or right) equal like newspaper or books type.</a:t>
            </a:r>
            <a:endParaRPr lang="en-US" sz="2000" dirty="0"/>
          </a:p>
        </p:txBody>
      </p:sp>
      <p:sp>
        <p:nvSpPr>
          <p:cNvPr id="4" name="Rectangle 3"/>
          <p:cNvSpPr/>
          <p:nvPr/>
        </p:nvSpPr>
        <p:spPr>
          <a:xfrm>
            <a:off x="228600" y="2514600"/>
            <a:ext cx="8534400" cy="4031873"/>
          </a:xfrm>
          <a:prstGeom prst="rect">
            <a:avLst/>
          </a:prstGeom>
        </p:spPr>
        <p:txBody>
          <a:bodyPr wrap="square">
            <a:spAutoFit/>
          </a:bodyPr>
          <a:lstStyle/>
          <a:p>
            <a:pPr algn="just"/>
            <a:r>
              <a:rPr lang="en-US" sz="1600" dirty="0" smtClean="0">
                <a:solidFill>
                  <a:srgbClr val="FF0000"/>
                </a:solidFill>
              </a:rPr>
              <a:t>&lt;!DOCTYPE html&gt;</a:t>
            </a:r>
          </a:p>
          <a:p>
            <a:pPr algn="just"/>
            <a:r>
              <a:rPr lang="en-US" sz="1600" dirty="0" smtClean="0">
                <a:solidFill>
                  <a:srgbClr val="FF0000"/>
                </a:solidFill>
              </a:rPr>
              <a:t>&lt;html&gt;</a:t>
            </a:r>
          </a:p>
          <a:p>
            <a:pPr algn="just"/>
            <a:r>
              <a:rPr lang="en-US" sz="1600" dirty="0" smtClean="0">
                <a:solidFill>
                  <a:srgbClr val="FF0000"/>
                </a:solidFill>
              </a:rPr>
              <a:t>     &lt;head&gt; </a:t>
            </a:r>
          </a:p>
          <a:p>
            <a:pPr algn="just"/>
            <a:r>
              <a:rPr lang="en-US" sz="1600" dirty="0" smtClean="0">
                <a:solidFill>
                  <a:srgbClr val="0070C0"/>
                </a:solidFill>
              </a:rPr>
              <a:t>          &lt;title&gt;CSS Text Align&lt;/title&gt;</a:t>
            </a:r>
          </a:p>
          <a:p>
            <a:pPr algn="just"/>
            <a:r>
              <a:rPr lang="en-US" sz="1600" dirty="0" smtClean="0">
                <a:solidFill>
                  <a:srgbClr val="FF0000"/>
                </a:solidFill>
              </a:rPr>
              <a:t>      &lt;/head&gt;</a:t>
            </a:r>
          </a:p>
          <a:p>
            <a:pPr algn="just"/>
            <a:r>
              <a:rPr lang="en-US" sz="1600" dirty="0" smtClean="0">
                <a:solidFill>
                  <a:srgbClr val="FF0000"/>
                </a:solidFill>
              </a:rPr>
              <a:t>      &lt;body&gt;  </a:t>
            </a:r>
          </a:p>
          <a:p>
            <a:pPr algn="just"/>
            <a:r>
              <a:rPr lang="en-US" sz="1600" dirty="0" smtClean="0">
                <a:solidFill>
                  <a:srgbClr val="FF0000"/>
                </a:solidFill>
              </a:rPr>
              <a:t>          </a:t>
            </a:r>
            <a:r>
              <a:rPr lang="en-US" sz="1600" dirty="0" smtClean="0">
                <a:solidFill>
                  <a:srgbClr val="0070C0"/>
                </a:solidFill>
              </a:rPr>
              <a:t>&lt;p style="text-align: right;"&gt;CSS text align right&lt;/p&gt;  </a:t>
            </a:r>
          </a:p>
          <a:p>
            <a:pPr algn="just"/>
            <a:r>
              <a:rPr lang="en-US" sz="1600" dirty="0" smtClean="0">
                <a:solidFill>
                  <a:srgbClr val="0070C0"/>
                </a:solidFill>
              </a:rPr>
              <a:t>          &lt;p style="text-align: center;"&gt;CSS text align center&lt;/p&gt;  </a:t>
            </a:r>
          </a:p>
          <a:p>
            <a:pPr algn="just"/>
            <a:r>
              <a:rPr lang="en-US" sz="1600" dirty="0" smtClean="0">
                <a:solidFill>
                  <a:srgbClr val="0070C0"/>
                </a:solidFill>
              </a:rPr>
              <a:t>          &lt;p style="text-align: left;"&gt;CSS text align left&lt;/p&gt;  </a:t>
            </a:r>
          </a:p>
          <a:p>
            <a:pPr algn="just"/>
            <a:r>
              <a:rPr lang="en-US" sz="1600" dirty="0" smtClean="0">
                <a:solidFill>
                  <a:srgbClr val="0070C0"/>
                </a:solidFill>
              </a:rPr>
              <a:t>          &lt;p style="text-align: justify;"&gt;Hello, this is example of  CSS text-align justify type. Both 	side left  and right  are equal. Its like newspaper or book type. Hello,  this is example of 	CSS text-align justify type. Both 	side left and right are 	equal. Its like newspaper or 	book type. Hello, this is example of CSS text-align justify type. Both side left and right are 	equal. Its 	like newspaper or book type.&lt;/p&gt;</a:t>
            </a:r>
          </a:p>
          <a:p>
            <a:pPr algn="just"/>
            <a:r>
              <a:rPr lang="en-US" sz="1600" dirty="0" smtClean="0">
                <a:solidFill>
                  <a:srgbClr val="FF0000"/>
                </a:solidFill>
              </a:rPr>
              <a:t>        &lt;/body&gt;</a:t>
            </a:r>
          </a:p>
          <a:p>
            <a:pPr algn="just"/>
            <a:r>
              <a:rPr lang="en-US" sz="1600" dirty="0" smtClean="0">
                <a:solidFill>
                  <a:srgbClr val="FF0000"/>
                </a:solidFill>
              </a:rPr>
              <a:t> &lt;/html&gt;</a:t>
            </a:r>
            <a:endParaRPr lang="en-US" sz="1600" dirty="0">
              <a:solidFill>
                <a:srgbClr val="FF0000"/>
              </a:solidFill>
            </a:endParaRPr>
          </a:p>
        </p:txBody>
      </p:sp>
      <p:pic>
        <p:nvPicPr>
          <p:cNvPr id="6" name="Picture 2"/>
          <p:cNvPicPr>
            <a:picLocks noChangeAspect="1" noChangeArrowheads="1"/>
          </p:cNvPicPr>
          <p:nvPr/>
        </p:nvPicPr>
        <p:blipFill>
          <a:blip r:embed="rId2" cstate="print"/>
          <a:srcRect/>
          <a:stretch>
            <a:fillRect/>
          </a:stretch>
        </p:blipFill>
        <p:spPr bwMode="auto">
          <a:xfrm>
            <a:off x="3200400" y="2286000"/>
            <a:ext cx="1195552" cy="381000"/>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28600" y="2590800"/>
            <a:ext cx="8534400" cy="25146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3733800" y="1295400"/>
            <a:ext cx="1219200" cy="47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CSS Text-Indent</a:t>
            </a:r>
            <a:endParaRPr lang="en-US" dirty="0"/>
          </a:p>
        </p:txBody>
      </p:sp>
      <p:sp>
        <p:nvSpPr>
          <p:cNvPr id="3" name="Content Placeholder 2"/>
          <p:cNvSpPr>
            <a:spLocks noGrp="1"/>
          </p:cNvSpPr>
          <p:nvPr>
            <p:ph idx="1"/>
          </p:nvPr>
        </p:nvSpPr>
        <p:spPr>
          <a:xfrm>
            <a:off x="457200" y="914401"/>
            <a:ext cx="8229600" cy="1142999"/>
          </a:xfrm>
        </p:spPr>
        <p:txBody>
          <a:bodyPr>
            <a:normAutofit lnSpcReduction="10000"/>
          </a:bodyPr>
          <a:lstStyle/>
          <a:p>
            <a:pPr marL="0" indent="0" algn="just">
              <a:buNone/>
            </a:pPr>
            <a:r>
              <a:rPr lang="en-US" sz="2400" dirty="0" smtClean="0"/>
              <a:t>CSS text-indent property is used to set the paragraph first line left side leave the blank space. Possible values are </a:t>
            </a:r>
            <a:r>
              <a:rPr lang="en-US" sz="2400" i="1" dirty="0" smtClean="0"/>
              <a:t>% or a number specifying indent space</a:t>
            </a:r>
            <a:r>
              <a:rPr lang="en-US" sz="2400" dirty="0" smtClean="0"/>
              <a:t>.</a:t>
            </a:r>
            <a:endParaRPr lang="en-US" sz="2400" dirty="0"/>
          </a:p>
        </p:txBody>
      </p:sp>
      <p:pic>
        <p:nvPicPr>
          <p:cNvPr id="60418" name="Picture 2"/>
          <p:cNvPicPr>
            <a:picLocks noChangeAspect="1" noChangeArrowheads="1"/>
          </p:cNvPicPr>
          <p:nvPr/>
        </p:nvPicPr>
        <p:blipFill>
          <a:blip r:embed="rId2" cstate="print"/>
          <a:srcRect/>
          <a:stretch>
            <a:fillRect/>
          </a:stretch>
        </p:blipFill>
        <p:spPr bwMode="auto">
          <a:xfrm>
            <a:off x="609600" y="1981200"/>
            <a:ext cx="8001000" cy="2971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352800" y="2209800"/>
            <a:ext cx="1195552" cy="381000"/>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609600" y="5562600"/>
            <a:ext cx="8001000" cy="106680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1600200" y="5029200"/>
            <a:ext cx="1219200" cy="47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Attribute Minimization Is Forbidden</a:t>
            </a:r>
          </a:p>
          <a:p>
            <a:pPr lvl="1"/>
            <a:r>
              <a:rPr lang="en-US" dirty="0" smtClean="0"/>
              <a:t>Wrong:</a:t>
            </a:r>
          </a:p>
          <a:p>
            <a:pPr lvl="2"/>
            <a:r>
              <a:rPr lang="en-US" dirty="0" smtClean="0">
                <a:solidFill>
                  <a:srgbClr val="FF0000"/>
                </a:solidFill>
              </a:rPr>
              <a:t>&lt;input type="checkbox" name="vehicle" value="car" checked /&gt;</a:t>
            </a:r>
          </a:p>
          <a:p>
            <a:pPr lvl="1"/>
            <a:r>
              <a:rPr lang="en-US" dirty="0" smtClean="0"/>
              <a:t>Correct:</a:t>
            </a:r>
          </a:p>
          <a:p>
            <a:pPr lvl="2"/>
            <a:r>
              <a:rPr lang="en-US" dirty="0" smtClean="0">
                <a:solidFill>
                  <a:srgbClr val="0070C0"/>
                </a:solidFill>
              </a:rPr>
              <a:t>&lt;input type="checkbox" name="vehicle" value="car" checked="checked" /&gt;</a:t>
            </a:r>
          </a:p>
          <a:p>
            <a:pPr lvl="1"/>
            <a:r>
              <a:rPr lang="en-US" dirty="0" smtClean="0"/>
              <a:t>Wrong:</a:t>
            </a:r>
          </a:p>
          <a:p>
            <a:pPr lvl="2"/>
            <a:r>
              <a:rPr lang="en-US" dirty="0" smtClean="0">
                <a:solidFill>
                  <a:srgbClr val="FF0000"/>
                </a:solidFill>
              </a:rPr>
              <a:t>&lt;input type="text" name="</a:t>
            </a:r>
            <a:r>
              <a:rPr lang="en-US" dirty="0" err="1" smtClean="0">
                <a:solidFill>
                  <a:srgbClr val="FF0000"/>
                </a:solidFill>
              </a:rPr>
              <a:t>lastname</a:t>
            </a:r>
            <a:r>
              <a:rPr lang="en-US" dirty="0" smtClean="0">
                <a:solidFill>
                  <a:srgbClr val="FF0000"/>
                </a:solidFill>
              </a:rPr>
              <a:t>" disabled /&gt;</a:t>
            </a:r>
          </a:p>
          <a:p>
            <a:pPr lvl="1"/>
            <a:r>
              <a:rPr lang="en-US" dirty="0" smtClean="0"/>
              <a:t>Correct:</a:t>
            </a:r>
          </a:p>
          <a:p>
            <a:pPr lvl="2"/>
            <a:r>
              <a:rPr lang="en-US" dirty="0" smtClean="0">
                <a:solidFill>
                  <a:srgbClr val="0070C0"/>
                </a:solidFill>
              </a:rPr>
              <a:t>&lt;input type="text" name="</a:t>
            </a:r>
            <a:r>
              <a:rPr lang="en-US" dirty="0" err="1" smtClean="0">
                <a:solidFill>
                  <a:srgbClr val="0070C0"/>
                </a:solidFill>
              </a:rPr>
              <a:t>lastname</a:t>
            </a:r>
            <a:r>
              <a:rPr lang="en-US" dirty="0" smtClean="0">
                <a:solidFill>
                  <a:srgbClr val="0070C0"/>
                </a:solidFill>
              </a:rPr>
              <a:t>" disabled="disabled" /&gt;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CSS Text-Decoration</a:t>
            </a:r>
            <a:endParaRPr lang="en-US" dirty="0"/>
          </a:p>
        </p:txBody>
      </p:sp>
      <p:sp>
        <p:nvSpPr>
          <p:cNvPr id="3" name="Content Placeholder 2"/>
          <p:cNvSpPr>
            <a:spLocks noGrp="1"/>
          </p:cNvSpPr>
          <p:nvPr>
            <p:ph idx="1"/>
          </p:nvPr>
        </p:nvSpPr>
        <p:spPr>
          <a:xfrm>
            <a:off x="457200" y="990601"/>
            <a:ext cx="8229600" cy="838199"/>
          </a:xfrm>
        </p:spPr>
        <p:txBody>
          <a:bodyPr>
            <a:normAutofit/>
          </a:bodyPr>
          <a:lstStyle/>
          <a:p>
            <a:pPr marL="0" indent="0" algn="just">
              <a:buNone/>
            </a:pPr>
            <a:r>
              <a:rPr lang="en-US" sz="2400" dirty="0" smtClean="0"/>
              <a:t>CSS text-decoration property use to decorate the text. Possible values are none, underline, </a:t>
            </a:r>
            <a:r>
              <a:rPr lang="en-US" sz="2400" dirty="0" err="1" smtClean="0"/>
              <a:t>overline</a:t>
            </a:r>
            <a:r>
              <a:rPr lang="en-US" sz="2400" dirty="0" smtClean="0"/>
              <a:t>, blink, line-through etc.</a:t>
            </a:r>
          </a:p>
          <a:p>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304800" y="1905000"/>
            <a:ext cx="8153400" cy="3429000"/>
          </a:xfrm>
          <a:prstGeom prst="rect">
            <a:avLst/>
          </a:prstGeom>
          <a:noFill/>
          <a:ln w="9525">
            <a:noFill/>
            <a:miter lim="800000"/>
            <a:headEnd/>
            <a:tailEnd/>
          </a:ln>
        </p:spPr>
      </p:pic>
      <p:pic>
        <p:nvPicPr>
          <p:cNvPr id="61444" name="Picture 4"/>
          <p:cNvPicPr>
            <a:picLocks noChangeAspect="1" noChangeArrowheads="1"/>
          </p:cNvPicPr>
          <p:nvPr/>
        </p:nvPicPr>
        <p:blipFill>
          <a:blip r:embed="rId3" cstate="print"/>
          <a:srcRect/>
          <a:stretch>
            <a:fillRect/>
          </a:stretch>
        </p:blipFill>
        <p:spPr bwMode="auto">
          <a:xfrm>
            <a:off x="2895600" y="4953001"/>
            <a:ext cx="5486400" cy="16763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657600" y="1981200"/>
            <a:ext cx="1195552" cy="381000"/>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1676400" y="5334000"/>
            <a:ext cx="1219200" cy="47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Text-Transformation</a:t>
            </a:r>
            <a:endParaRPr lang="en-US" dirty="0"/>
          </a:p>
        </p:txBody>
      </p:sp>
      <p:sp>
        <p:nvSpPr>
          <p:cNvPr id="3" name="Content Placeholder 2"/>
          <p:cNvSpPr>
            <a:spLocks noGrp="1"/>
          </p:cNvSpPr>
          <p:nvPr>
            <p:ph idx="1"/>
          </p:nvPr>
        </p:nvSpPr>
        <p:spPr>
          <a:xfrm>
            <a:off x="228600" y="1066801"/>
            <a:ext cx="8686800" cy="1066800"/>
          </a:xfrm>
        </p:spPr>
        <p:txBody>
          <a:bodyPr>
            <a:normAutofit fontScale="40000" lnSpcReduction="20000"/>
          </a:bodyPr>
          <a:lstStyle/>
          <a:p>
            <a:pPr marL="0" indent="0" algn="just">
              <a:buNone/>
            </a:pPr>
            <a:r>
              <a:rPr lang="en-US" sz="5100" dirty="0" smtClean="0"/>
              <a:t>CSS text-transformation property use to text transform. CSS text-transformation possible value none, capitalize, lowercase and uppercase in a text.</a:t>
            </a:r>
            <a:br>
              <a:rPr lang="en-US" sz="5100" dirty="0" smtClean="0"/>
            </a:br>
            <a:r>
              <a:rPr lang="en-US" sz="5100" dirty="0" smtClean="0"/>
              <a:t>CSS text-transformation property value capitalize, it means first letter capital for all word.</a:t>
            </a:r>
          </a:p>
          <a:p>
            <a:pPr algn="just"/>
            <a:endParaRPr lang="en-US" dirty="0"/>
          </a:p>
        </p:txBody>
      </p:sp>
      <p:sp>
        <p:nvSpPr>
          <p:cNvPr id="62465" name="Rectangle 1"/>
          <p:cNvSpPr>
            <a:spLocks noChangeArrowheads="1"/>
          </p:cNvSpPr>
          <p:nvPr/>
        </p:nvSpPr>
        <p:spPr bwMode="auto">
          <a:xfrm>
            <a:off x="228600" y="2209800"/>
            <a:ext cx="8415765" cy="2798174"/>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text-transform</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text-transform: capitalize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transform to capital.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text-transform: lowercase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transform to lowercase.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text-transform: uppercase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transform to uppercase.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 name="Picture 2"/>
          <p:cNvPicPr>
            <a:picLocks noChangeAspect="1" noChangeArrowheads="1"/>
          </p:cNvPicPr>
          <p:nvPr/>
        </p:nvPicPr>
        <p:blipFill>
          <a:blip r:embed="rId2" cstate="print"/>
          <a:srcRect/>
          <a:stretch>
            <a:fillRect/>
          </a:stretch>
        </p:blipFill>
        <p:spPr bwMode="auto">
          <a:xfrm>
            <a:off x="3352800" y="2209800"/>
            <a:ext cx="1195552" cy="381000"/>
          </a:xfrm>
          <a:prstGeom prst="rect">
            <a:avLst/>
          </a:prstGeom>
          <a:noFill/>
          <a:ln w="9525">
            <a:noFill/>
            <a:miter lim="800000"/>
            <a:headEnd/>
            <a:tailEnd/>
          </a:ln>
        </p:spPr>
      </p:pic>
      <p:pic>
        <p:nvPicPr>
          <p:cNvPr id="62466" name="Picture 2"/>
          <p:cNvPicPr>
            <a:picLocks noChangeAspect="1" noChangeArrowheads="1"/>
          </p:cNvPicPr>
          <p:nvPr/>
        </p:nvPicPr>
        <p:blipFill>
          <a:blip r:embed="rId3" cstate="print"/>
          <a:srcRect/>
          <a:stretch>
            <a:fillRect/>
          </a:stretch>
        </p:blipFill>
        <p:spPr bwMode="auto">
          <a:xfrm>
            <a:off x="3276600" y="5181600"/>
            <a:ext cx="4953000" cy="12954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371600" y="5486400"/>
            <a:ext cx="1219200" cy="47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CSS Letter-Spacing</a:t>
            </a:r>
            <a:endParaRPr lang="en-US" dirty="0"/>
          </a:p>
        </p:txBody>
      </p:sp>
      <p:sp>
        <p:nvSpPr>
          <p:cNvPr id="3" name="Content Placeholder 2"/>
          <p:cNvSpPr>
            <a:spLocks noGrp="1"/>
          </p:cNvSpPr>
          <p:nvPr>
            <p:ph idx="1"/>
          </p:nvPr>
        </p:nvSpPr>
        <p:spPr>
          <a:xfrm>
            <a:off x="457200" y="990601"/>
            <a:ext cx="8229600" cy="838199"/>
          </a:xfrm>
        </p:spPr>
        <p:txBody>
          <a:bodyPr>
            <a:normAutofit/>
          </a:bodyPr>
          <a:lstStyle/>
          <a:p>
            <a:pPr marL="0" indent="0" algn="just">
              <a:buNone/>
            </a:pPr>
            <a:r>
              <a:rPr lang="en-US" sz="2400" dirty="0" smtClean="0"/>
              <a:t>CSS letter-spacing property set blank space between each letters. Possible values are </a:t>
            </a:r>
            <a:r>
              <a:rPr lang="en-US" sz="2400" i="1" dirty="0" smtClean="0"/>
              <a:t>normal or a number specifying space.</a:t>
            </a:r>
            <a:r>
              <a:rPr lang="en-US" sz="2400" dirty="0" smtClean="0"/>
              <a:t>.</a:t>
            </a:r>
            <a:endParaRPr lang="en-US" sz="2400" dirty="0"/>
          </a:p>
        </p:txBody>
      </p:sp>
      <p:sp>
        <p:nvSpPr>
          <p:cNvPr id="63489" name="Rectangle 1"/>
          <p:cNvSpPr>
            <a:spLocks noChangeArrowheads="1"/>
          </p:cNvSpPr>
          <p:nvPr/>
        </p:nvSpPr>
        <p:spPr bwMode="auto">
          <a:xfrm>
            <a:off x="228600" y="2104310"/>
            <a:ext cx="8915400" cy="2305731"/>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letter-spacing</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0" fontAlgn="base">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letter-spacing: 5px;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lang="en-US" sz="1600" dirty="0" smtClean="0">
                <a:latin typeface="Consolas" pitchFamily="49" charset="0"/>
                <a:cs typeface="Consolas" pitchFamily="49" charset="0"/>
              </a:rPr>
              <a:t>This text is having space between letters.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 name="Picture 2"/>
          <p:cNvPicPr>
            <a:picLocks noChangeAspect="1" noChangeArrowheads="1"/>
          </p:cNvPicPr>
          <p:nvPr/>
        </p:nvPicPr>
        <p:blipFill>
          <a:blip r:embed="rId2" cstate="print"/>
          <a:srcRect/>
          <a:stretch>
            <a:fillRect/>
          </a:stretch>
        </p:blipFill>
        <p:spPr bwMode="auto">
          <a:xfrm>
            <a:off x="3581400" y="2209800"/>
            <a:ext cx="1195552" cy="381000"/>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304800" y="5334000"/>
            <a:ext cx="8382000" cy="8382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1524000" y="4724400"/>
            <a:ext cx="1219200" cy="475180"/>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Word-Spacing</a:t>
            </a:r>
            <a:endParaRPr lang="en-US" dirty="0"/>
          </a:p>
        </p:txBody>
      </p:sp>
      <p:sp>
        <p:nvSpPr>
          <p:cNvPr id="3" name="Content Placeholder 2"/>
          <p:cNvSpPr>
            <a:spLocks noGrp="1"/>
          </p:cNvSpPr>
          <p:nvPr>
            <p:ph idx="1"/>
          </p:nvPr>
        </p:nvSpPr>
        <p:spPr>
          <a:xfrm>
            <a:off x="457200" y="1066801"/>
            <a:ext cx="8229600" cy="838199"/>
          </a:xfrm>
        </p:spPr>
        <p:txBody>
          <a:bodyPr>
            <a:normAutofit/>
          </a:bodyPr>
          <a:lstStyle/>
          <a:p>
            <a:pPr marL="0" indent="0" algn="just">
              <a:buNone/>
            </a:pPr>
            <a:r>
              <a:rPr lang="en-US" sz="2400" dirty="0" smtClean="0"/>
              <a:t>CSS word-spacing property set blank space between each words. Possible values are </a:t>
            </a:r>
            <a:r>
              <a:rPr lang="en-US" sz="2400" i="1" dirty="0" smtClean="0"/>
              <a:t>normal or a number specifying space</a:t>
            </a:r>
            <a:r>
              <a:rPr lang="en-US" sz="2400" dirty="0" smtClean="0"/>
              <a:t>.</a:t>
            </a:r>
            <a:endParaRPr lang="en-US" sz="2400" dirty="0"/>
          </a:p>
        </p:txBody>
      </p:sp>
      <p:sp>
        <p:nvSpPr>
          <p:cNvPr id="64513" name="Rectangle 1"/>
          <p:cNvSpPr>
            <a:spLocks noChangeArrowheads="1"/>
          </p:cNvSpPr>
          <p:nvPr/>
        </p:nvSpPr>
        <p:spPr bwMode="auto">
          <a:xfrm>
            <a:off x="304800" y="2057400"/>
            <a:ext cx="8527976" cy="2059510"/>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word-spacing</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0" fontAlgn="base">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word-spacing: 25px;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lang="en-US" sz="1600" dirty="0" smtClean="0">
                <a:latin typeface="Consolas" pitchFamily="49" charset="0"/>
                <a:cs typeface="Consolas" pitchFamily="49" charset="0"/>
              </a:rPr>
              <a:t>This text is having space between words</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 name="Picture 2"/>
          <p:cNvPicPr>
            <a:picLocks noChangeAspect="1" noChangeArrowheads="1"/>
          </p:cNvPicPr>
          <p:nvPr/>
        </p:nvPicPr>
        <p:blipFill>
          <a:blip r:embed="rId2" cstate="print"/>
          <a:srcRect/>
          <a:stretch>
            <a:fillRect/>
          </a:stretch>
        </p:blipFill>
        <p:spPr bwMode="auto">
          <a:xfrm>
            <a:off x="4038600" y="2133600"/>
            <a:ext cx="1195552" cy="381000"/>
          </a:xfrm>
          <a:prstGeom prst="rect">
            <a:avLst/>
          </a:prstGeom>
          <a:noFill/>
          <a:ln w="9525">
            <a:noFill/>
            <a:miter lim="800000"/>
            <a:headEnd/>
            <a:tailEnd/>
          </a:ln>
        </p:spPr>
      </p:pic>
      <p:pic>
        <p:nvPicPr>
          <p:cNvPr id="64514" name="Picture 2"/>
          <p:cNvPicPr>
            <a:picLocks noChangeAspect="1" noChangeArrowheads="1"/>
          </p:cNvPicPr>
          <p:nvPr/>
        </p:nvPicPr>
        <p:blipFill>
          <a:blip r:embed="rId3" cstate="print"/>
          <a:srcRect/>
          <a:stretch>
            <a:fillRect/>
          </a:stretch>
        </p:blipFill>
        <p:spPr bwMode="auto">
          <a:xfrm>
            <a:off x="2057400" y="5105400"/>
            <a:ext cx="4953000" cy="10668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295400" y="4572000"/>
            <a:ext cx="1219200" cy="475180"/>
          </a:xfrm>
          <a:prstGeom prst="rect">
            <a:avLst/>
          </a:prstGeom>
          <a:no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White-Space</a:t>
            </a:r>
            <a:endParaRPr lang="en-US" dirty="0"/>
          </a:p>
        </p:txBody>
      </p:sp>
      <p:sp>
        <p:nvSpPr>
          <p:cNvPr id="3" name="Content Placeholder 2"/>
          <p:cNvSpPr>
            <a:spLocks noGrp="1"/>
          </p:cNvSpPr>
          <p:nvPr>
            <p:ph idx="1"/>
          </p:nvPr>
        </p:nvSpPr>
        <p:spPr>
          <a:xfrm>
            <a:off x="457200" y="1066801"/>
            <a:ext cx="8229600" cy="838200"/>
          </a:xfrm>
        </p:spPr>
        <p:txBody>
          <a:bodyPr>
            <a:normAutofit/>
          </a:bodyPr>
          <a:lstStyle/>
          <a:p>
            <a:pPr marL="0" indent="0" algn="just">
              <a:buNone/>
            </a:pPr>
            <a:r>
              <a:rPr lang="en-US" sz="2400" dirty="0" smtClean="0"/>
              <a:t>CSS white-space property use to set a predefine task. CSS white-space possible value is 'normal', 'pre‘,</a:t>
            </a:r>
            <a:r>
              <a:rPr lang="en-US" sz="2400" i="1" dirty="0" smtClean="0"/>
              <a:t> ‘</a:t>
            </a:r>
            <a:r>
              <a:rPr lang="en-US" sz="2400" i="1" dirty="0" err="1" smtClean="0"/>
              <a:t>nowrap</a:t>
            </a:r>
            <a:r>
              <a:rPr lang="en-US" sz="2400" i="1" dirty="0" smtClean="0"/>
              <a:t>’</a:t>
            </a:r>
            <a:r>
              <a:rPr lang="en-US" sz="2400" dirty="0" smtClean="0"/>
              <a:t>.</a:t>
            </a:r>
            <a:endParaRPr lang="en-US" sz="2400" dirty="0"/>
          </a:p>
        </p:txBody>
      </p:sp>
      <p:sp>
        <p:nvSpPr>
          <p:cNvPr id="65537" name="Rectangle 1"/>
          <p:cNvSpPr>
            <a:spLocks noChangeArrowheads="1"/>
          </p:cNvSpPr>
          <p:nvPr/>
        </p:nvSpPr>
        <p:spPr bwMode="auto">
          <a:xfrm>
            <a:off x="381000" y="1828800"/>
            <a:ext cx="8458200" cy="3075173"/>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white-space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white-space: pre;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lvl="0" fontAlgn="base">
              <a:spcBef>
                <a:spcPct val="0"/>
              </a:spcBef>
              <a:spcAft>
                <a:spcPct val="0"/>
              </a:spcAft>
            </a:pPr>
            <a:r>
              <a:rPr lang="en-US" sz="1600" dirty="0" smtClean="0">
                <a:solidFill>
                  <a:srgbClr val="999999"/>
                </a:solidFill>
                <a:latin typeface="Consolas" pitchFamily="49" charset="0"/>
                <a:cs typeface="Consolas" pitchFamily="49" charset="0"/>
              </a:rPr>
              <a:t>   	</a:t>
            </a:r>
            <a:r>
              <a:rPr lang="en-US" sz="1600" dirty="0" smtClean="0">
                <a:latin typeface="Consolas" pitchFamily="49" charset="0"/>
                <a:cs typeface="Consolas" pitchFamily="49" charset="0"/>
              </a:rPr>
              <a:t>This text has a line break and the white-space pre setting </a:t>
            </a:r>
          </a:p>
          <a:p>
            <a:pPr lvl="0" fontAlgn="base">
              <a:spcBef>
                <a:spcPct val="0"/>
              </a:spcBef>
              <a:spcAft>
                <a:spcPct val="0"/>
              </a:spcAft>
            </a:pPr>
            <a:r>
              <a:rPr lang="en-US" sz="1600" dirty="0" smtClean="0">
                <a:latin typeface="Consolas" pitchFamily="49" charset="0"/>
                <a:cs typeface="Consolas" pitchFamily="49" charset="0"/>
              </a:rPr>
              <a:t>	tells the browser to honor it just like the HTML pre tag. </a:t>
            </a:r>
          </a:p>
          <a:p>
            <a:pPr lvl="0" fontAlgn="base">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5538" name="Picture 2"/>
          <p:cNvPicPr>
            <a:picLocks noChangeAspect="1" noChangeArrowheads="1"/>
          </p:cNvPicPr>
          <p:nvPr/>
        </p:nvPicPr>
        <p:blipFill>
          <a:blip r:embed="rId2" cstate="print"/>
          <a:srcRect/>
          <a:stretch>
            <a:fillRect/>
          </a:stretch>
        </p:blipFill>
        <p:spPr bwMode="auto">
          <a:xfrm>
            <a:off x="381000" y="5562600"/>
            <a:ext cx="83820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343400" y="21336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905000" y="5029200"/>
            <a:ext cx="1219200" cy="475180"/>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Text-Shadow</a:t>
            </a:r>
            <a:endParaRPr lang="en-US" dirty="0"/>
          </a:p>
        </p:txBody>
      </p:sp>
      <p:sp>
        <p:nvSpPr>
          <p:cNvPr id="3" name="Content Placeholder 2"/>
          <p:cNvSpPr>
            <a:spLocks noGrp="1"/>
          </p:cNvSpPr>
          <p:nvPr>
            <p:ph idx="1"/>
          </p:nvPr>
        </p:nvSpPr>
        <p:spPr>
          <a:xfrm>
            <a:off x="304800" y="990601"/>
            <a:ext cx="8534400" cy="838199"/>
          </a:xfrm>
        </p:spPr>
        <p:txBody>
          <a:bodyPr>
            <a:normAutofit/>
          </a:bodyPr>
          <a:lstStyle/>
          <a:p>
            <a:pPr marL="0" indent="0" algn="just">
              <a:buNone/>
            </a:pPr>
            <a:r>
              <a:rPr lang="en-US" sz="2400" dirty="0" smtClean="0"/>
              <a:t>CSS text-shadow property is use to decorate text and apply shadow effect style. This may not be supported by all the browsers.</a:t>
            </a:r>
            <a:endParaRPr lang="en-US" sz="2400" dirty="0"/>
          </a:p>
        </p:txBody>
      </p:sp>
      <p:sp>
        <p:nvSpPr>
          <p:cNvPr id="66561" name="Rectangle 1"/>
          <p:cNvSpPr>
            <a:spLocks noChangeArrowheads="1"/>
          </p:cNvSpPr>
          <p:nvPr/>
        </p:nvSpPr>
        <p:spPr bwMode="auto">
          <a:xfrm>
            <a:off x="228600" y="1905000"/>
            <a:ext cx="8610599" cy="2551952"/>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text-shadow</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text-shadow: 4px </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4px</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 8px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999999"/>
                </a:solidFill>
                <a:latin typeface="Consolas" pitchFamily="49"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represent text shadow effect.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6562" name="Picture 2"/>
          <p:cNvPicPr>
            <a:picLocks noChangeAspect="1" noChangeArrowheads="1"/>
          </p:cNvPicPr>
          <p:nvPr/>
        </p:nvPicPr>
        <p:blipFill>
          <a:blip r:embed="rId2" cstate="print"/>
          <a:srcRect/>
          <a:stretch>
            <a:fillRect/>
          </a:stretch>
        </p:blipFill>
        <p:spPr bwMode="auto">
          <a:xfrm>
            <a:off x="2133600" y="4953000"/>
            <a:ext cx="5791200" cy="14478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191000" y="20574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533400" y="4724400"/>
            <a:ext cx="1219200" cy="475180"/>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solidFill>
                  <a:srgbClr val="C00000"/>
                </a:solidFill>
              </a:rPr>
              <a:t>CSS Font Properties</a:t>
            </a:r>
            <a:endParaRPr lang="en-US" u="sng" dirty="0">
              <a:solidFill>
                <a:srgbClr val="C00000"/>
              </a:solidFill>
            </a:endParaRPr>
          </a:p>
        </p:txBody>
      </p:sp>
      <p:sp>
        <p:nvSpPr>
          <p:cNvPr id="3" name="Content Placeholder 2"/>
          <p:cNvSpPr>
            <a:spLocks noGrp="1"/>
          </p:cNvSpPr>
          <p:nvPr>
            <p:ph idx="1"/>
          </p:nvPr>
        </p:nvSpPr>
        <p:spPr>
          <a:xfrm>
            <a:off x="381000" y="1371600"/>
            <a:ext cx="8534400" cy="5029200"/>
          </a:xfrm>
        </p:spPr>
        <p:txBody>
          <a:bodyPr>
            <a:normAutofit/>
          </a:bodyPr>
          <a:lstStyle/>
          <a:p>
            <a:pPr marL="0" indent="0" algn="just">
              <a:buNone/>
            </a:pPr>
            <a:r>
              <a:rPr lang="en-US" sz="2700" dirty="0" smtClean="0"/>
              <a:t>Using CSS font properties you can change the font formatting style. Here are some CSS font properties listed.</a:t>
            </a:r>
          </a:p>
          <a:p>
            <a:pPr marL="400050" lvl="1" indent="0" algn="just"/>
            <a:r>
              <a:rPr lang="en-US" sz="2500" dirty="0" smtClean="0"/>
              <a:t>Font-Families</a:t>
            </a:r>
          </a:p>
          <a:p>
            <a:pPr marL="400050" lvl="1" indent="0" algn="just"/>
            <a:r>
              <a:rPr lang="en-US" sz="2500" dirty="0" smtClean="0"/>
              <a:t>Font-Style</a:t>
            </a:r>
          </a:p>
          <a:p>
            <a:pPr marL="400050" lvl="1" indent="0" algn="just"/>
            <a:r>
              <a:rPr lang="en-US" sz="2500" dirty="0" smtClean="0"/>
              <a:t>Font-Variant</a:t>
            </a:r>
          </a:p>
          <a:p>
            <a:pPr marL="400050" lvl="1" indent="0" algn="just"/>
            <a:r>
              <a:rPr lang="en-US" sz="2500" dirty="0" smtClean="0"/>
              <a:t>Font-Weight</a:t>
            </a:r>
          </a:p>
          <a:p>
            <a:pPr marL="400050" lvl="1" indent="0" algn="just"/>
            <a:r>
              <a:rPr lang="en-US" sz="2500" dirty="0" smtClean="0"/>
              <a:t>Font-Size</a:t>
            </a:r>
          </a:p>
          <a:p>
            <a:pPr marL="400050" lvl="1" indent="0" algn="just"/>
            <a:r>
              <a:rPr lang="en-US" sz="2500" dirty="0" smtClean="0"/>
              <a:t>Font-</a:t>
            </a:r>
            <a:r>
              <a:rPr lang="en-US" sz="2500" dirty="0" err="1" smtClean="0"/>
              <a:t>Shorthands</a:t>
            </a:r>
            <a:endParaRPr lang="en-US" sz="2500" dirty="0" smtClean="0"/>
          </a:p>
          <a:p>
            <a:pPr marL="400050" lvl="1" indent="0" algn="just">
              <a:buNone/>
            </a:pPr>
            <a:endParaRPr lang="en-US" sz="2500" dirty="0" smtClean="0"/>
          </a:p>
          <a:p>
            <a:pPr marL="0" indent="0" algn="just">
              <a:buNone/>
            </a:pPr>
            <a:r>
              <a:rPr lang="en-US" sz="2700" dirty="0" smtClean="0"/>
              <a:t>	</a:t>
            </a:r>
            <a:endParaRPr lang="en-US" sz="2700"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Font-Family</a:t>
            </a:r>
            <a:endParaRPr lang="en-US" dirty="0"/>
          </a:p>
        </p:txBody>
      </p:sp>
      <p:sp>
        <p:nvSpPr>
          <p:cNvPr id="3" name="Content Placeholder 2"/>
          <p:cNvSpPr>
            <a:spLocks noGrp="1"/>
          </p:cNvSpPr>
          <p:nvPr>
            <p:ph idx="1"/>
          </p:nvPr>
        </p:nvSpPr>
        <p:spPr>
          <a:xfrm>
            <a:off x="457200" y="990601"/>
            <a:ext cx="8229600" cy="1143000"/>
          </a:xfrm>
        </p:spPr>
        <p:txBody>
          <a:bodyPr>
            <a:noAutofit/>
          </a:bodyPr>
          <a:lstStyle/>
          <a:p>
            <a:pPr marL="0" indent="0" algn="just">
              <a:buNone/>
            </a:pPr>
            <a:r>
              <a:rPr lang="en-US" sz="2400" dirty="0" smtClean="0"/>
              <a:t>CSS font-family property to define font face name with one or more font. Single Quote (' ') is first priority to apply first. If that font not available then left to right optional apply (</a:t>
            </a:r>
            <a:r>
              <a:rPr lang="en-US" sz="2400" dirty="0" err="1" smtClean="0"/>
              <a:t>eg</a:t>
            </a:r>
            <a:r>
              <a:rPr lang="en-US" sz="2400" dirty="0" smtClean="0"/>
              <a:t>. Courier).</a:t>
            </a:r>
            <a:endParaRPr lang="en-US" sz="2400" dirty="0"/>
          </a:p>
        </p:txBody>
      </p:sp>
      <p:sp>
        <p:nvSpPr>
          <p:cNvPr id="67585" name="Rectangle 1"/>
          <p:cNvSpPr>
            <a:spLocks noChangeArrowheads="1"/>
          </p:cNvSpPr>
          <p:nvPr/>
        </p:nvSpPr>
        <p:spPr bwMode="auto">
          <a:xfrm>
            <a:off x="533400" y="2286000"/>
            <a:ext cx="7620000" cy="2551952"/>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Font Family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font-family: 'Courier New', Courier, </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monospace</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999999"/>
                </a:solidFill>
                <a:latin typeface="Consolas" pitchFamily="49"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represent font family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7587" name="Picture 3"/>
          <p:cNvPicPr>
            <a:picLocks noChangeAspect="1" noChangeArrowheads="1"/>
          </p:cNvPicPr>
          <p:nvPr/>
        </p:nvPicPr>
        <p:blipFill>
          <a:blip r:embed="rId2" cstate="print"/>
          <a:srcRect/>
          <a:stretch>
            <a:fillRect/>
          </a:stretch>
        </p:blipFill>
        <p:spPr bwMode="auto">
          <a:xfrm>
            <a:off x="2590800" y="5257800"/>
            <a:ext cx="5791200" cy="1371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419600" y="2514600"/>
            <a:ext cx="1195552" cy="3810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1219200" y="5257800"/>
            <a:ext cx="1219200" cy="475180"/>
          </a:xfrm>
          <a:prstGeom prst="rect">
            <a:avLst/>
          </a:prstGeom>
          <a:noFill/>
          <a:ln w="9525">
            <a:no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Text Property-Font-Families</a:t>
            </a:r>
            <a:endParaRPr lang="en-US" dirty="0"/>
          </a:p>
        </p:txBody>
      </p:sp>
      <p:sp>
        <p:nvSpPr>
          <p:cNvPr id="3" name="Content Placeholder 2"/>
          <p:cNvSpPr>
            <a:spLocks noGrp="1"/>
          </p:cNvSpPr>
          <p:nvPr>
            <p:ph idx="1"/>
          </p:nvPr>
        </p:nvSpPr>
        <p:spPr>
          <a:xfrm>
            <a:off x="457200" y="1143001"/>
            <a:ext cx="8229600" cy="3048000"/>
          </a:xfrm>
        </p:spPr>
        <p:txBody>
          <a:bodyPr>
            <a:normAutofit fontScale="77500" lnSpcReduction="20000"/>
          </a:bodyPr>
          <a:lstStyle/>
          <a:p>
            <a:r>
              <a:rPr lang="en-US" dirty="0" smtClean="0"/>
              <a:t>The font-family property specifies the font for an element.</a:t>
            </a:r>
          </a:p>
          <a:p>
            <a:r>
              <a:rPr lang="en-US" dirty="0" smtClean="0"/>
              <a:t>There are two types of font family names:</a:t>
            </a:r>
          </a:p>
          <a:p>
            <a:pPr marL="971550" lvl="1" indent="-514350">
              <a:buFont typeface="+mj-lt"/>
              <a:buAutoNum type="arabicPeriod"/>
            </a:pPr>
            <a:r>
              <a:rPr lang="en-US" b="1" dirty="0" smtClean="0"/>
              <a:t>family-name</a:t>
            </a:r>
            <a:r>
              <a:rPr lang="en-US" dirty="0" smtClean="0"/>
              <a:t> - The name of a font-family, like "times", "courier", "</a:t>
            </a:r>
            <a:r>
              <a:rPr lang="en-US" dirty="0" err="1" smtClean="0"/>
              <a:t>arial</a:t>
            </a:r>
            <a:r>
              <a:rPr lang="en-US" dirty="0" smtClean="0"/>
              <a:t>", etc.</a:t>
            </a:r>
          </a:p>
          <a:p>
            <a:pPr marL="971550" lvl="1" indent="-514350">
              <a:buFont typeface="+mj-lt"/>
              <a:buAutoNum type="arabicPeriod"/>
            </a:pPr>
            <a:r>
              <a:rPr lang="en-US" b="1" dirty="0" smtClean="0"/>
              <a:t>generic-family</a:t>
            </a:r>
            <a:r>
              <a:rPr lang="en-US" dirty="0" smtClean="0"/>
              <a:t> - The name of a generic-family, like "serif", "sans-serif", "cursive", "fantasy", "</a:t>
            </a:r>
            <a:r>
              <a:rPr lang="en-US" dirty="0" err="1" smtClean="0"/>
              <a:t>monospace</a:t>
            </a:r>
            <a:r>
              <a:rPr lang="en-US" dirty="0" smtClean="0"/>
              <a:t>".</a:t>
            </a:r>
          </a:p>
          <a:p>
            <a:r>
              <a:rPr lang="en-US" b="1" dirty="0" smtClean="0"/>
              <a:t>Syntax</a:t>
            </a:r>
          </a:p>
          <a:p>
            <a:pPr lvl="1">
              <a:buNone/>
            </a:pPr>
            <a:r>
              <a:rPr lang="en-US" dirty="0" smtClean="0"/>
              <a:t>	</a:t>
            </a:r>
            <a:r>
              <a:rPr lang="en-US" dirty="0" smtClean="0">
                <a:solidFill>
                  <a:srgbClr val="FF0000"/>
                </a:solidFill>
              </a:rPr>
              <a:t>font-family: </a:t>
            </a:r>
            <a:r>
              <a:rPr lang="en-US" i="1" dirty="0" smtClean="0">
                <a:solidFill>
                  <a:srgbClr val="FF0000"/>
                </a:solidFill>
              </a:rPr>
              <a:t>family-</a:t>
            </a:r>
            <a:r>
              <a:rPr lang="en-US" i="1" dirty="0" err="1" smtClean="0">
                <a:solidFill>
                  <a:srgbClr val="FF0000"/>
                </a:solidFill>
              </a:rPr>
              <a:t>name</a:t>
            </a:r>
            <a:r>
              <a:rPr lang="en-US" dirty="0" err="1" smtClean="0">
                <a:solidFill>
                  <a:srgbClr val="FF0000"/>
                </a:solidFill>
              </a:rPr>
              <a:t>|</a:t>
            </a:r>
            <a:r>
              <a:rPr lang="en-US" i="1" dirty="0" err="1" smtClean="0">
                <a:solidFill>
                  <a:srgbClr val="FF0000"/>
                </a:solidFill>
              </a:rPr>
              <a:t>generic</a:t>
            </a:r>
            <a:r>
              <a:rPr lang="en-US" i="1" dirty="0" smtClean="0">
                <a:solidFill>
                  <a:srgbClr val="FF0000"/>
                </a:solidFill>
              </a:rPr>
              <a:t>-</a:t>
            </a:r>
            <a:r>
              <a:rPr lang="en-US" i="1" dirty="0" err="1" smtClean="0">
                <a:solidFill>
                  <a:srgbClr val="FF0000"/>
                </a:solidFill>
              </a:rPr>
              <a:t>family</a:t>
            </a:r>
            <a:r>
              <a:rPr lang="en-US" dirty="0" err="1" smtClean="0">
                <a:solidFill>
                  <a:srgbClr val="FF0000"/>
                </a:solidFill>
              </a:rPr>
              <a:t>|initial|inherit</a:t>
            </a:r>
            <a:r>
              <a:rPr lang="en-US" dirty="0" smtClean="0">
                <a:solidFill>
                  <a:srgbClr val="FF0000"/>
                </a:solidFill>
              </a:rPr>
              <a:t>;</a:t>
            </a:r>
          </a:p>
          <a:p>
            <a:endParaRPr lang="en-US" dirty="0"/>
          </a:p>
        </p:txBody>
      </p:sp>
      <p:graphicFrame>
        <p:nvGraphicFramePr>
          <p:cNvPr id="4" name="Table 3"/>
          <p:cNvGraphicFramePr>
            <a:graphicFrameLocks noGrp="1"/>
          </p:cNvGraphicFramePr>
          <p:nvPr/>
        </p:nvGraphicFramePr>
        <p:xfrm>
          <a:off x="304800" y="4191001"/>
          <a:ext cx="8534400" cy="2513281"/>
        </p:xfrm>
        <a:graphic>
          <a:graphicData uri="http://schemas.openxmlformats.org/drawingml/2006/table">
            <a:tbl>
              <a:tblPr/>
              <a:tblGrid>
                <a:gridCol w="3404391"/>
                <a:gridCol w="5130009"/>
              </a:tblGrid>
              <a:tr h="425647">
                <a:tc>
                  <a:txBody>
                    <a:bodyPr/>
                    <a:lstStyle/>
                    <a:p>
                      <a:pPr algn="l" fontAlgn="t"/>
                      <a:r>
                        <a:rPr lang="en-US" sz="1600" b="1" dirty="0">
                          <a:solidFill>
                            <a:srgbClr val="C00000"/>
                          </a:solidFill>
                        </a:rPr>
                        <a:t>Value</a:t>
                      </a:r>
                    </a:p>
                  </a:txBody>
                  <a:tcPr marL="111470"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b="1" dirty="0">
                          <a:solidFill>
                            <a:srgbClr val="C00000"/>
                          </a:solidFill>
                        </a:rPr>
                        <a:t>Description</a:t>
                      </a:r>
                    </a:p>
                  </a:txBody>
                  <a:tcPr marL="55735"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67865">
                <a:tc>
                  <a:txBody>
                    <a:bodyPr/>
                    <a:lstStyle/>
                    <a:p>
                      <a:pPr algn="l" fontAlgn="t"/>
                      <a:r>
                        <a:rPr lang="en-US" sz="1600" b="1" i="1"/>
                        <a:t>family-name</a:t>
                      </a:r>
                      <a:br>
                        <a:rPr lang="en-US" sz="1600" b="1" i="1"/>
                      </a:br>
                      <a:r>
                        <a:rPr lang="en-US" sz="1600" b="1" i="1"/>
                        <a:t>generic-family</a:t>
                      </a:r>
                      <a:endParaRPr lang="en-US" sz="1600" b="1"/>
                    </a:p>
                  </a:txBody>
                  <a:tcPr marL="111470"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b="1" dirty="0"/>
                        <a:t>A prioritized list of font family names and/or generic family names</a:t>
                      </a:r>
                    </a:p>
                  </a:txBody>
                  <a:tcPr marL="55735"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551904">
                <a:tc>
                  <a:txBody>
                    <a:bodyPr/>
                    <a:lstStyle/>
                    <a:p>
                      <a:pPr algn="l" fontAlgn="t"/>
                      <a:r>
                        <a:rPr lang="en-US" sz="1600" b="1"/>
                        <a:t>initial</a:t>
                      </a:r>
                    </a:p>
                  </a:txBody>
                  <a:tcPr marL="111470"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b="1" dirty="0"/>
                        <a:t>Sets this property to its default value. </a:t>
                      </a:r>
                    </a:p>
                  </a:txBody>
                  <a:tcPr marL="55735"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67865">
                <a:tc>
                  <a:txBody>
                    <a:bodyPr/>
                    <a:lstStyle/>
                    <a:p>
                      <a:pPr algn="l" fontAlgn="t"/>
                      <a:r>
                        <a:rPr lang="en-US" sz="1600" b="1" dirty="0"/>
                        <a:t>inherit</a:t>
                      </a:r>
                    </a:p>
                  </a:txBody>
                  <a:tcPr marL="111470"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600" b="1" dirty="0"/>
                        <a:t>Inherits this property from its parent element. </a:t>
                      </a:r>
                    </a:p>
                  </a:txBody>
                  <a:tcPr marL="55735" marR="55735" marT="55735" marB="5573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r>
            </a:tbl>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CSS Font-Style</a:t>
            </a:r>
            <a:endParaRPr lang="en-US" dirty="0"/>
          </a:p>
        </p:txBody>
      </p:sp>
      <p:sp>
        <p:nvSpPr>
          <p:cNvPr id="3" name="Content Placeholder 2"/>
          <p:cNvSpPr>
            <a:spLocks noGrp="1"/>
          </p:cNvSpPr>
          <p:nvPr>
            <p:ph idx="1"/>
          </p:nvPr>
        </p:nvSpPr>
        <p:spPr>
          <a:xfrm>
            <a:off x="457200" y="1143000"/>
            <a:ext cx="8229600" cy="838199"/>
          </a:xfrm>
        </p:spPr>
        <p:txBody>
          <a:bodyPr>
            <a:normAutofit/>
          </a:bodyPr>
          <a:lstStyle/>
          <a:p>
            <a:pPr marL="0" indent="0" algn="just">
              <a:buNone/>
            </a:pPr>
            <a:r>
              <a:rPr lang="en-US" sz="2400" dirty="0" smtClean="0"/>
              <a:t>CSS font-style property use to set font style like normal, italic, oblique.</a:t>
            </a:r>
            <a:endParaRPr lang="en-US" sz="2400" dirty="0"/>
          </a:p>
        </p:txBody>
      </p:sp>
      <p:sp>
        <p:nvSpPr>
          <p:cNvPr id="69633" name="Rectangle 1"/>
          <p:cNvSpPr>
            <a:spLocks noChangeArrowheads="1"/>
          </p:cNvSpPr>
          <p:nvPr/>
        </p:nvSpPr>
        <p:spPr bwMode="auto">
          <a:xfrm>
            <a:off x="381000" y="1981200"/>
            <a:ext cx="8001000" cy="2798174"/>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Font 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font-style: normal;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normal 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font-style: italic;</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italic 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font-style: oblique;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oblique 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9634" name="Picture 2"/>
          <p:cNvPicPr>
            <a:picLocks noChangeAspect="1" noChangeArrowheads="1"/>
          </p:cNvPicPr>
          <p:nvPr/>
        </p:nvPicPr>
        <p:blipFill>
          <a:blip r:embed="rId2" cstate="print"/>
          <a:srcRect/>
          <a:stretch>
            <a:fillRect/>
          </a:stretch>
        </p:blipFill>
        <p:spPr bwMode="auto">
          <a:xfrm>
            <a:off x="3200400" y="5105400"/>
            <a:ext cx="4191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343400" y="22098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371600" y="5105400"/>
            <a:ext cx="1219200" cy="4751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a:t>
            </a:r>
            <a:r>
              <a:rPr lang="en-US" dirty="0" err="1" smtClean="0"/>
              <a:t>vs</a:t>
            </a:r>
            <a:r>
              <a:rPr lang="en-US" dirty="0" smtClean="0"/>
              <a:t> XHTML</a:t>
            </a:r>
            <a:endParaRPr lang="en-US" dirty="0"/>
          </a:p>
        </p:txBody>
      </p:sp>
      <p:sp>
        <p:nvSpPr>
          <p:cNvPr id="3" name="Content Placeholder 2"/>
          <p:cNvSpPr>
            <a:spLocks noGrp="1"/>
          </p:cNvSpPr>
          <p:nvPr>
            <p:ph idx="1"/>
          </p:nvPr>
        </p:nvSpPr>
        <p:spPr/>
        <p:txBody>
          <a:bodyPr/>
          <a:lstStyle/>
          <a:p>
            <a:pPr marL="58738" indent="-58738" algn="just">
              <a:buNone/>
            </a:pPr>
            <a:r>
              <a:rPr lang="en-US" b="1" dirty="0" smtClean="0"/>
              <a:t>HTML</a:t>
            </a:r>
            <a:r>
              <a:rPr lang="en-US" dirty="0" smtClean="0"/>
              <a:t> and </a:t>
            </a:r>
            <a:r>
              <a:rPr lang="en-US" b="1" dirty="0" smtClean="0"/>
              <a:t>XHTML</a:t>
            </a:r>
            <a:r>
              <a:rPr lang="en-US" dirty="0" smtClean="0"/>
              <a:t> are both languages in which web pages are written. HTML is </a:t>
            </a:r>
            <a:r>
              <a:rPr lang="en-US" dirty="0" smtClean="0">
                <a:hlinkClick r:id="rId2"/>
              </a:rPr>
              <a:t>SGML</a:t>
            </a:r>
            <a:r>
              <a:rPr lang="en-US" dirty="0" smtClean="0"/>
              <a:t>-based while XHTML is </a:t>
            </a:r>
            <a:r>
              <a:rPr lang="en-US" dirty="0" smtClean="0">
                <a:hlinkClick r:id="rId3"/>
              </a:rPr>
              <a:t>XML</a:t>
            </a:r>
            <a:r>
              <a:rPr lang="en-US" dirty="0" smtClean="0"/>
              <a:t>-based. They are like two sides of the same coin. XHTML was derived from HTML to conform to XML standards. Hence XHTML is strict when compared to HTML and does not allow user to get away with lapses in coding and structure.</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Font-Variant</a:t>
            </a:r>
            <a:endParaRPr lang="en-US" dirty="0"/>
          </a:p>
        </p:txBody>
      </p:sp>
      <p:sp>
        <p:nvSpPr>
          <p:cNvPr id="3" name="Content Placeholder 2"/>
          <p:cNvSpPr>
            <a:spLocks noGrp="1"/>
          </p:cNvSpPr>
          <p:nvPr>
            <p:ph idx="1"/>
          </p:nvPr>
        </p:nvSpPr>
        <p:spPr>
          <a:xfrm>
            <a:off x="457200" y="990601"/>
            <a:ext cx="8229600" cy="1142999"/>
          </a:xfrm>
        </p:spPr>
        <p:txBody>
          <a:bodyPr>
            <a:normAutofit lnSpcReduction="10000"/>
          </a:bodyPr>
          <a:lstStyle/>
          <a:p>
            <a:pPr marL="0" indent="0" algn="just">
              <a:buNone/>
            </a:pPr>
            <a:r>
              <a:rPr lang="en-US" sz="2400" dirty="0" smtClean="0"/>
              <a:t>CSS font-variant property set word first capital letter can be display in variant style. Possible values are </a:t>
            </a:r>
            <a:r>
              <a:rPr lang="en-US" sz="2400" i="1" dirty="0" smtClean="0"/>
              <a:t>normal and small-caps</a:t>
            </a:r>
            <a:r>
              <a:rPr lang="en-US" sz="2400" dirty="0" smtClean="0"/>
              <a:t>.</a:t>
            </a:r>
            <a:endParaRPr lang="en-US" sz="2400" dirty="0"/>
          </a:p>
        </p:txBody>
      </p:sp>
      <p:sp>
        <p:nvSpPr>
          <p:cNvPr id="70657" name="Rectangle 1"/>
          <p:cNvSpPr>
            <a:spLocks noChangeArrowheads="1"/>
          </p:cNvSpPr>
          <p:nvPr/>
        </p:nvSpPr>
        <p:spPr bwMode="auto">
          <a:xfrm>
            <a:off x="228600" y="2133600"/>
            <a:ext cx="8640186" cy="2305731"/>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Font Variant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font-variant: small-caps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is represent font variant.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70658" name="Picture 2"/>
          <p:cNvPicPr>
            <a:picLocks noChangeAspect="1" noChangeArrowheads="1"/>
          </p:cNvPicPr>
          <p:nvPr/>
        </p:nvPicPr>
        <p:blipFill>
          <a:blip r:embed="rId2" cstate="print"/>
          <a:srcRect/>
          <a:stretch>
            <a:fillRect/>
          </a:stretch>
        </p:blipFill>
        <p:spPr bwMode="auto">
          <a:xfrm>
            <a:off x="3581400" y="4876800"/>
            <a:ext cx="44196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267200" y="22098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524000" y="5105400"/>
            <a:ext cx="1219200" cy="475180"/>
          </a:xfrm>
          <a:prstGeom prst="rect">
            <a:avLst/>
          </a:prstGeom>
          <a:noFill/>
          <a:ln w="9525">
            <a:noFill/>
            <a:miter lim="800000"/>
            <a:headEnd/>
            <a:tailEnd/>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Font-Weight</a:t>
            </a:r>
            <a:endParaRPr lang="en-US" dirty="0"/>
          </a:p>
        </p:txBody>
      </p:sp>
      <p:sp>
        <p:nvSpPr>
          <p:cNvPr id="3" name="Content Placeholder 2"/>
          <p:cNvSpPr>
            <a:spLocks noGrp="1"/>
          </p:cNvSpPr>
          <p:nvPr>
            <p:ph idx="1"/>
          </p:nvPr>
        </p:nvSpPr>
        <p:spPr>
          <a:xfrm>
            <a:off x="457200" y="1066801"/>
            <a:ext cx="8229600" cy="1447800"/>
          </a:xfrm>
        </p:spPr>
        <p:txBody>
          <a:bodyPr>
            <a:normAutofit lnSpcReduction="10000"/>
          </a:bodyPr>
          <a:lstStyle/>
          <a:p>
            <a:pPr marL="60325" indent="-60325" algn="just">
              <a:buNone/>
            </a:pPr>
            <a:r>
              <a:rPr lang="en-US" sz="2400" dirty="0" smtClean="0"/>
              <a:t>CSS font-weight property use to set font weight like bold, bolder, lighter. The font-weight property provides the functionality to specify how bold a font is. Possible values could be </a:t>
            </a:r>
            <a:r>
              <a:rPr lang="en-US" sz="2400" i="1" dirty="0" smtClean="0"/>
              <a:t>normal, bold, bolder, lighter, 100, 200, 300, 400, 500, 600, 700, 800, 900</a:t>
            </a:r>
            <a:r>
              <a:rPr lang="en-US" sz="2400" dirty="0" smtClean="0"/>
              <a:t>.</a:t>
            </a:r>
            <a:endParaRPr lang="en-US" sz="2400" dirty="0"/>
          </a:p>
        </p:txBody>
      </p:sp>
      <p:sp>
        <p:nvSpPr>
          <p:cNvPr id="73729" name="Rectangle 1"/>
          <p:cNvSpPr>
            <a:spLocks noChangeArrowheads="1"/>
          </p:cNvSpPr>
          <p:nvPr/>
        </p:nvSpPr>
        <p:spPr bwMode="auto">
          <a:xfrm>
            <a:off x="457200" y="2467690"/>
            <a:ext cx="8153400" cy="3044395"/>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Font Weight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font-weight: normal;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font weight normal.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font-weight: bold;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font weight bold.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font-weight: lighter;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text font weight lighter.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0" fontAlgn="base">
              <a:spcBef>
                <a:spcPct val="0"/>
              </a:spcBef>
              <a:spcAft>
                <a:spcPct val="0"/>
              </a:spcAft>
            </a:pP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 </a:t>
            </a:r>
            <a:r>
              <a:rPr lang="en-US" sz="1600" dirty="0" smtClean="0">
                <a:solidFill>
                  <a:srgbClr val="669900"/>
                </a:solidFill>
                <a:latin typeface="Consolas" pitchFamily="49" charset="0"/>
                <a:cs typeface="Consolas" pitchFamily="49" charset="0"/>
              </a:rPr>
              <a:t>style</a:t>
            </a:r>
            <a:r>
              <a:rPr lang="en-US" sz="1600" dirty="0" smtClean="0">
                <a:solidFill>
                  <a:srgbClr val="999999"/>
                </a:solidFill>
                <a:latin typeface="Consolas" pitchFamily="49" charset="0"/>
                <a:cs typeface="Consolas" pitchFamily="49" charset="0"/>
              </a:rPr>
              <a:t>="</a:t>
            </a:r>
            <a:r>
              <a:rPr lang="en-US" sz="1600" dirty="0" smtClean="0">
                <a:solidFill>
                  <a:srgbClr val="0077AA"/>
                </a:solidFill>
                <a:latin typeface="Consolas" pitchFamily="49" charset="0"/>
                <a:cs typeface="Consolas" pitchFamily="49" charset="0"/>
              </a:rPr>
              <a:t>font-weight: 500;</a:t>
            </a:r>
            <a:r>
              <a:rPr lang="en-US" sz="1600" dirty="0" smtClean="0">
                <a:solidFill>
                  <a:srgbClr val="999999"/>
                </a:solidFill>
                <a:latin typeface="Consolas" pitchFamily="49" charset="0"/>
                <a:cs typeface="Consolas" pitchFamily="49" charset="0"/>
              </a:rPr>
              <a:t>"&gt;</a:t>
            </a:r>
            <a:r>
              <a:rPr lang="en-US" sz="1600" dirty="0" smtClean="0">
                <a:solidFill>
                  <a:srgbClr val="000000"/>
                </a:solidFill>
                <a:latin typeface="Consolas" pitchFamily="49" charset="0"/>
                <a:cs typeface="Consolas" pitchFamily="49" charset="0"/>
              </a:rPr>
              <a:t>This text font is 500 weight.</a:t>
            </a: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a:t>
            </a:r>
            <a:r>
              <a:rPr lang="en-US" sz="1600" dirty="0" smtClean="0">
                <a:solidFill>
                  <a:srgbClr val="999999"/>
                </a:solidFill>
                <a:latin typeface="Consolas" pitchFamily="49" charset="0"/>
                <a:cs typeface="Consolas" pitchFamily="49" charset="0"/>
              </a:rPr>
              <a:t>&gt;</a:t>
            </a:r>
            <a:endParaRPr kumimoji="0" lang="en-US" sz="1600" b="0" i="0" u="none" strike="noStrike" cap="none" normalizeH="0" baseline="0" dirty="0" smtClean="0">
              <a:ln>
                <a:noFill/>
              </a:ln>
              <a:solidFill>
                <a:srgbClr val="000000"/>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73730" name="Picture 2"/>
          <p:cNvPicPr>
            <a:picLocks noChangeAspect="1" noChangeArrowheads="1"/>
          </p:cNvPicPr>
          <p:nvPr/>
        </p:nvPicPr>
        <p:blipFill>
          <a:blip r:embed="rId2" cstate="print"/>
          <a:srcRect/>
          <a:stretch>
            <a:fillRect/>
          </a:stretch>
        </p:blipFill>
        <p:spPr bwMode="auto">
          <a:xfrm>
            <a:off x="4648200" y="5124450"/>
            <a:ext cx="3733800" cy="17335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581400" y="25908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819400" y="5562600"/>
            <a:ext cx="1219200" cy="475180"/>
          </a:xfrm>
          <a:prstGeom prst="rect">
            <a:avLst/>
          </a:prstGeom>
          <a:noFill/>
          <a:ln w="9525">
            <a:noFill/>
            <a:miter lim="800000"/>
            <a:headEnd/>
            <a:tailEnd/>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Font-Size</a:t>
            </a:r>
            <a:endParaRPr lang="en-US" dirty="0"/>
          </a:p>
        </p:txBody>
      </p:sp>
      <p:sp>
        <p:nvSpPr>
          <p:cNvPr id="3" name="Content Placeholder 2"/>
          <p:cNvSpPr>
            <a:spLocks noGrp="1"/>
          </p:cNvSpPr>
          <p:nvPr>
            <p:ph idx="1"/>
          </p:nvPr>
        </p:nvSpPr>
        <p:spPr>
          <a:xfrm>
            <a:off x="304800" y="990601"/>
            <a:ext cx="8610600" cy="1219200"/>
          </a:xfrm>
        </p:spPr>
        <p:txBody>
          <a:bodyPr>
            <a:normAutofit/>
          </a:bodyPr>
          <a:lstStyle/>
          <a:p>
            <a:pPr marL="0" indent="0" algn="just">
              <a:buNone/>
            </a:pPr>
            <a:r>
              <a:rPr lang="en-US" sz="2400" dirty="0" smtClean="0"/>
              <a:t>CSS font-size property set the font size. Possible values could be </a:t>
            </a:r>
            <a:r>
              <a:rPr lang="en-US" sz="2400" i="1" dirty="0" smtClean="0"/>
              <a:t>xx-small, x-small, small, medium, large, x-large, xx-large, smaller, larger, size in pixels or in %</a:t>
            </a:r>
            <a:r>
              <a:rPr lang="en-US" sz="2400" dirty="0" smtClean="0"/>
              <a:t>.</a:t>
            </a:r>
            <a:endParaRPr lang="en-US" sz="2400" dirty="0"/>
          </a:p>
        </p:txBody>
      </p:sp>
      <p:sp>
        <p:nvSpPr>
          <p:cNvPr id="72705" name="Rectangle 1"/>
          <p:cNvSpPr>
            <a:spLocks noChangeArrowheads="1"/>
          </p:cNvSpPr>
          <p:nvPr/>
        </p:nvSpPr>
        <p:spPr bwMode="auto">
          <a:xfrm>
            <a:off x="381000" y="2133600"/>
            <a:ext cx="8229600" cy="3044395"/>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Font Size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font-size: 18px;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font size is 18 pixel.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fontAlgn="base">
              <a:spcBef>
                <a:spcPct val="0"/>
              </a:spcBef>
              <a:spcAft>
                <a:spcPct val="0"/>
              </a:spcAft>
            </a:pP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 </a:t>
            </a:r>
            <a:r>
              <a:rPr lang="en-US" sz="1600" dirty="0" smtClean="0">
                <a:solidFill>
                  <a:srgbClr val="669900"/>
                </a:solidFill>
                <a:latin typeface="Consolas" pitchFamily="49" charset="0"/>
                <a:cs typeface="Consolas" pitchFamily="49" charset="0"/>
              </a:rPr>
              <a:t>style</a:t>
            </a:r>
            <a:r>
              <a:rPr lang="en-US" sz="1600" dirty="0" smtClean="0">
                <a:solidFill>
                  <a:srgbClr val="999999"/>
                </a:solidFill>
                <a:latin typeface="Consolas" pitchFamily="49" charset="0"/>
                <a:cs typeface="Consolas" pitchFamily="49" charset="0"/>
              </a:rPr>
              <a:t>="</a:t>
            </a:r>
            <a:r>
              <a:rPr lang="en-US" sz="1600" dirty="0" smtClean="0">
                <a:solidFill>
                  <a:srgbClr val="0077AA"/>
                </a:solidFill>
                <a:latin typeface="Consolas" pitchFamily="49" charset="0"/>
                <a:cs typeface="Consolas" pitchFamily="49" charset="0"/>
              </a:rPr>
              <a:t>font-size: small;</a:t>
            </a:r>
            <a:r>
              <a:rPr lang="en-US" sz="1600" dirty="0" smtClean="0">
                <a:solidFill>
                  <a:srgbClr val="999999"/>
                </a:solidFill>
                <a:latin typeface="Consolas" pitchFamily="49" charset="0"/>
                <a:cs typeface="Consolas" pitchFamily="49" charset="0"/>
              </a:rPr>
              <a:t>"&gt;</a:t>
            </a:r>
            <a:r>
              <a:rPr lang="en-US" sz="1600" dirty="0" smtClean="0">
                <a:solidFill>
                  <a:srgbClr val="000000"/>
                </a:solidFill>
                <a:latin typeface="Consolas" pitchFamily="49" charset="0"/>
                <a:cs typeface="Consolas" pitchFamily="49" charset="0"/>
              </a:rPr>
              <a:t>This font size is small.</a:t>
            </a: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a:t>
            </a:r>
            <a:r>
              <a:rPr lang="en-US" sz="1600" dirty="0" smtClean="0">
                <a:solidFill>
                  <a:srgbClr val="999999"/>
                </a:solidFill>
                <a:latin typeface="Consolas" pitchFamily="49" charset="0"/>
                <a:cs typeface="Consolas" pitchFamily="49" charset="0"/>
              </a:rPr>
              <a:t>&gt;</a:t>
            </a:r>
          </a:p>
          <a:p>
            <a:pPr fontAlgn="base">
              <a:spcBef>
                <a:spcPct val="0"/>
              </a:spcBef>
              <a:spcAft>
                <a:spcPct val="0"/>
              </a:spcAft>
            </a:pP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 </a:t>
            </a:r>
            <a:r>
              <a:rPr lang="en-US" sz="1600" dirty="0" smtClean="0">
                <a:solidFill>
                  <a:srgbClr val="669900"/>
                </a:solidFill>
                <a:latin typeface="Consolas" pitchFamily="49" charset="0"/>
                <a:cs typeface="Consolas" pitchFamily="49" charset="0"/>
              </a:rPr>
              <a:t>style</a:t>
            </a:r>
            <a:r>
              <a:rPr lang="en-US" sz="1600" dirty="0" smtClean="0">
                <a:solidFill>
                  <a:srgbClr val="999999"/>
                </a:solidFill>
                <a:latin typeface="Consolas" pitchFamily="49" charset="0"/>
                <a:cs typeface="Consolas" pitchFamily="49" charset="0"/>
              </a:rPr>
              <a:t>="</a:t>
            </a:r>
            <a:r>
              <a:rPr lang="en-US" sz="1600" dirty="0" smtClean="0">
                <a:solidFill>
                  <a:srgbClr val="0077AA"/>
                </a:solidFill>
                <a:latin typeface="Consolas" pitchFamily="49" charset="0"/>
                <a:cs typeface="Consolas" pitchFamily="49" charset="0"/>
              </a:rPr>
              <a:t>font-size: x-large;</a:t>
            </a:r>
            <a:r>
              <a:rPr lang="en-US" sz="1600" dirty="0" smtClean="0">
                <a:solidFill>
                  <a:srgbClr val="999999"/>
                </a:solidFill>
                <a:latin typeface="Consolas" pitchFamily="49" charset="0"/>
                <a:cs typeface="Consolas" pitchFamily="49" charset="0"/>
              </a:rPr>
              <a:t>"&gt;</a:t>
            </a:r>
            <a:r>
              <a:rPr lang="en-US" sz="1600" dirty="0" smtClean="0">
                <a:solidFill>
                  <a:srgbClr val="000000"/>
                </a:solidFill>
                <a:latin typeface="Consolas" pitchFamily="49" charset="0"/>
                <a:cs typeface="Consolas" pitchFamily="49" charset="0"/>
              </a:rPr>
              <a:t>This font size is x-large.</a:t>
            </a: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a:t>
            </a:r>
            <a:r>
              <a:rPr lang="en-US" sz="1600" dirty="0" smtClean="0">
                <a:solidFill>
                  <a:srgbClr val="999999"/>
                </a:solidFill>
                <a:latin typeface="Consolas" pitchFamily="49" charset="0"/>
                <a:cs typeface="Consolas" pitchFamily="49" charset="0"/>
              </a:rPr>
              <a:t>&gt;</a:t>
            </a:r>
          </a:p>
          <a:p>
            <a:pPr fontAlgn="base">
              <a:spcBef>
                <a:spcPct val="0"/>
              </a:spcBef>
              <a:spcAft>
                <a:spcPct val="0"/>
              </a:spcAft>
            </a:pP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 </a:t>
            </a:r>
            <a:r>
              <a:rPr lang="en-US" sz="1600" dirty="0" smtClean="0">
                <a:solidFill>
                  <a:srgbClr val="669900"/>
                </a:solidFill>
                <a:latin typeface="Consolas" pitchFamily="49" charset="0"/>
                <a:cs typeface="Consolas" pitchFamily="49" charset="0"/>
              </a:rPr>
              <a:t>style</a:t>
            </a:r>
            <a:r>
              <a:rPr lang="en-US" sz="1600" dirty="0" smtClean="0">
                <a:solidFill>
                  <a:srgbClr val="999999"/>
                </a:solidFill>
                <a:latin typeface="Consolas" pitchFamily="49" charset="0"/>
                <a:cs typeface="Consolas" pitchFamily="49" charset="0"/>
              </a:rPr>
              <a:t>="</a:t>
            </a:r>
            <a:r>
              <a:rPr lang="en-US" sz="1600" dirty="0" smtClean="0">
                <a:solidFill>
                  <a:srgbClr val="0077AA"/>
                </a:solidFill>
                <a:latin typeface="Consolas" pitchFamily="49" charset="0"/>
                <a:cs typeface="Consolas" pitchFamily="49" charset="0"/>
              </a:rPr>
              <a:t>font-size: smaller;</a:t>
            </a:r>
            <a:r>
              <a:rPr lang="en-US" sz="1600" dirty="0" smtClean="0">
                <a:solidFill>
                  <a:srgbClr val="999999"/>
                </a:solidFill>
                <a:latin typeface="Consolas" pitchFamily="49" charset="0"/>
                <a:cs typeface="Consolas" pitchFamily="49" charset="0"/>
              </a:rPr>
              <a:t>"&gt;</a:t>
            </a:r>
            <a:r>
              <a:rPr lang="en-US" sz="1600" dirty="0" smtClean="0">
                <a:solidFill>
                  <a:srgbClr val="000000"/>
                </a:solidFill>
                <a:latin typeface="Consolas" pitchFamily="49" charset="0"/>
                <a:cs typeface="Consolas" pitchFamily="49" charset="0"/>
              </a:rPr>
              <a:t>This font size is smaller.</a:t>
            </a:r>
            <a:r>
              <a:rPr lang="en-US" sz="1600" dirty="0" smtClean="0">
                <a:solidFill>
                  <a:srgbClr val="999999"/>
                </a:solidFill>
                <a:latin typeface="Consolas" pitchFamily="49" charset="0"/>
                <a:cs typeface="Consolas" pitchFamily="49" charset="0"/>
              </a:rPr>
              <a:t>&lt;/</a:t>
            </a:r>
            <a:r>
              <a:rPr lang="en-US" sz="1600" dirty="0" smtClean="0">
                <a:solidFill>
                  <a:srgbClr val="990055"/>
                </a:solidFill>
                <a:latin typeface="Consolas" pitchFamily="49" charset="0"/>
                <a:cs typeface="Consolas" pitchFamily="49" charset="0"/>
              </a:rPr>
              <a:t>p</a:t>
            </a:r>
            <a:r>
              <a:rPr lang="en-US" sz="1600" dirty="0" smtClean="0">
                <a:solidFill>
                  <a:srgbClr val="999999"/>
                </a:solidFill>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 name="Picture 2"/>
          <p:cNvPicPr>
            <a:picLocks noChangeAspect="1" noChangeArrowheads="1"/>
          </p:cNvPicPr>
          <p:nvPr/>
        </p:nvPicPr>
        <p:blipFill>
          <a:blip r:embed="rId2" cstate="print"/>
          <a:srcRect/>
          <a:stretch>
            <a:fillRect/>
          </a:stretch>
        </p:blipFill>
        <p:spPr bwMode="auto">
          <a:xfrm>
            <a:off x="4267200" y="2209800"/>
            <a:ext cx="1195552" cy="381000"/>
          </a:xfrm>
          <a:prstGeom prst="rect">
            <a:avLst/>
          </a:prstGeom>
          <a:noFill/>
          <a:ln w="9525">
            <a:noFill/>
            <a:miter lim="800000"/>
            <a:headEnd/>
            <a:tailEnd/>
          </a:ln>
        </p:spPr>
      </p:pic>
      <p:pic>
        <p:nvPicPr>
          <p:cNvPr id="72706" name="Picture 2"/>
          <p:cNvPicPr>
            <a:picLocks noChangeAspect="1" noChangeArrowheads="1"/>
          </p:cNvPicPr>
          <p:nvPr/>
        </p:nvPicPr>
        <p:blipFill>
          <a:blip r:embed="rId3" cstate="print"/>
          <a:srcRect/>
          <a:stretch>
            <a:fillRect/>
          </a:stretch>
        </p:blipFill>
        <p:spPr bwMode="auto">
          <a:xfrm>
            <a:off x="3276600" y="4914900"/>
            <a:ext cx="5029200" cy="19431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133600" y="5562600"/>
            <a:ext cx="1219200" cy="475180"/>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CSS Font-Size Adjust</a:t>
            </a:r>
            <a:endParaRPr lang="en-US" dirty="0"/>
          </a:p>
        </p:txBody>
      </p:sp>
      <p:sp>
        <p:nvSpPr>
          <p:cNvPr id="3" name="Content Placeholder 2"/>
          <p:cNvSpPr>
            <a:spLocks noGrp="1"/>
          </p:cNvSpPr>
          <p:nvPr>
            <p:ph idx="1"/>
          </p:nvPr>
        </p:nvSpPr>
        <p:spPr>
          <a:xfrm>
            <a:off x="304800" y="1143001"/>
            <a:ext cx="8534400" cy="1066800"/>
          </a:xfrm>
        </p:spPr>
        <p:txBody>
          <a:bodyPr>
            <a:noAutofit/>
          </a:bodyPr>
          <a:lstStyle/>
          <a:p>
            <a:pPr marL="0" indent="0" algn="just">
              <a:buNone/>
            </a:pPr>
            <a:r>
              <a:rPr lang="en-US" sz="2000" dirty="0" smtClean="0"/>
              <a:t>CSS Font-Size Adjust property set the font size adjust of an element. This property enables you to adjust the x-height to make fonts more legible. Possible value could be any number.</a:t>
            </a:r>
          </a:p>
          <a:p>
            <a:pPr marL="0" indent="0" algn="just">
              <a:buNone/>
            </a:pPr>
            <a:endParaRPr lang="en-US" sz="2000" dirty="0" smtClean="0"/>
          </a:p>
          <a:p>
            <a:pPr marL="0" indent="0" algn="just">
              <a:buNone/>
            </a:pPr>
            <a:r>
              <a:rPr lang="en-US" sz="2000" b="1" dirty="0" smtClean="0">
                <a:solidFill>
                  <a:schemeClr val="accent5">
                    <a:lumMod val="50000"/>
                  </a:schemeClr>
                </a:solidFill>
              </a:rPr>
              <a:t>	&lt;p style="font-size-adjust:0.61;"&gt;This text is using font style&lt;/p&gt;</a:t>
            </a:r>
            <a:endParaRPr lang="en-US" sz="2000" b="1" dirty="0">
              <a:solidFill>
                <a:schemeClr val="accent5">
                  <a:lumMod val="50000"/>
                </a:schemeClr>
              </a:solidFill>
            </a:endParaRPr>
          </a:p>
        </p:txBody>
      </p:sp>
      <p:sp>
        <p:nvSpPr>
          <p:cNvPr id="10" name="Rectangle 9"/>
          <p:cNvSpPr/>
          <p:nvPr/>
        </p:nvSpPr>
        <p:spPr>
          <a:xfrm>
            <a:off x="2209800" y="3048000"/>
            <a:ext cx="3971152" cy="769441"/>
          </a:xfrm>
          <a:prstGeom prst="rect">
            <a:avLst/>
          </a:prstGeom>
        </p:spPr>
        <p:txBody>
          <a:bodyPr wrap="none">
            <a:spAutoFit/>
          </a:bodyPr>
          <a:lstStyle/>
          <a:p>
            <a:r>
              <a:rPr lang="en-US" sz="4400" dirty="0" smtClean="0">
                <a:latin typeface="+mj-lt"/>
              </a:rPr>
              <a:t>CSS Font-Stretch</a:t>
            </a:r>
            <a:endParaRPr lang="en-US" sz="4400" dirty="0">
              <a:latin typeface="+mj-lt"/>
            </a:endParaRPr>
          </a:p>
        </p:txBody>
      </p:sp>
      <p:sp>
        <p:nvSpPr>
          <p:cNvPr id="11" name="Rectangle 10"/>
          <p:cNvSpPr/>
          <p:nvPr/>
        </p:nvSpPr>
        <p:spPr>
          <a:xfrm>
            <a:off x="304800" y="3962400"/>
            <a:ext cx="8382000" cy="1631216"/>
          </a:xfrm>
          <a:prstGeom prst="rect">
            <a:avLst/>
          </a:prstGeom>
        </p:spPr>
        <p:txBody>
          <a:bodyPr wrap="square">
            <a:spAutoFit/>
          </a:bodyPr>
          <a:lstStyle/>
          <a:p>
            <a:pPr algn="just"/>
            <a:r>
              <a:rPr lang="en-US" sz="2000" dirty="0" smtClean="0"/>
              <a:t>CSS Font-Stretch property set the font stretch of an element. This property relies on the user's computer to have an expanded or condensed version of the font being used. Possible values could be </a:t>
            </a:r>
            <a:r>
              <a:rPr lang="en-US" sz="2000" i="1" dirty="0" smtClean="0"/>
              <a:t>normal, wider, narrower, ultra-condensed, extra-condensed, condensed, semi-condensed, semi-expanded, expanded, extra-expanded, ultra-expanded</a:t>
            </a:r>
            <a:r>
              <a:rPr lang="en-US" sz="2000" dirty="0" smtClean="0"/>
              <a:t>.</a:t>
            </a:r>
            <a:endParaRPr lang="en-US" sz="2000" dirty="0"/>
          </a:p>
        </p:txBody>
      </p:sp>
      <p:sp>
        <p:nvSpPr>
          <p:cNvPr id="12" name="Rectangle 11"/>
          <p:cNvSpPr/>
          <p:nvPr/>
        </p:nvSpPr>
        <p:spPr>
          <a:xfrm>
            <a:off x="914400" y="5867400"/>
            <a:ext cx="7315200" cy="369332"/>
          </a:xfrm>
          <a:prstGeom prst="rect">
            <a:avLst/>
          </a:prstGeom>
        </p:spPr>
        <p:txBody>
          <a:bodyPr wrap="square">
            <a:spAutoFit/>
          </a:bodyPr>
          <a:lstStyle/>
          <a:p>
            <a:r>
              <a:rPr lang="en-US" b="1" dirty="0" smtClean="0">
                <a:solidFill>
                  <a:schemeClr val="accent5">
                    <a:lumMod val="50000"/>
                  </a:schemeClr>
                </a:solidFill>
              </a:rPr>
              <a:t>&lt;p style="font-</a:t>
            </a:r>
            <a:r>
              <a:rPr lang="en-US" b="1" dirty="0" err="1" smtClean="0">
                <a:solidFill>
                  <a:schemeClr val="accent5">
                    <a:lumMod val="50000"/>
                  </a:schemeClr>
                </a:solidFill>
              </a:rPr>
              <a:t>stretch:ultra</a:t>
            </a:r>
            <a:r>
              <a:rPr lang="en-US" b="1" dirty="0" smtClean="0">
                <a:solidFill>
                  <a:schemeClr val="accent5">
                    <a:lumMod val="50000"/>
                  </a:schemeClr>
                </a:solidFill>
              </a:rPr>
              <a:t>-expanded;"&gt;This text is using font style&lt;/p&gt;</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CSS Font-</a:t>
            </a:r>
            <a:r>
              <a:rPr lang="en-US" dirty="0" err="1" smtClean="0"/>
              <a:t>Shorthands</a:t>
            </a:r>
            <a:endParaRPr lang="en-US" dirty="0"/>
          </a:p>
        </p:txBody>
      </p:sp>
      <p:sp>
        <p:nvSpPr>
          <p:cNvPr id="3" name="Content Placeholder 2"/>
          <p:cNvSpPr>
            <a:spLocks noGrp="1"/>
          </p:cNvSpPr>
          <p:nvPr>
            <p:ph idx="1"/>
          </p:nvPr>
        </p:nvSpPr>
        <p:spPr>
          <a:xfrm>
            <a:off x="457200" y="1066801"/>
            <a:ext cx="8229600" cy="838200"/>
          </a:xfrm>
        </p:spPr>
        <p:txBody>
          <a:bodyPr>
            <a:normAutofit/>
          </a:bodyPr>
          <a:lstStyle/>
          <a:p>
            <a:pPr marL="0" indent="0" algn="just">
              <a:buNone/>
            </a:pPr>
            <a:r>
              <a:rPr lang="en-US" sz="2400" dirty="0" smtClean="0"/>
              <a:t>CSS Font-</a:t>
            </a:r>
            <a:r>
              <a:rPr lang="en-US" sz="2400" dirty="0" err="1" smtClean="0"/>
              <a:t>Shorthands</a:t>
            </a:r>
            <a:r>
              <a:rPr lang="en-US" sz="2400" dirty="0" smtClean="0"/>
              <a:t> property set more than one (or) all the font properties at once.</a:t>
            </a:r>
            <a:endParaRPr lang="en-US" sz="2400" dirty="0"/>
          </a:p>
        </p:txBody>
      </p:sp>
      <p:sp>
        <p:nvSpPr>
          <p:cNvPr id="4" name="Rectangle 3"/>
          <p:cNvSpPr/>
          <p:nvPr/>
        </p:nvSpPr>
        <p:spPr>
          <a:xfrm>
            <a:off x="533400" y="2057400"/>
            <a:ext cx="6705600" cy="2585323"/>
          </a:xfrm>
          <a:prstGeom prst="rect">
            <a:avLst/>
          </a:prstGeom>
        </p:spPr>
        <p:txBody>
          <a:bodyPr wrap="square">
            <a:spAutoFit/>
          </a:bodyPr>
          <a:lstStyle/>
          <a:p>
            <a:pPr lvl="1"/>
            <a:r>
              <a:rPr lang="en-US" b="1" dirty="0" smtClean="0">
                <a:solidFill>
                  <a:schemeClr val="accent6">
                    <a:lumMod val="50000"/>
                  </a:schemeClr>
                </a:solidFill>
              </a:rPr>
              <a:t>&lt;html&gt;   </a:t>
            </a:r>
          </a:p>
          <a:p>
            <a:pPr lvl="1"/>
            <a:r>
              <a:rPr lang="en-US" b="1" dirty="0" smtClean="0">
                <a:solidFill>
                  <a:schemeClr val="accent6">
                    <a:lumMod val="50000"/>
                  </a:schemeClr>
                </a:solidFill>
              </a:rPr>
              <a:t>&lt;head&gt;   </a:t>
            </a:r>
          </a:p>
          <a:p>
            <a:pPr lvl="1"/>
            <a:r>
              <a:rPr lang="en-US" b="1" dirty="0" smtClean="0">
                <a:solidFill>
                  <a:schemeClr val="accent6">
                    <a:lumMod val="50000"/>
                  </a:schemeClr>
                </a:solidFill>
              </a:rPr>
              <a:t>&lt;/head&gt;   </a:t>
            </a:r>
          </a:p>
          <a:p>
            <a:pPr lvl="1"/>
            <a:r>
              <a:rPr lang="en-US" b="1" dirty="0" smtClean="0">
                <a:solidFill>
                  <a:schemeClr val="accent6">
                    <a:lumMod val="50000"/>
                  </a:schemeClr>
                </a:solidFill>
              </a:rPr>
              <a:t>&lt;body&gt;     </a:t>
            </a:r>
          </a:p>
          <a:p>
            <a:pPr lvl="1"/>
            <a:r>
              <a:rPr lang="en-US" b="1" dirty="0" smtClean="0">
                <a:solidFill>
                  <a:schemeClr val="accent6">
                    <a:lumMod val="50000"/>
                  </a:schemeClr>
                </a:solidFill>
              </a:rPr>
              <a:t> &lt;p style="font : italic small-caps bold 15px </a:t>
            </a:r>
            <a:r>
              <a:rPr lang="en-US" b="1" dirty="0" err="1" smtClean="0">
                <a:solidFill>
                  <a:schemeClr val="accent6">
                    <a:lumMod val="50000"/>
                  </a:schemeClr>
                </a:solidFill>
              </a:rPr>
              <a:t>georgia</a:t>
            </a:r>
            <a:r>
              <a:rPr lang="en-US" b="1" dirty="0" smtClean="0">
                <a:solidFill>
                  <a:schemeClr val="accent6">
                    <a:lumMod val="50000"/>
                  </a:schemeClr>
                </a:solidFill>
              </a:rPr>
              <a:t>;"&gt;        </a:t>
            </a:r>
          </a:p>
          <a:p>
            <a:pPr lvl="1"/>
            <a:r>
              <a:rPr lang="en-US" b="1" dirty="0" smtClean="0">
                <a:solidFill>
                  <a:schemeClr val="accent6">
                    <a:lumMod val="50000"/>
                  </a:schemeClr>
                </a:solidFill>
              </a:rPr>
              <a:t>	 Applying all the properties on the text at once.     </a:t>
            </a:r>
          </a:p>
          <a:p>
            <a:pPr lvl="1"/>
            <a:r>
              <a:rPr lang="en-US" b="1" dirty="0" smtClean="0">
                <a:solidFill>
                  <a:schemeClr val="accent6">
                    <a:lumMod val="50000"/>
                  </a:schemeClr>
                </a:solidFill>
              </a:rPr>
              <a:t> &lt;/p&gt;   </a:t>
            </a:r>
          </a:p>
          <a:p>
            <a:pPr lvl="1"/>
            <a:r>
              <a:rPr lang="en-US" b="1" dirty="0" smtClean="0">
                <a:solidFill>
                  <a:schemeClr val="accent6">
                    <a:lumMod val="50000"/>
                  </a:schemeClr>
                </a:solidFill>
              </a:rPr>
              <a:t>&lt;/body&gt;</a:t>
            </a:r>
          </a:p>
          <a:p>
            <a:pPr lvl="1"/>
            <a:r>
              <a:rPr lang="en-US" b="1" dirty="0" smtClean="0">
                <a:solidFill>
                  <a:schemeClr val="accent6">
                    <a:lumMod val="50000"/>
                  </a:schemeClr>
                </a:solidFill>
              </a:rPr>
              <a:t>&lt;/html&gt;</a:t>
            </a:r>
            <a:endParaRPr lang="en-US" b="1" dirty="0">
              <a:solidFill>
                <a:schemeClr val="accent6">
                  <a:lumMod val="50000"/>
                </a:schemeClr>
              </a:solidFill>
            </a:endParaRPr>
          </a:p>
        </p:txBody>
      </p:sp>
      <p:pic>
        <p:nvPicPr>
          <p:cNvPr id="71681" name="Picture 1"/>
          <p:cNvPicPr>
            <a:picLocks noChangeAspect="1" noChangeArrowheads="1"/>
          </p:cNvPicPr>
          <p:nvPr/>
        </p:nvPicPr>
        <p:blipFill>
          <a:blip r:embed="rId2" cstate="print"/>
          <a:srcRect/>
          <a:stretch>
            <a:fillRect/>
          </a:stretch>
        </p:blipFill>
        <p:spPr bwMode="auto">
          <a:xfrm>
            <a:off x="1295400" y="5181600"/>
            <a:ext cx="6553200" cy="8477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990600" y="4724400"/>
            <a:ext cx="1219200" cy="47518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667000" y="1905000"/>
            <a:ext cx="1195552" cy="381000"/>
          </a:xfrm>
          <a:prstGeom prst="rect">
            <a:avLst/>
          </a:prstGeom>
          <a:noFill/>
          <a:ln w="9525">
            <a:noFill/>
            <a:miter lim="800000"/>
            <a:headEnd/>
            <a:tailEnd/>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CSS Images</a:t>
            </a:r>
            <a:endParaRPr lang="en-US" u="sng" dirty="0">
              <a:solidFill>
                <a:srgbClr val="C00000"/>
              </a:solidFill>
            </a:endParaRPr>
          </a:p>
        </p:txBody>
      </p:sp>
      <p:sp>
        <p:nvSpPr>
          <p:cNvPr id="3" name="Content Placeholder 2"/>
          <p:cNvSpPr>
            <a:spLocks noGrp="1"/>
          </p:cNvSpPr>
          <p:nvPr>
            <p:ph idx="1"/>
          </p:nvPr>
        </p:nvSpPr>
        <p:spPr>
          <a:xfrm>
            <a:off x="152400" y="838201"/>
            <a:ext cx="8763000" cy="5791200"/>
          </a:xfrm>
        </p:spPr>
        <p:txBody>
          <a:bodyPr>
            <a:normAutofit/>
          </a:bodyPr>
          <a:lstStyle/>
          <a:p>
            <a:pPr marL="457200" indent="-457200" algn="just">
              <a:buFont typeface="+mj-lt"/>
              <a:buAutoNum type="arabicPeriod"/>
            </a:pPr>
            <a:r>
              <a:rPr lang="en-US" sz="2400" b="1" dirty="0" smtClean="0"/>
              <a:t>Image Border Property:</a:t>
            </a:r>
          </a:p>
          <a:p>
            <a:pPr lvl="1" algn="just">
              <a:buNone/>
            </a:pPr>
            <a:r>
              <a:rPr lang="en-US" sz="2400" dirty="0" smtClean="0"/>
              <a:t>	The </a:t>
            </a:r>
            <a:r>
              <a:rPr lang="en-US" sz="2400" i="1" dirty="0" smtClean="0"/>
              <a:t>border</a:t>
            </a:r>
            <a:r>
              <a:rPr lang="en-US" sz="2400" dirty="0" smtClean="0"/>
              <a:t> property of an image is used to set the width of an image border. This property can have a value in length or in %. A width of zero pixels means no border.</a:t>
            </a:r>
          </a:p>
          <a:p>
            <a:pPr lvl="1" algn="just">
              <a:buNone/>
            </a:pPr>
            <a:r>
              <a:rPr lang="en-US" sz="1800" b="1" i="1" dirty="0" smtClean="0">
                <a:solidFill>
                  <a:srgbClr val="C00000"/>
                </a:solidFill>
              </a:rPr>
              <a:t>&lt;body&gt; </a:t>
            </a:r>
          </a:p>
          <a:p>
            <a:pPr lvl="1" algn="just">
              <a:buNone/>
            </a:pPr>
            <a:r>
              <a:rPr lang="en-US" sz="1800" b="1" i="1" dirty="0" smtClean="0">
                <a:solidFill>
                  <a:srgbClr val="C00000"/>
                </a:solidFill>
              </a:rPr>
              <a:t>&lt;</a:t>
            </a:r>
            <a:r>
              <a:rPr lang="en-US" sz="1800" b="1" i="1" dirty="0" err="1" smtClean="0">
                <a:solidFill>
                  <a:srgbClr val="C00000"/>
                </a:solidFill>
              </a:rPr>
              <a:t>img</a:t>
            </a:r>
            <a:r>
              <a:rPr lang="en-US" sz="1800" b="1" i="1" dirty="0" smtClean="0">
                <a:solidFill>
                  <a:srgbClr val="C00000"/>
                </a:solidFill>
              </a:rPr>
              <a:t> style = "border:0px;" </a:t>
            </a:r>
            <a:r>
              <a:rPr lang="en-US" sz="1800" b="1" i="1" dirty="0" err="1" smtClean="0">
                <a:solidFill>
                  <a:srgbClr val="C00000"/>
                </a:solidFill>
              </a:rPr>
              <a:t>src</a:t>
            </a:r>
            <a:r>
              <a:rPr lang="en-US" sz="1800" b="1" i="1" dirty="0" smtClean="0">
                <a:solidFill>
                  <a:srgbClr val="C00000"/>
                </a:solidFill>
              </a:rPr>
              <a:t> = "/</a:t>
            </a:r>
            <a:r>
              <a:rPr lang="en-US" sz="1800" b="1" i="1" dirty="0" err="1" smtClean="0">
                <a:solidFill>
                  <a:srgbClr val="C00000"/>
                </a:solidFill>
              </a:rPr>
              <a:t>css</a:t>
            </a:r>
            <a:r>
              <a:rPr lang="en-US" sz="1800" b="1" i="1" dirty="0" smtClean="0">
                <a:solidFill>
                  <a:srgbClr val="C00000"/>
                </a:solidFill>
              </a:rPr>
              <a:t>/images/logo.png" /&gt; </a:t>
            </a:r>
          </a:p>
          <a:p>
            <a:pPr lvl="1" algn="just">
              <a:buNone/>
            </a:pPr>
            <a:r>
              <a:rPr lang="en-US" sz="1800" b="1" i="1" dirty="0" smtClean="0">
                <a:solidFill>
                  <a:srgbClr val="C00000"/>
                </a:solidFill>
              </a:rPr>
              <a:t>&lt;</a:t>
            </a:r>
            <a:r>
              <a:rPr lang="en-US" sz="1800" b="1" i="1" dirty="0" err="1" smtClean="0">
                <a:solidFill>
                  <a:srgbClr val="C00000"/>
                </a:solidFill>
              </a:rPr>
              <a:t>br</a:t>
            </a:r>
            <a:r>
              <a:rPr lang="en-US" sz="1800" b="1" i="1" dirty="0" smtClean="0">
                <a:solidFill>
                  <a:srgbClr val="C00000"/>
                </a:solidFill>
              </a:rPr>
              <a:t> /&gt; </a:t>
            </a:r>
          </a:p>
          <a:p>
            <a:pPr lvl="1" algn="just">
              <a:buNone/>
            </a:pPr>
            <a:r>
              <a:rPr lang="en-US" sz="1800" b="1" i="1" dirty="0" smtClean="0">
                <a:solidFill>
                  <a:srgbClr val="C00000"/>
                </a:solidFill>
              </a:rPr>
              <a:t>&lt;</a:t>
            </a:r>
            <a:r>
              <a:rPr lang="en-US" sz="1800" b="1" i="1" dirty="0" err="1" smtClean="0">
                <a:solidFill>
                  <a:srgbClr val="C00000"/>
                </a:solidFill>
              </a:rPr>
              <a:t>img</a:t>
            </a:r>
            <a:r>
              <a:rPr lang="en-US" sz="1800" b="1" i="1" dirty="0" smtClean="0">
                <a:solidFill>
                  <a:srgbClr val="C00000"/>
                </a:solidFill>
              </a:rPr>
              <a:t> style = "border:3px dashed red;" </a:t>
            </a:r>
            <a:r>
              <a:rPr lang="en-US" sz="1800" b="1" i="1" dirty="0" err="1" smtClean="0">
                <a:solidFill>
                  <a:srgbClr val="C00000"/>
                </a:solidFill>
              </a:rPr>
              <a:t>src</a:t>
            </a:r>
            <a:r>
              <a:rPr lang="en-US" sz="1800" b="1" i="1" dirty="0" smtClean="0">
                <a:solidFill>
                  <a:srgbClr val="C00000"/>
                </a:solidFill>
              </a:rPr>
              <a:t> = "/</a:t>
            </a:r>
            <a:r>
              <a:rPr lang="en-US" sz="1800" b="1" i="1" dirty="0" err="1" smtClean="0">
                <a:solidFill>
                  <a:srgbClr val="C00000"/>
                </a:solidFill>
              </a:rPr>
              <a:t>css</a:t>
            </a:r>
            <a:r>
              <a:rPr lang="en-US" sz="1800" b="1" i="1" dirty="0" smtClean="0">
                <a:solidFill>
                  <a:srgbClr val="C00000"/>
                </a:solidFill>
              </a:rPr>
              <a:t>/images/logo.png" /&gt;  </a:t>
            </a:r>
          </a:p>
          <a:p>
            <a:pPr lvl="1" algn="just">
              <a:buNone/>
            </a:pPr>
            <a:r>
              <a:rPr lang="en-US" sz="1800" b="1" i="1" dirty="0" smtClean="0">
                <a:solidFill>
                  <a:srgbClr val="C00000"/>
                </a:solidFill>
              </a:rPr>
              <a:t>&lt;/body&gt;</a:t>
            </a:r>
          </a:p>
          <a:p>
            <a:pPr lvl="1" algn="just">
              <a:buNone/>
            </a:pPr>
            <a:endParaRPr lang="en-US" sz="1800" b="1" i="1" dirty="0" smtClean="0">
              <a:solidFill>
                <a:srgbClr val="C00000"/>
              </a:solidFill>
            </a:endParaRPr>
          </a:p>
          <a:p>
            <a:pPr marL="457200" indent="-457200" algn="just">
              <a:buFont typeface="+mj-lt"/>
              <a:buAutoNum type="arabicPeriod"/>
            </a:pPr>
            <a:r>
              <a:rPr lang="en-US" sz="2400" b="1" dirty="0" smtClean="0"/>
              <a:t>Image Height Property :</a:t>
            </a:r>
          </a:p>
          <a:p>
            <a:pPr marL="857250" lvl="1" indent="-457200" algn="just">
              <a:buNone/>
            </a:pPr>
            <a:r>
              <a:rPr lang="en-US" sz="2000" dirty="0" smtClean="0"/>
              <a:t>	</a:t>
            </a:r>
            <a:r>
              <a:rPr lang="en-US" sz="2400" dirty="0" smtClean="0"/>
              <a:t>The </a:t>
            </a:r>
            <a:r>
              <a:rPr lang="en-US" sz="2400" i="1" dirty="0" smtClean="0"/>
              <a:t>height</a:t>
            </a:r>
            <a:r>
              <a:rPr lang="en-US" sz="2400" dirty="0" smtClean="0"/>
              <a:t> property of an image is used to set the height of an image. This property can have a value in length or in %.</a:t>
            </a:r>
            <a:endParaRPr lang="en-US" sz="2400" b="1" dirty="0" smtClean="0"/>
          </a:p>
          <a:p>
            <a:pPr marL="457200" indent="-457200" algn="just">
              <a:buNone/>
            </a:pPr>
            <a:r>
              <a:rPr lang="en-US" sz="2400" dirty="0" smtClean="0"/>
              <a:t>	</a:t>
            </a:r>
            <a:r>
              <a:rPr lang="en-US" sz="1800" b="1" i="1" dirty="0" smtClean="0">
                <a:solidFill>
                  <a:srgbClr val="C00000"/>
                </a:solidFill>
              </a:rPr>
              <a:t>&lt;</a:t>
            </a:r>
            <a:r>
              <a:rPr lang="en-US" sz="1800" b="1" i="1" dirty="0" err="1" smtClean="0">
                <a:solidFill>
                  <a:srgbClr val="C00000"/>
                </a:solidFill>
              </a:rPr>
              <a:t>img</a:t>
            </a:r>
            <a:r>
              <a:rPr lang="en-US" sz="1800" b="1" i="1" dirty="0" smtClean="0">
                <a:solidFill>
                  <a:srgbClr val="C00000"/>
                </a:solidFill>
              </a:rPr>
              <a:t> style = "border:1px solid red; height:100px;" </a:t>
            </a:r>
            <a:r>
              <a:rPr lang="en-US" sz="1800" b="1" i="1" dirty="0" err="1" smtClean="0">
                <a:solidFill>
                  <a:srgbClr val="C00000"/>
                </a:solidFill>
              </a:rPr>
              <a:t>src</a:t>
            </a:r>
            <a:r>
              <a:rPr lang="en-US" sz="1800" b="1" i="1" dirty="0" smtClean="0">
                <a:solidFill>
                  <a:srgbClr val="C00000"/>
                </a:solidFill>
              </a:rPr>
              <a:t> = "/</a:t>
            </a:r>
            <a:r>
              <a:rPr lang="en-US" sz="1800" b="1" i="1" dirty="0" err="1" smtClean="0">
                <a:solidFill>
                  <a:srgbClr val="C00000"/>
                </a:solidFill>
              </a:rPr>
              <a:t>css</a:t>
            </a:r>
            <a:r>
              <a:rPr lang="en-US" sz="1800" b="1" i="1" dirty="0" smtClean="0">
                <a:solidFill>
                  <a:srgbClr val="C00000"/>
                </a:solidFill>
              </a:rPr>
              <a:t>/images/logo.png" /&gt;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rmAutofit lnSpcReduction="10000"/>
          </a:bodyPr>
          <a:lstStyle/>
          <a:p>
            <a:pPr marL="457200" indent="-457200" algn="just">
              <a:buNone/>
            </a:pPr>
            <a:r>
              <a:rPr lang="en-US" b="1" dirty="0" smtClean="0"/>
              <a:t>3. Image Width Property:</a:t>
            </a:r>
          </a:p>
          <a:p>
            <a:pPr marL="457200" indent="-457200" algn="just">
              <a:buNone/>
            </a:pPr>
            <a:r>
              <a:rPr lang="en-US" b="1" dirty="0" smtClean="0"/>
              <a:t>	</a:t>
            </a:r>
            <a:r>
              <a:rPr lang="en-US" sz="2400" dirty="0" smtClean="0"/>
              <a:t>The </a:t>
            </a:r>
            <a:r>
              <a:rPr lang="en-US" sz="2400" i="1" dirty="0" smtClean="0"/>
              <a:t>width</a:t>
            </a:r>
            <a:r>
              <a:rPr lang="en-US" sz="2400" dirty="0" smtClean="0"/>
              <a:t> property of an image is used to set the width of an image. This property can have a value in length or in %. </a:t>
            </a:r>
          </a:p>
          <a:p>
            <a:pPr marL="457200" indent="-457200" algn="just">
              <a:buNone/>
            </a:pPr>
            <a:r>
              <a:rPr lang="en-US" sz="1800" b="1" i="1" dirty="0" smtClean="0">
                <a:solidFill>
                  <a:srgbClr val="C00000"/>
                </a:solidFill>
              </a:rPr>
              <a:t>	&lt;</a:t>
            </a:r>
            <a:r>
              <a:rPr lang="en-US" sz="1800" b="1" i="1" dirty="0" err="1" smtClean="0">
                <a:solidFill>
                  <a:srgbClr val="C00000"/>
                </a:solidFill>
              </a:rPr>
              <a:t>img</a:t>
            </a:r>
            <a:r>
              <a:rPr lang="en-US" sz="1800" b="1" i="1" dirty="0" smtClean="0">
                <a:solidFill>
                  <a:srgbClr val="C00000"/>
                </a:solidFill>
              </a:rPr>
              <a:t> style = "border:1px solid red; width:150px;" </a:t>
            </a:r>
            <a:r>
              <a:rPr lang="en-US" sz="1800" b="1" i="1" dirty="0" err="1" smtClean="0">
                <a:solidFill>
                  <a:srgbClr val="C00000"/>
                </a:solidFill>
              </a:rPr>
              <a:t>src</a:t>
            </a:r>
            <a:r>
              <a:rPr lang="en-US" sz="1800" b="1" i="1" dirty="0" smtClean="0">
                <a:solidFill>
                  <a:srgbClr val="C00000"/>
                </a:solidFill>
              </a:rPr>
              <a:t> = "/</a:t>
            </a:r>
            <a:r>
              <a:rPr lang="en-US" sz="1800" b="1" i="1" dirty="0" err="1" smtClean="0">
                <a:solidFill>
                  <a:srgbClr val="C00000"/>
                </a:solidFill>
              </a:rPr>
              <a:t>css</a:t>
            </a:r>
            <a:r>
              <a:rPr lang="en-US" sz="1800" b="1" i="1" dirty="0" smtClean="0">
                <a:solidFill>
                  <a:srgbClr val="C00000"/>
                </a:solidFill>
              </a:rPr>
              <a:t>/images/logo.png" /&gt;</a:t>
            </a:r>
          </a:p>
          <a:p>
            <a:pPr>
              <a:buNone/>
            </a:pPr>
            <a:r>
              <a:rPr lang="en-US" b="1" dirty="0" smtClean="0"/>
              <a:t>4. -</a:t>
            </a:r>
            <a:r>
              <a:rPr lang="en-US" b="1" dirty="0" err="1" smtClean="0"/>
              <a:t>moz</a:t>
            </a:r>
            <a:r>
              <a:rPr lang="en-US" b="1" dirty="0" smtClean="0"/>
              <a:t>-opacity Property:</a:t>
            </a:r>
          </a:p>
          <a:p>
            <a:pPr>
              <a:buNone/>
            </a:pPr>
            <a:r>
              <a:rPr lang="en-US" sz="2400" i="1" dirty="0" smtClean="0"/>
              <a:t>	The -</a:t>
            </a:r>
            <a:r>
              <a:rPr lang="en-US" sz="2400" i="1" dirty="0" err="1" smtClean="0"/>
              <a:t>moz</a:t>
            </a:r>
            <a:r>
              <a:rPr lang="en-US" sz="2400" i="1" dirty="0" smtClean="0"/>
              <a:t>-opacity property of an image is used to set the opacity of an image. This property is used to create a transparent image in Mozilla. IE uses </a:t>
            </a:r>
            <a:r>
              <a:rPr lang="en-US" sz="2400" b="1" i="1" dirty="0" err="1" smtClean="0"/>
              <a:t>filter:alpha</a:t>
            </a:r>
            <a:r>
              <a:rPr lang="en-US" sz="2400" b="1" i="1" dirty="0" smtClean="0"/>
              <a:t>(opacity=x)</a:t>
            </a:r>
            <a:r>
              <a:rPr lang="en-US" sz="2400" i="1" dirty="0" smtClean="0"/>
              <a:t> to create transparent images.</a:t>
            </a:r>
          </a:p>
          <a:p>
            <a:r>
              <a:rPr lang="en-US" sz="2400" i="1" dirty="0" smtClean="0"/>
              <a:t>In Mozilla (-</a:t>
            </a:r>
            <a:r>
              <a:rPr lang="en-US" sz="2400" i="1" dirty="0" err="1" smtClean="0"/>
              <a:t>moz-opacity:x</a:t>
            </a:r>
            <a:r>
              <a:rPr lang="en-US" sz="2400" i="1" dirty="0" smtClean="0"/>
              <a:t>) x can be a value from 0.0 - 1.0. A lower value makes the element more transparent (The same things goes for the CSS3-valid syntax </a:t>
            </a:r>
            <a:r>
              <a:rPr lang="en-US" sz="2400" i="1" dirty="0" err="1" smtClean="0"/>
              <a:t>opacity:x</a:t>
            </a:r>
            <a:r>
              <a:rPr lang="en-US" sz="2400" i="1" dirty="0" smtClean="0"/>
              <a:t>).</a:t>
            </a:r>
          </a:p>
          <a:p>
            <a:r>
              <a:rPr lang="en-US" sz="2400" i="1" dirty="0" smtClean="0"/>
              <a:t>In IE (</a:t>
            </a:r>
            <a:r>
              <a:rPr lang="en-US" sz="2400" i="1" dirty="0" err="1" smtClean="0"/>
              <a:t>filter:alpha</a:t>
            </a:r>
            <a:r>
              <a:rPr lang="en-US" sz="2400" i="1" dirty="0" smtClean="0"/>
              <a:t>(opacity=x)) x can be a value from 0 - 100. A lower value makes the element more transparent.</a:t>
            </a:r>
          </a:p>
          <a:p>
            <a:pPr>
              <a:buNone/>
            </a:pPr>
            <a:r>
              <a:rPr lang="en-US" sz="1900" b="1" i="1" dirty="0" smtClean="0">
                <a:solidFill>
                  <a:srgbClr val="C00000"/>
                </a:solidFill>
              </a:rPr>
              <a:t>&lt;</a:t>
            </a:r>
            <a:r>
              <a:rPr lang="en-US" sz="1900" b="1" i="1" dirty="0" err="1" smtClean="0">
                <a:solidFill>
                  <a:srgbClr val="C00000"/>
                </a:solidFill>
              </a:rPr>
              <a:t>img</a:t>
            </a:r>
            <a:r>
              <a:rPr lang="en-US" sz="1900" b="1" i="1" dirty="0" smtClean="0">
                <a:solidFill>
                  <a:srgbClr val="C00000"/>
                </a:solidFill>
              </a:rPr>
              <a:t> style = "border:1px solid red; -moz-opacity:0.4; </a:t>
            </a:r>
            <a:r>
              <a:rPr lang="en-US" sz="1900" b="1" i="1" dirty="0" err="1" smtClean="0">
                <a:solidFill>
                  <a:srgbClr val="C00000"/>
                </a:solidFill>
              </a:rPr>
              <a:t>filter:alpha</a:t>
            </a:r>
            <a:r>
              <a:rPr lang="en-US" sz="1900" b="1" i="1" dirty="0" smtClean="0">
                <a:solidFill>
                  <a:srgbClr val="C00000"/>
                </a:solidFill>
              </a:rPr>
              <a:t>(opacity=40);" </a:t>
            </a:r>
            <a:r>
              <a:rPr lang="en-US" sz="1900" b="1" i="1" dirty="0" err="1" smtClean="0">
                <a:solidFill>
                  <a:srgbClr val="C00000"/>
                </a:solidFill>
              </a:rPr>
              <a:t>src</a:t>
            </a:r>
            <a:r>
              <a:rPr lang="en-US" sz="1900" b="1" i="1" dirty="0" smtClean="0">
                <a:solidFill>
                  <a:srgbClr val="C00000"/>
                </a:solidFill>
              </a:rPr>
              <a:t> = "/</a:t>
            </a:r>
            <a:r>
              <a:rPr lang="en-US" sz="1900" b="1" i="1" dirty="0" err="1" smtClean="0">
                <a:solidFill>
                  <a:srgbClr val="C00000"/>
                </a:solidFill>
              </a:rPr>
              <a:t>css</a:t>
            </a:r>
            <a:r>
              <a:rPr lang="en-US" sz="1900" b="1" i="1" dirty="0" smtClean="0">
                <a:solidFill>
                  <a:srgbClr val="C00000"/>
                </a:solidFill>
              </a:rPr>
              <a:t>/images/logo.png" /&gt;</a:t>
            </a:r>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u="sng" dirty="0" smtClean="0">
                <a:solidFill>
                  <a:srgbClr val="C00000"/>
                </a:solidFill>
              </a:rPr>
              <a:t>CSS Background Properties</a:t>
            </a:r>
            <a:endParaRPr lang="en-US" u="sng" dirty="0">
              <a:solidFill>
                <a:srgbClr val="C00000"/>
              </a:solidFill>
            </a:endParaRPr>
          </a:p>
        </p:txBody>
      </p:sp>
      <p:sp>
        <p:nvSpPr>
          <p:cNvPr id="3" name="Content Placeholder 2"/>
          <p:cNvSpPr>
            <a:spLocks noGrp="1"/>
          </p:cNvSpPr>
          <p:nvPr>
            <p:ph idx="1"/>
          </p:nvPr>
        </p:nvSpPr>
        <p:spPr>
          <a:xfrm>
            <a:off x="228600" y="1143000"/>
            <a:ext cx="8686800" cy="5410200"/>
          </a:xfrm>
        </p:spPr>
        <p:txBody>
          <a:bodyPr>
            <a:normAutofit/>
          </a:bodyPr>
          <a:lstStyle/>
          <a:p>
            <a:r>
              <a:rPr lang="en-US" dirty="0" smtClean="0"/>
              <a:t>CSS Background properties like background-color, background-image, background-position, background-repeat, background-attachment properties and many more.</a:t>
            </a:r>
          </a:p>
          <a:p>
            <a:pPr>
              <a:buNone/>
            </a:pPr>
            <a:r>
              <a:rPr lang="en-US" sz="2800" b="1" dirty="0" smtClean="0"/>
              <a:t>CSS background-color</a:t>
            </a:r>
            <a:r>
              <a:rPr lang="en-US" sz="2800" dirty="0" smtClean="0"/>
              <a:t>=set background color.</a:t>
            </a:r>
          </a:p>
          <a:p>
            <a:pPr>
              <a:buNone/>
            </a:pPr>
            <a:r>
              <a:rPr lang="en-US" dirty="0" smtClean="0"/>
              <a:t>	</a:t>
            </a:r>
            <a:r>
              <a:rPr lang="en-US" sz="1800" b="1" i="1" dirty="0" smtClean="0">
                <a:solidFill>
                  <a:srgbClr val="C00000"/>
                </a:solidFill>
              </a:rPr>
              <a:t>&lt;p style="background-color: orange;"&gt;</a:t>
            </a:r>
            <a:r>
              <a:rPr lang="en-US" sz="1800" b="1" i="1" dirty="0" smtClean="0">
                <a:solidFill>
                  <a:srgbClr val="0070C0"/>
                </a:solidFill>
              </a:rPr>
              <a:t>This text background color orange.</a:t>
            </a:r>
            <a:r>
              <a:rPr lang="en-US" sz="1800" b="1" i="1" dirty="0" smtClean="0">
                <a:solidFill>
                  <a:srgbClr val="C00000"/>
                </a:solidFill>
              </a:rPr>
              <a:t>&lt;/p&gt;</a:t>
            </a:r>
          </a:p>
          <a:p>
            <a:pPr>
              <a:buNone/>
            </a:pPr>
            <a:r>
              <a:rPr lang="en-US" sz="2800" b="1" dirty="0" smtClean="0"/>
              <a:t>CSS background-image</a:t>
            </a:r>
          </a:p>
          <a:p>
            <a:pPr>
              <a:buNone/>
            </a:pPr>
            <a:r>
              <a:rPr lang="en-US" sz="1900" b="1" i="1" dirty="0" smtClean="0">
                <a:solidFill>
                  <a:srgbClr val="C00000"/>
                </a:solidFill>
              </a:rPr>
              <a:t>	</a:t>
            </a:r>
            <a:r>
              <a:rPr lang="en-US" sz="1800" b="1" i="1" dirty="0" smtClean="0">
                <a:solidFill>
                  <a:srgbClr val="C00000"/>
                </a:solidFill>
              </a:rPr>
              <a:t>&lt;p style="background-</a:t>
            </a:r>
            <a:r>
              <a:rPr lang="en-US" sz="1800" b="1" i="1" dirty="0" err="1" smtClean="0">
                <a:solidFill>
                  <a:srgbClr val="C00000"/>
                </a:solidFill>
              </a:rPr>
              <a:t>image:url</a:t>
            </a:r>
            <a:r>
              <a:rPr lang="en-US" sz="1800" b="1" i="1" dirty="0" smtClean="0">
                <a:solidFill>
                  <a:srgbClr val="C00000"/>
                </a:solidFill>
              </a:rPr>
              <a:t>(../../images/img_nat.png); color:#FFFFFF; height:130px; width:200px; font-size:20px;"&gt;</a:t>
            </a:r>
            <a:r>
              <a:rPr lang="en-US" sz="1800" b="1" i="1" dirty="0" smtClean="0">
                <a:solidFill>
                  <a:srgbClr val="0070C0"/>
                </a:solidFill>
              </a:rPr>
              <a:t>This text element set background image.</a:t>
            </a:r>
            <a:r>
              <a:rPr lang="en-US" sz="1800" b="1" i="1" dirty="0" smtClean="0">
                <a:solidFill>
                  <a:srgbClr val="C00000"/>
                </a:solidFill>
              </a:rPr>
              <a:t>&lt;/p&gt;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Autofit/>
          </a:bodyPr>
          <a:lstStyle/>
          <a:p>
            <a:pPr algn="just">
              <a:buNone/>
            </a:pPr>
            <a:r>
              <a:rPr lang="en-US" sz="2000" b="1" dirty="0" smtClean="0"/>
              <a:t>CSS background-repeat</a:t>
            </a:r>
          </a:p>
          <a:p>
            <a:pPr algn="just">
              <a:buNone/>
            </a:pPr>
            <a:r>
              <a:rPr lang="en-US" sz="1600" i="1" dirty="0" smtClean="0"/>
              <a:t>	</a:t>
            </a:r>
            <a:r>
              <a:rPr lang="en-US" sz="1800" i="1" dirty="0" smtClean="0"/>
              <a:t>CSS background-repeat property repeat image both side horizontally or vertically. CSS background-repeat property possible value is repeat, no-repeat, repeat-x (vertically repeat), and repeat-y (horizontally repeat).</a:t>
            </a:r>
          </a:p>
          <a:p>
            <a:pPr>
              <a:buNone/>
            </a:pPr>
            <a:r>
              <a:rPr lang="en-US" sz="1600" b="1" i="1" dirty="0" smtClean="0">
                <a:solidFill>
                  <a:srgbClr val="C00000"/>
                </a:solidFill>
              </a:rPr>
              <a:t>	&lt;p style="background-</a:t>
            </a:r>
            <a:r>
              <a:rPr lang="en-US" sz="1600" b="1" i="1" dirty="0" err="1" smtClean="0">
                <a:solidFill>
                  <a:srgbClr val="C00000"/>
                </a:solidFill>
              </a:rPr>
              <a:t>image:url</a:t>
            </a:r>
            <a:r>
              <a:rPr lang="en-US" sz="1600" b="1" i="1" dirty="0" smtClean="0">
                <a:solidFill>
                  <a:srgbClr val="C00000"/>
                </a:solidFill>
              </a:rPr>
              <a:t>(../../images/img_nat.png); height:120px; background-repeat: no-repeat;“&gt;</a:t>
            </a:r>
            <a:r>
              <a:rPr lang="en-US" sz="1600" b="1" i="1" dirty="0" smtClean="0">
                <a:solidFill>
                  <a:srgbClr val="0070C0"/>
                </a:solidFill>
              </a:rPr>
              <a:t>This element represent background-repeat property.</a:t>
            </a:r>
            <a:r>
              <a:rPr lang="en-US" sz="1600" b="1" i="1" dirty="0" smtClean="0">
                <a:solidFill>
                  <a:srgbClr val="C00000"/>
                </a:solidFill>
              </a:rPr>
              <a:t>&lt;/p&gt; </a:t>
            </a:r>
          </a:p>
          <a:p>
            <a:pPr algn="just">
              <a:buNone/>
            </a:pPr>
            <a:r>
              <a:rPr lang="en-US" sz="2000" b="1" dirty="0" smtClean="0"/>
              <a:t>CSS background-attachment</a:t>
            </a:r>
          </a:p>
          <a:p>
            <a:pPr algn="just">
              <a:buNone/>
            </a:pPr>
            <a:r>
              <a:rPr lang="en-US" sz="1600" b="1" i="1" dirty="0" smtClean="0">
                <a:solidFill>
                  <a:srgbClr val="C00000"/>
                </a:solidFill>
              </a:rPr>
              <a:t>	&lt;p style="background-image: </a:t>
            </a:r>
            <a:r>
              <a:rPr lang="en-US" sz="1600" b="1" i="1" dirty="0" err="1" smtClean="0">
                <a:solidFill>
                  <a:srgbClr val="C00000"/>
                </a:solidFill>
              </a:rPr>
              <a:t>url</a:t>
            </a:r>
            <a:r>
              <a:rPr lang="en-US" sz="1600" b="1" i="1" dirty="0" smtClean="0">
                <a:solidFill>
                  <a:srgbClr val="C00000"/>
                </a:solidFill>
              </a:rPr>
              <a:t>(../../images/img_nat.png); height: 130px; width: 200px; overflow: scroll; background-</a:t>
            </a:r>
            <a:r>
              <a:rPr lang="en-US" sz="1600" b="1" i="1" dirty="0" err="1" smtClean="0">
                <a:solidFill>
                  <a:srgbClr val="C00000"/>
                </a:solidFill>
              </a:rPr>
              <a:t>attachment:fixed</a:t>
            </a:r>
            <a:r>
              <a:rPr lang="en-US" sz="1600" b="1" i="1" dirty="0" smtClean="0">
                <a:solidFill>
                  <a:srgbClr val="C00000"/>
                </a:solidFill>
              </a:rPr>
              <a:t>; color: white;“&gt;</a:t>
            </a:r>
            <a:r>
              <a:rPr lang="en-US" sz="1600" b="1" i="1" dirty="0" smtClean="0">
                <a:solidFill>
                  <a:srgbClr val="0070C0"/>
                </a:solidFill>
              </a:rPr>
              <a:t>This element represent background-attachment property. It means image does not moved only fixed attached a image. background attachment possible value fixed or scroll. you can use this value and display </a:t>
            </a:r>
            <a:r>
              <a:rPr lang="en-US" sz="1600" b="1" i="1" dirty="0" err="1" smtClean="0">
                <a:solidFill>
                  <a:srgbClr val="0070C0"/>
                </a:solidFill>
              </a:rPr>
              <a:t>results.This</a:t>
            </a:r>
            <a:r>
              <a:rPr lang="en-US" sz="1600" b="1" i="1" dirty="0" smtClean="0">
                <a:solidFill>
                  <a:srgbClr val="0070C0"/>
                </a:solidFill>
              </a:rPr>
              <a:t> example is Background attachment image is fixed means image does not moved only fixed attached a image. background attachment possible value fixed or scroll. you can use this value and display results.</a:t>
            </a:r>
            <a:r>
              <a:rPr lang="en-US" sz="1600" b="1" i="1" dirty="0" smtClean="0">
                <a:solidFill>
                  <a:srgbClr val="C00000"/>
                </a:solidFill>
              </a:rPr>
              <a:t>&lt;/p&gt;</a:t>
            </a:r>
          </a:p>
          <a:p>
            <a:pPr>
              <a:buNone/>
            </a:pPr>
            <a:r>
              <a:rPr lang="en-US" sz="2000" b="1" dirty="0" smtClean="0"/>
              <a:t>CSS background-position</a:t>
            </a:r>
          </a:p>
          <a:p>
            <a:pPr>
              <a:buNone/>
            </a:pPr>
            <a:r>
              <a:rPr lang="en-US" sz="1600" dirty="0" smtClean="0"/>
              <a:t>	</a:t>
            </a:r>
            <a:r>
              <a:rPr lang="en-US" sz="1800" i="1" dirty="0" smtClean="0"/>
              <a:t>CSS background-position property use to set background image in different type position like left, right, center, top, bottom.</a:t>
            </a:r>
          </a:p>
          <a:p>
            <a:pPr>
              <a:buNone/>
            </a:pPr>
            <a:r>
              <a:rPr lang="en-US" sz="1600" b="1" i="1" dirty="0" smtClean="0">
                <a:solidFill>
                  <a:srgbClr val="C00000"/>
                </a:solidFill>
              </a:rPr>
              <a:t>	&lt;p style="background-</a:t>
            </a:r>
            <a:r>
              <a:rPr lang="en-US" sz="1600" b="1" i="1" dirty="0" err="1" smtClean="0">
                <a:solidFill>
                  <a:srgbClr val="C00000"/>
                </a:solidFill>
              </a:rPr>
              <a:t>image:url</a:t>
            </a:r>
            <a:r>
              <a:rPr lang="en-US" sz="1600" b="1" i="1" dirty="0" smtClean="0">
                <a:solidFill>
                  <a:srgbClr val="C00000"/>
                </a:solidFill>
              </a:rPr>
              <a:t>(../../images/img_nat.png); height:120px; background-repeat: no-repeat; background-position: 150px;"&gt;</a:t>
            </a:r>
            <a:r>
              <a:rPr lang="en-US" sz="1600" b="1" i="1" dirty="0" smtClean="0">
                <a:solidFill>
                  <a:srgbClr val="0070C0"/>
                </a:solidFill>
              </a:rPr>
              <a:t>This element represent background-position property. </a:t>
            </a:r>
            <a:r>
              <a:rPr lang="en-US" sz="1600" b="1" i="1" dirty="0" smtClean="0">
                <a:solidFill>
                  <a:srgbClr val="C00000"/>
                </a:solidFill>
              </a:rPr>
              <a:t>&lt;/p&gt;</a:t>
            </a:r>
          </a:p>
          <a:p>
            <a:pPr algn="just">
              <a:buNone/>
            </a:pPr>
            <a:endParaRPr lang="en-US" sz="1600" b="1" i="1" dirty="0" smtClean="0">
              <a:solidFill>
                <a:srgbClr val="C00000"/>
              </a:solidFill>
            </a:endParaRPr>
          </a:p>
          <a:p>
            <a:pPr algn="just"/>
            <a:endParaRPr lang="en-US" sz="1600"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C00000"/>
                </a:solidFill>
              </a:rPr>
              <a:t>CSS - Links</a:t>
            </a:r>
            <a:endParaRPr lang="en-US" u="sng" dirty="0">
              <a:solidFill>
                <a:srgbClr val="C00000"/>
              </a:solidFill>
            </a:endParaRPr>
          </a:p>
        </p:txBody>
      </p:sp>
      <p:sp>
        <p:nvSpPr>
          <p:cNvPr id="3" name="Content Placeholder 2"/>
          <p:cNvSpPr>
            <a:spLocks noGrp="1"/>
          </p:cNvSpPr>
          <p:nvPr>
            <p:ph idx="1"/>
          </p:nvPr>
        </p:nvSpPr>
        <p:spPr>
          <a:xfrm>
            <a:off x="457200" y="1066800"/>
            <a:ext cx="8229600" cy="5486400"/>
          </a:xfrm>
        </p:spPr>
        <p:txBody>
          <a:bodyPr>
            <a:noAutofit/>
          </a:bodyPr>
          <a:lstStyle/>
          <a:p>
            <a:pPr marL="0" indent="0" algn="just">
              <a:buNone/>
            </a:pPr>
            <a:r>
              <a:rPr lang="en-US" sz="2000" dirty="0" smtClean="0"/>
              <a:t>CSS Links set different properties of a hyper link using CSS. You can set following properties of a hyper link −</a:t>
            </a:r>
          </a:p>
          <a:p>
            <a:pPr lvl="1" algn="just"/>
            <a:r>
              <a:rPr lang="en-US" sz="2000" dirty="0" smtClean="0"/>
              <a:t>The </a:t>
            </a:r>
            <a:r>
              <a:rPr lang="en-US" sz="2000" b="1" dirty="0" smtClean="0"/>
              <a:t>:link</a:t>
            </a:r>
            <a:r>
              <a:rPr lang="en-US" sz="2000" dirty="0" smtClean="0"/>
              <a:t> signifies unvisited hyperlinks.</a:t>
            </a:r>
          </a:p>
          <a:p>
            <a:pPr lvl="1" algn="just"/>
            <a:r>
              <a:rPr lang="en-US" sz="2000" dirty="0" smtClean="0"/>
              <a:t>The </a:t>
            </a:r>
            <a:r>
              <a:rPr lang="en-US" sz="2000" b="1" dirty="0" smtClean="0"/>
              <a:t>:visited</a:t>
            </a:r>
            <a:r>
              <a:rPr lang="en-US" sz="2000" dirty="0" smtClean="0"/>
              <a:t> signifies visited hyperlinks.</a:t>
            </a:r>
          </a:p>
          <a:p>
            <a:pPr lvl="1" algn="just"/>
            <a:r>
              <a:rPr lang="en-US" sz="2000" dirty="0" smtClean="0"/>
              <a:t>The </a:t>
            </a:r>
            <a:r>
              <a:rPr lang="en-US" sz="2000" b="1" dirty="0" smtClean="0"/>
              <a:t>:hover</a:t>
            </a:r>
            <a:r>
              <a:rPr lang="en-US" sz="2000" dirty="0" smtClean="0"/>
              <a:t> signifies an element that currently has the user's mouse pointer hovering over it.</a:t>
            </a:r>
          </a:p>
          <a:p>
            <a:pPr lvl="1" algn="just"/>
            <a:r>
              <a:rPr lang="en-US" sz="2000" dirty="0" smtClean="0"/>
              <a:t>The </a:t>
            </a:r>
            <a:r>
              <a:rPr lang="en-US" sz="2000" b="1" dirty="0" smtClean="0"/>
              <a:t>:active</a:t>
            </a:r>
            <a:r>
              <a:rPr lang="en-US" sz="2000" dirty="0" smtClean="0"/>
              <a:t> signifies an element on which the user is currently clicking.</a:t>
            </a:r>
          </a:p>
          <a:p>
            <a:pPr algn="just"/>
            <a:r>
              <a:rPr lang="en-US" sz="2000" dirty="0" smtClean="0"/>
              <a:t>Here some rules apply when you set the style for hyperlink.</a:t>
            </a:r>
          </a:p>
          <a:p>
            <a:pPr lvl="1" algn="just"/>
            <a:r>
              <a:rPr lang="en-US" sz="2000" dirty="0" smtClean="0"/>
              <a:t>a:hover always come after a:link or a:visited</a:t>
            </a:r>
          </a:p>
          <a:p>
            <a:pPr lvl="1" algn="just"/>
            <a:r>
              <a:rPr lang="en-US" sz="2000" dirty="0" smtClean="0"/>
              <a:t>a:active always come after a:hover</a:t>
            </a:r>
          </a:p>
          <a:p>
            <a:pPr lvl="1" indent="801688" algn="just">
              <a:buNone/>
            </a:pPr>
            <a:r>
              <a:rPr lang="en-US" sz="2000" dirty="0" smtClean="0">
                <a:solidFill>
                  <a:srgbClr val="FF0000"/>
                </a:solidFill>
              </a:rPr>
              <a:t>&lt;style type = "text/</a:t>
            </a:r>
            <a:r>
              <a:rPr lang="en-US" sz="2000" dirty="0" err="1" smtClean="0">
                <a:solidFill>
                  <a:srgbClr val="FF0000"/>
                </a:solidFill>
              </a:rPr>
              <a:t>css</a:t>
            </a:r>
            <a:r>
              <a:rPr lang="en-US" sz="2000" dirty="0" smtClean="0">
                <a:solidFill>
                  <a:srgbClr val="FF0000"/>
                </a:solidFill>
              </a:rPr>
              <a:t>"&gt; </a:t>
            </a:r>
          </a:p>
          <a:p>
            <a:pPr lvl="1" indent="801688" algn="just">
              <a:buNone/>
            </a:pPr>
            <a:r>
              <a:rPr lang="en-US" sz="2000" dirty="0" smtClean="0">
                <a:solidFill>
                  <a:srgbClr val="FF0000"/>
                </a:solidFill>
              </a:rPr>
              <a:t>	a:link {color: #000000} </a:t>
            </a:r>
          </a:p>
          <a:p>
            <a:pPr lvl="1" indent="801688" algn="just">
              <a:buNone/>
            </a:pPr>
            <a:r>
              <a:rPr lang="en-US" sz="2000" dirty="0" smtClean="0">
                <a:solidFill>
                  <a:srgbClr val="FF0000"/>
                </a:solidFill>
              </a:rPr>
              <a:t>	a:visited {color: #006600} </a:t>
            </a:r>
          </a:p>
          <a:p>
            <a:pPr lvl="1" indent="801688" algn="just">
              <a:buNone/>
            </a:pPr>
            <a:r>
              <a:rPr lang="en-US" sz="2000" dirty="0" smtClean="0">
                <a:solidFill>
                  <a:srgbClr val="FF0000"/>
                </a:solidFill>
              </a:rPr>
              <a:t>	a:hover {color: #FFCC00} </a:t>
            </a:r>
          </a:p>
          <a:p>
            <a:pPr lvl="1" indent="801688" algn="just">
              <a:buNone/>
            </a:pPr>
            <a:r>
              <a:rPr lang="en-US" sz="2000" dirty="0" smtClean="0">
                <a:solidFill>
                  <a:srgbClr val="FF0000"/>
                </a:solidFill>
              </a:rPr>
              <a:t>	a:active {color: #FF00CC}  &lt;/style&gt;</a:t>
            </a:r>
          </a:p>
          <a:p>
            <a:pPr lvl="1" algn="just"/>
            <a:endParaRPr lang="en-US" sz="2000" dirty="0" smtClean="0"/>
          </a:p>
          <a:p>
            <a:pPr marL="0" indent="0" algn="just">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a:t>
            </a:r>
            <a:r>
              <a:rPr lang="en-US" dirty="0" err="1" smtClean="0"/>
              <a:t>vs</a:t>
            </a:r>
            <a:r>
              <a:rPr lang="en-US" dirty="0" smtClean="0"/>
              <a:t> XHTML</a:t>
            </a:r>
            <a:endParaRPr lang="en-US" dirty="0"/>
          </a:p>
        </p:txBody>
      </p:sp>
      <p:graphicFrame>
        <p:nvGraphicFramePr>
          <p:cNvPr id="4" name="Content Placeholder 3"/>
          <p:cNvGraphicFramePr>
            <a:graphicFrameLocks noGrp="1"/>
          </p:cNvGraphicFramePr>
          <p:nvPr>
            <p:ph idx="1"/>
          </p:nvPr>
        </p:nvGraphicFramePr>
        <p:xfrm>
          <a:off x="457200" y="1600200"/>
          <a:ext cx="8229600" cy="3992880"/>
        </p:xfrm>
        <a:graphic>
          <a:graphicData uri="http://schemas.openxmlformats.org/drawingml/2006/table">
            <a:tbl>
              <a:tblPr firstRow="1" bandRow="1">
                <a:tableStyleId>{5C22544A-7EE6-4342-B048-85BDC9FD1C3A}</a:tableStyleId>
              </a:tblPr>
              <a:tblGrid>
                <a:gridCol w="685800"/>
                <a:gridCol w="3505200"/>
                <a:gridCol w="4038600"/>
              </a:tblGrid>
              <a:tr h="563880">
                <a:tc>
                  <a:txBody>
                    <a:bodyPr/>
                    <a:lstStyle/>
                    <a:p>
                      <a:r>
                        <a:rPr lang="en-US" dirty="0" err="1" smtClean="0"/>
                        <a:t>S.No</a:t>
                      </a:r>
                      <a:endParaRPr lang="en-US" dirty="0"/>
                    </a:p>
                  </a:txBody>
                  <a:tcPr/>
                </a:tc>
                <a:tc>
                  <a:txBody>
                    <a:bodyPr/>
                    <a:lstStyle/>
                    <a:p>
                      <a:r>
                        <a:rPr lang="en-US" dirty="0" smtClean="0"/>
                        <a:t>HTML</a:t>
                      </a:r>
                      <a:endParaRPr lang="en-US" dirty="0"/>
                    </a:p>
                  </a:txBody>
                  <a:tcPr/>
                </a:tc>
                <a:tc>
                  <a:txBody>
                    <a:bodyPr/>
                    <a:lstStyle/>
                    <a:p>
                      <a:r>
                        <a:rPr lang="en-US" dirty="0" smtClean="0"/>
                        <a:t>XHTML</a:t>
                      </a:r>
                      <a:endParaRPr lang="en-US" dirty="0"/>
                    </a:p>
                  </a:txBody>
                  <a:tcPr/>
                </a:tc>
              </a:tr>
              <a:tr h="563880">
                <a:tc>
                  <a:txBody>
                    <a:bodyPr/>
                    <a:lstStyle/>
                    <a:p>
                      <a:r>
                        <a:rPr lang="en-US" dirty="0" smtClean="0"/>
                        <a:t>1</a:t>
                      </a:r>
                      <a:endParaRPr lang="en-US" dirty="0"/>
                    </a:p>
                  </a:txBody>
                  <a:tcPr/>
                </a:tc>
                <a:tc>
                  <a:txBody>
                    <a:bodyPr/>
                    <a:lstStyle/>
                    <a:p>
                      <a:r>
                        <a:rPr lang="en-US" sz="1800" b="0" i="0" kern="1200" dirty="0" smtClean="0">
                          <a:solidFill>
                            <a:schemeClr val="dk1"/>
                          </a:solidFill>
                          <a:latin typeface="+mn-lt"/>
                          <a:ea typeface="+mn-ea"/>
                          <a:cs typeface="+mn-cs"/>
                        </a:rPr>
                        <a:t>HTML or </a:t>
                      </a:r>
                      <a:r>
                        <a:rPr lang="en-US" sz="1800" b="0" i="0" kern="1200" dirty="0" err="1" smtClean="0">
                          <a:solidFill>
                            <a:schemeClr val="dk1"/>
                          </a:solidFill>
                          <a:latin typeface="+mn-lt"/>
                          <a:ea typeface="+mn-ea"/>
                          <a:cs typeface="+mn-cs"/>
                        </a:rPr>
                        <a:t>HyperText</a:t>
                      </a:r>
                      <a:r>
                        <a:rPr lang="en-US" sz="1800" b="0" i="0" kern="1200" dirty="0" smtClean="0">
                          <a:solidFill>
                            <a:schemeClr val="dk1"/>
                          </a:solidFill>
                          <a:latin typeface="+mn-lt"/>
                          <a:ea typeface="+mn-ea"/>
                          <a:cs typeface="+mn-cs"/>
                        </a:rPr>
                        <a:t> Markup Language is the main markup language for creating web pages and other information that can be displayed in a web browser.</a:t>
                      </a:r>
                      <a:endParaRPr lang="en-US" dirty="0"/>
                    </a:p>
                  </a:txBody>
                  <a:tcPr/>
                </a:tc>
                <a:tc>
                  <a:txBody>
                    <a:bodyPr/>
                    <a:lstStyle/>
                    <a:p>
                      <a:r>
                        <a:rPr lang="en-US" sz="1800" b="0" i="0" kern="1200" dirty="0" smtClean="0">
                          <a:solidFill>
                            <a:schemeClr val="dk1"/>
                          </a:solidFill>
                          <a:latin typeface="+mn-lt"/>
                          <a:ea typeface="+mn-ea"/>
                          <a:cs typeface="+mn-cs"/>
                        </a:rPr>
                        <a:t>XHTML (Extensible </a:t>
                      </a:r>
                      <a:r>
                        <a:rPr lang="en-US" sz="1800" b="0" i="0" kern="1200" dirty="0" err="1" smtClean="0">
                          <a:solidFill>
                            <a:schemeClr val="dk1"/>
                          </a:solidFill>
                          <a:latin typeface="+mn-lt"/>
                          <a:ea typeface="+mn-ea"/>
                          <a:cs typeface="+mn-cs"/>
                        </a:rPr>
                        <a:t>HyperText</a:t>
                      </a:r>
                      <a:r>
                        <a:rPr lang="en-US" sz="1800" b="0" i="0" kern="1200" dirty="0" smtClean="0">
                          <a:solidFill>
                            <a:schemeClr val="dk1"/>
                          </a:solidFill>
                          <a:latin typeface="+mn-lt"/>
                          <a:ea typeface="+mn-ea"/>
                          <a:cs typeface="+mn-cs"/>
                        </a:rPr>
                        <a:t> Markup Language) is a family of XML markup languages that mirror or extend versions of the widely used Hypertext Markup Language (HTML), the language in which web pages are written.</a:t>
                      </a:r>
                      <a:endParaRPr lang="en-US" dirty="0"/>
                    </a:p>
                  </a:txBody>
                  <a:tcPr/>
                </a:tc>
              </a:tr>
              <a:tr h="563880">
                <a:tc>
                  <a:txBody>
                    <a:bodyPr/>
                    <a:lstStyle/>
                    <a:p>
                      <a:r>
                        <a:rPr lang="en-US" dirty="0" smtClean="0"/>
                        <a:t>2</a:t>
                      </a:r>
                      <a:endParaRPr lang="en-US" dirty="0"/>
                    </a:p>
                  </a:txBody>
                  <a:tcPr/>
                </a:tc>
                <a:tc>
                  <a:txBody>
                    <a:bodyPr/>
                    <a:lstStyle/>
                    <a:p>
                      <a:pPr fontAlgn="t"/>
                      <a:r>
                        <a:rPr lang="en-US" dirty="0"/>
                        <a:t>.html, .</a:t>
                      </a:r>
                      <a:r>
                        <a:rPr lang="en-US" dirty="0" err="1"/>
                        <a:t>htm</a:t>
                      </a:r>
                      <a:endParaRPr lang="en-US" dirty="0"/>
                    </a:p>
                  </a:txBody>
                  <a:tcPr marL="95250" marR="95250" marT="66675" marB="66675"/>
                </a:tc>
                <a:tc>
                  <a:txBody>
                    <a:bodyPr/>
                    <a:lstStyle/>
                    <a:p>
                      <a:r>
                        <a:rPr lang="en-US" sz="1800" b="0" i="0" kern="1200" dirty="0" smtClean="0">
                          <a:solidFill>
                            <a:schemeClr val="dk1"/>
                          </a:solidFill>
                          <a:latin typeface="+mn-lt"/>
                          <a:ea typeface="+mn-ea"/>
                          <a:cs typeface="+mn-cs"/>
                        </a:rPr>
                        <a:t>.</a:t>
                      </a:r>
                      <a:r>
                        <a:rPr lang="en-US" sz="1800" b="0" i="0" kern="1200" dirty="0" err="1" smtClean="0">
                          <a:solidFill>
                            <a:schemeClr val="dk1"/>
                          </a:solidFill>
                          <a:latin typeface="+mn-lt"/>
                          <a:ea typeface="+mn-ea"/>
                          <a:cs typeface="+mn-cs"/>
                        </a:rPr>
                        <a:t>xhtml</a:t>
                      </a: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xht</a:t>
                      </a:r>
                      <a:r>
                        <a:rPr lang="en-US" sz="1800" b="0" i="0" kern="1200" dirty="0" smtClean="0">
                          <a:solidFill>
                            <a:schemeClr val="dk1"/>
                          </a:solidFill>
                          <a:latin typeface="+mn-lt"/>
                          <a:ea typeface="+mn-ea"/>
                          <a:cs typeface="+mn-cs"/>
                        </a:rPr>
                        <a:t>, .xml, .html, .</a:t>
                      </a:r>
                      <a:r>
                        <a:rPr lang="en-US" sz="1800" b="0" i="0" kern="1200" dirty="0" err="1" smtClean="0">
                          <a:solidFill>
                            <a:schemeClr val="dk1"/>
                          </a:solidFill>
                          <a:latin typeface="+mn-lt"/>
                          <a:ea typeface="+mn-ea"/>
                          <a:cs typeface="+mn-cs"/>
                        </a:rPr>
                        <a:t>htm</a:t>
                      </a:r>
                      <a:endParaRPr lang="en-US" dirty="0"/>
                    </a:p>
                  </a:txBody>
                  <a:tcPr/>
                </a:tc>
              </a:tr>
              <a:tr h="563880">
                <a:tc>
                  <a:txBody>
                    <a:bodyPr/>
                    <a:lstStyle/>
                    <a:p>
                      <a:r>
                        <a:rPr lang="en-US" dirty="0" smtClean="0"/>
                        <a:t>3</a:t>
                      </a:r>
                      <a:endParaRPr lang="en-US" dirty="0"/>
                    </a:p>
                  </a:txBody>
                  <a:tcPr/>
                </a:tc>
                <a:tc>
                  <a:txBody>
                    <a:bodyPr/>
                    <a:lstStyle/>
                    <a:p>
                      <a:r>
                        <a:rPr lang="en-US" sz="1800" b="0" i="0" kern="1200" dirty="0" smtClean="0">
                          <a:solidFill>
                            <a:schemeClr val="dk1"/>
                          </a:solidFill>
                          <a:latin typeface="+mn-lt"/>
                          <a:ea typeface="+mn-ea"/>
                          <a:cs typeface="+mn-cs"/>
                        </a:rPr>
                        <a:t>HTML is based on SGML.</a:t>
                      </a:r>
                      <a:endParaRPr lang="en-US" dirty="0"/>
                    </a:p>
                  </a:txBody>
                  <a:tcPr/>
                </a:tc>
                <a:tc>
                  <a:txBody>
                    <a:bodyPr/>
                    <a:lstStyle/>
                    <a:p>
                      <a:r>
                        <a:rPr lang="en-US" sz="1800" b="0" i="0" kern="1200" dirty="0" smtClean="0">
                          <a:solidFill>
                            <a:schemeClr val="dk1"/>
                          </a:solidFill>
                          <a:latin typeface="+mn-lt"/>
                          <a:ea typeface="+mn-ea"/>
                          <a:cs typeface="+mn-cs"/>
                        </a:rPr>
                        <a:t>XHTML is based on XML.</a:t>
                      </a:r>
                      <a:endParaRPr lang="en-US" dirty="0"/>
                    </a:p>
                  </a:txBody>
                  <a:tcPr/>
                </a:tc>
              </a:tr>
              <a:tr h="563880">
                <a:tc>
                  <a:txBody>
                    <a:bodyPr/>
                    <a:lstStyle/>
                    <a:p>
                      <a:r>
                        <a:rPr lang="en-US" dirty="0" smtClean="0"/>
                        <a:t>4</a:t>
                      </a:r>
                      <a:endParaRPr lang="en-US" dirty="0"/>
                    </a:p>
                  </a:txBody>
                  <a:tcPr/>
                </a:tc>
                <a:tc>
                  <a:txBody>
                    <a:bodyPr/>
                    <a:lstStyle/>
                    <a:p>
                      <a:r>
                        <a:rPr lang="en-US" dirty="0" smtClean="0"/>
                        <a:t>HTML</a:t>
                      </a:r>
                      <a:r>
                        <a:rPr lang="en-US" baseline="0" dirty="0" smtClean="0"/>
                        <a:t> tags are case insensitive.</a:t>
                      </a:r>
                      <a:endParaRPr lang="en-US" dirty="0"/>
                    </a:p>
                  </a:txBody>
                  <a:tcPr/>
                </a:tc>
                <a:tc>
                  <a:txBody>
                    <a:bodyPr/>
                    <a:lstStyle/>
                    <a:p>
                      <a:r>
                        <a:rPr lang="en-US" dirty="0" smtClean="0"/>
                        <a:t>XHTML</a:t>
                      </a:r>
                      <a:r>
                        <a:rPr lang="en-US" baseline="0" dirty="0" smtClean="0"/>
                        <a:t> tags are case sensitive.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324600"/>
          </a:xfrm>
        </p:spPr>
        <p:txBody>
          <a:bodyPr>
            <a:normAutofit/>
          </a:bodyPr>
          <a:lstStyle/>
          <a:p>
            <a:pPr>
              <a:buNone/>
            </a:pPr>
            <a:r>
              <a:rPr lang="en-US" sz="2800" dirty="0" smtClean="0"/>
              <a:t>Set the Color of Links</a:t>
            </a:r>
          </a:p>
          <a:p>
            <a:pPr lvl="2">
              <a:buNone/>
            </a:pPr>
            <a:r>
              <a:rPr lang="en-US" dirty="0" smtClean="0"/>
              <a:t>	</a:t>
            </a:r>
            <a:r>
              <a:rPr lang="en-US" sz="1600" b="1" dirty="0" smtClean="0">
                <a:solidFill>
                  <a:srgbClr val="FF0000"/>
                </a:solidFill>
              </a:rPr>
              <a:t>&lt;html&gt;   &lt;head&gt;     </a:t>
            </a:r>
          </a:p>
          <a:p>
            <a:pPr lvl="2">
              <a:buNone/>
            </a:pPr>
            <a:r>
              <a:rPr lang="en-US" sz="1600" b="1" dirty="0" smtClean="0">
                <a:solidFill>
                  <a:srgbClr val="FF0000"/>
                </a:solidFill>
              </a:rPr>
              <a:t>	</a:t>
            </a:r>
            <a:r>
              <a:rPr lang="en-US" sz="1600" b="1" dirty="0" smtClean="0">
                <a:solidFill>
                  <a:srgbClr val="002060"/>
                </a:solidFill>
              </a:rPr>
              <a:t> &lt;style type = "text/</a:t>
            </a:r>
            <a:r>
              <a:rPr lang="en-US" sz="1600" b="1" dirty="0" err="1" smtClean="0">
                <a:solidFill>
                  <a:srgbClr val="002060"/>
                </a:solidFill>
              </a:rPr>
              <a:t>css</a:t>
            </a:r>
            <a:r>
              <a:rPr lang="en-US" sz="1600" b="1" dirty="0" smtClean="0">
                <a:solidFill>
                  <a:srgbClr val="002060"/>
                </a:solidFill>
              </a:rPr>
              <a:t>"&gt;    </a:t>
            </a:r>
          </a:p>
          <a:p>
            <a:pPr lvl="2">
              <a:buNone/>
            </a:pPr>
            <a:r>
              <a:rPr lang="en-US" sz="1600" b="1" dirty="0" smtClean="0">
                <a:solidFill>
                  <a:srgbClr val="002060"/>
                </a:solidFill>
              </a:rPr>
              <a:t>		a:link {color:#000000}</a:t>
            </a:r>
          </a:p>
          <a:p>
            <a:pPr lvl="2">
              <a:buNone/>
            </a:pPr>
            <a:r>
              <a:rPr lang="en-US" sz="1600" b="1" dirty="0" smtClean="0">
                <a:solidFill>
                  <a:srgbClr val="002060"/>
                </a:solidFill>
              </a:rPr>
              <a:t>		a:visited {color: #006600} &lt;/style&gt;</a:t>
            </a:r>
          </a:p>
          <a:p>
            <a:pPr lvl="3">
              <a:buNone/>
            </a:pPr>
            <a:r>
              <a:rPr lang="en-US" sz="1600" b="1" dirty="0" smtClean="0">
                <a:solidFill>
                  <a:srgbClr val="FF0000"/>
                </a:solidFill>
              </a:rPr>
              <a:t> &lt;/head&gt;   </a:t>
            </a:r>
          </a:p>
          <a:p>
            <a:pPr lvl="3">
              <a:buNone/>
            </a:pPr>
            <a:r>
              <a:rPr lang="en-US" sz="1600" b="1" dirty="0" smtClean="0">
                <a:solidFill>
                  <a:srgbClr val="FF0000"/>
                </a:solidFill>
              </a:rPr>
              <a:t>&lt;body&gt;      </a:t>
            </a:r>
          </a:p>
          <a:p>
            <a:pPr lvl="3">
              <a:buNone/>
            </a:pPr>
            <a:r>
              <a:rPr lang="en-US" sz="1600" b="1" dirty="0" smtClean="0">
                <a:solidFill>
                  <a:srgbClr val="FF0000"/>
                </a:solidFill>
              </a:rPr>
              <a:t>&lt;a </a:t>
            </a:r>
            <a:r>
              <a:rPr lang="en-US" sz="1600" b="1" dirty="0" err="1" smtClean="0">
                <a:solidFill>
                  <a:srgbClr val="FF0000"/>
                </a:solidFill>
              </a:rPr>
              <a:t>href</a:t>
            </a:r>
            <a:r>
              <a:rPr lang="en-US" sz="1600" b="1" dirty="0" smtClean="0">
                <a:solidFill>
                  <a:srgbClr val="FF0000"/>
                </a:solidFill>
              </a:rPr>
              <a:t> = ""&gt;Link&lt;/a&gt;   </a:t>
            </a:r>
          </a:p>
          <a:p>
            <a:pPr lvl="3">
              <a:buNone/>
            </a:pPr>
            <a:r>
              <a:rPr lang="en-US" sz="1600" b="1" dirty="0" smtClean="0">
                <a:solidFill>
                  <a:srgbClr val="FF0000"/>
                </a:solidFill>
              </a:rPr>
              <a:t>&lt;/body&gt; &lt;/html&gt;</a:t>
            </a:r>
          </a:p>
          <a:p>
            <a:pPr lvl="3" indent="-1539875" algn="just">
              <a:buNone/>
            </a:pPr>
            <a:r>
              <a:rPr lang="en-US" b="1" dirty="0" smtClean="0"/>
              <a:t>CSS Links Background Color</a:t>
            </a:r>
          </a:p>
          <a:p>
            <a:pPr lvl="5" indent="-1539875" algn="just">
              <a:buNone/>
            </a:pPr>
            <a:r>
              <a:rPr lang="en-US" sz="1600" b="1" dirty="0" smtClean="0">
                <a:solidFill>
                  <a:srgbClr val="FF0000"/>
                </a:solidFill>
              </a:rPr>
              <a:t>  &lt;head&gt; </a:t>
            </a:r>
          </a:p>
          <a:p>
            <a:pPr lvl="5" indent="-1539875" algn="just">
              <a:buNone/>
            </a:pPr>
            <a:r>
              <a:rPr lang="en-US" sz="1600" b="1" dirty="0" smtClean="0">
                <a:solidFill>
                  <a:srgbClr val="002060"/>
                </a:solidFill>
              </a:rPr>
              <a:t>&lt;style type="text/</a:t>
            </a:r>
            <a:r>
              <a:rPr lang="en-US" sz="1600" b="1" dirty="0" err="1" smtClean="0">
                <a:solidFill>
                  <a:srgbClr val="002060"/>
                </a:solidFill>
              </a:rPr>
              <a:t>css</a:t>
            </a:r>
            <a:r>
              <a:rPr lang="en-US" sz="1600" b="1" dirty="0" smtClean="0">
                <a:solidFill>
                  <a:srgbClr val="002060"/>
                </a:solidFill>
              </a:rPr>
              <a:t>"&gt; a:link {background-color:#CCCCCC;} &lt;/style&gt;</a:t>
            </a:r>
          </a:p>
          <a:p>
            <a:pPr lvl="5" indent="-1539875" algn="just">
              <a:buNone/>
            </a:pPr>
            <a:r>
              <a:rPr lang="en-US" sz="1600" b="1" dirty="0" smtClean="0">
                <a:solidFill>
                  <a:srgbClr val="FF0000"/>
                </a:solidFill>
              </a:rPr>
              <a:t>&lt;/head&gt;</a:t>
            </a:r>
          </a:p>
          <a:p>
            <a:pPr lvl="5" indent="-1539875" algn="just">
              <a:buNone/>
            </a:pPr>
            <a:endParaRPr lang="en-US" sz="1600" b="1" dirty="0" smtClean="0">
              <a:solidFill>
                <a:srgbClr val="FF0000"/>
              </a:solidFill>
            </a:endParaRPr>
          </a:p>
          <a:p>
            <a:pPr lvl="5" indent="-2514600" algn="just">
              <a:buNone/>
            </a:pPr>
            <a:r>
              <a:rPr lang="en-US" b="1" dirty="0" smtClean="0"/>
              <a:t>CSS Links Text Decoration</a:t>
            </a:r>
          </a:p>
          <a:p>
            <a:pPr lvl="7" indent="-2514600" algn="just">
              <a:buNone/>
            </a:pPr>
            <a:r>
              <a:rPr lang="en-US" sz="1600" b="1" dirty="0" smtClean="0">
                <a:solidFill>
                  <a:srgbClr val="FF0000"/>
                </a:solidFill>
              </a:rPr>
              <a:t>&lt;head&gt;</a:t>
            </a:r>
          </a:p>
          <a:p>
            <a:pPr lvl="7" indent="-2514600" algn="just">
              <a:buNone/>
            </a:pPr>
            <a:r>
              <a:rPr lang="en-US" sz="1600" b="1" dirty="0" smtClean="0">
                <a:solidFill>
                  <a:srgbClr val="002060"/>
                </a:solidFill>
              </a:rPr>
              <a:t>&lt;style type="text/</a:t>
            </a:r>
            <a:r>
              <a:rPr lang="en-US" sz="1600" b="1" dirty="0" err="1" smtClean="0">
                <a:solidFill>
                  <a:srgbClr val="002060"/>
                </a:solidFill>
              </a:rPr>
              <a:t>css</a:t>
            </a:r>
            <a:r>
              <a:rPr lang="en-US" sz="1600" b="1" dirty="0" smtClean="0">
                <a:solidFill>
                  <a:srgbClr val="002060"/>
                </a:solidFill>
              </a:rPr>
              <a:t>"&gt; a:link { text-decoration: none; }</a:t>
            </a:r>
          </a:p>
          <a:p>
            <a:pPr lvl="7" indent="-2514600" algn="just">
              <a:buNone/>
            </a:pPr>
            <a:r>
              <a:rPr lang="en-US" sz="1600" b="1" dirty="0" smtClean="0">
                <a:solidFill>
                  <a:srgbClr val="002060"/>
                </a:solidFill>
              </a:rPr>
              <a:t>a:hover { text-decoration: underline; } &lt;/style&gt;</a:t>
            </a:r>
          </a:p>
          <a:p>
            <a:pPr lvl="7" indent="-2514600" algn="just">
              <a:buNone/>
            </a:pPr>
            <a:r>
              <a:rPr lang="en-US" sz="1600" b="1" dirty="0" smtClean="0">
                <a:solidFill>
                  <a:srgbClr val="FF0000"/>
                </a:solidFill>
              </a:rPr>
              <a:t>&lt;/head&gt;</a:t>
            </a:r>
          </a:p>
          <a:p>
            <a:pPr lvl="5" indent="-1539875" algn="just">
              <a:buNone/>
            </a:pPr>
            <a:endParaRPr lang="en-US" sz="1600" b="1" dirty="0" smtClean="0">
              <a:solidFill>
                <a:srgbClr val="FF0000"/>
              </a:solidFill>
            </a:endParaRPr>
          </a:p>
        </p:txBody>
      </p:sp>
      <p:pic>
        <p:nvPicPr>
          <p:cNvPr id="75778" name="Picture 2"/>
          <p:cNvPicPr>
            <a:picLocks noChangeAspect="1" noChangeArrowheads="1"/>
          </p:cNvPicPr>
          <p:nvPr/>
        </p:nvPicPr>
        <p:blipFill>
          <a:blip r:embed="rId2" cstate="print"/>
          <a:srcRect/>
          <a:stretch>
            <a:fillRect/>
          </a:stretch>
        </p:blipFill>
        <p:spPr bwMode="auto">
          <a:xfrm>
            <a:off x="5867400" y="1219200"/>
            <a:ext cx="1219200" cy="438150"/>
          </a:xfrm>
          <a:prstGeom prst="rect">
            <a:avLst/>
          </a:prstGeom>
          <a:noFill/>
          <a:ln w="9525">
            <a:noFill/>
            <a:miter lim="800000"/>
            <a:headEnd/>
            <a:tailEnd/>
          </a:ln>
        </p:spPr>
      </p:pic>
      <p:pic>
        <p:nvPicPr>
          <p:cNvPr id="75780" name="Picture 4"/>
          <p:cNvPicPr>
            <a:picLocks noChangeAspect="1" noChangeArrowheads="1"/>
          </p:cNvPicPr>
          <p:nvPr/>
        </p:nvPicPr>
        <p:blipFill>
          <a:blip r:embed="rId3" cstate="print"/>
          <a:srcRect/>
          <a:stretch>
            <a:fillRect/>
          </a:stretch>
        </p:blipFill>
        <p:spPr bwMode="auto">
          <a:xfrm>
            <a:off x="4724400" y="4343400"/>
            <a:ext cx="2667000" cy="457200"/>
          </a:xfrm>
          <a:prstGeom prst="rect">
            <a:avLst/>
          </a:prstGeom>
          <a:noFill/>
          <a:ln w="9525">
            <a:noFill/>
            <a:miter lim="800000"/>
            <a:headEnd/>
            <a:tailEnd/>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smtClean="0">
                <a:solidFill>
                  <a:srgbClr val="C00000"/>
                </a:solidFill>
              </a:rPr>
              <a:t>CSS Lists</a:t>
            </a:r>
            <a:endParaRPr lang="en-US" u="sng" dirty="0">
              <a:solidFill>
                <a:srgbClr val="C00000"/>
              </a:solidFill>
            </a:endParaRPr>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r>
              <a:rPr lang="en-US" dirty="0" smtClean="0"/>
              <a:t>Lists are very helpful in conveying a set of either numbered or bullet points. We have the following five CSS properties, which can be used to control lists −</a:t>
            </a:r>
          </a:p>
          <a:p>
            <a:pPr lvl="1"/>
            <a:r>
              <a:rPr lang="en-US" dirty="0" smtClean="0"/>
              <a:t>The </a:t>
            </a:r>
            <a:r>
              <a:rPr lang="en-US" b="1" dirty="0" smtClean="0"/>
              <a:t>list-style-type</a:t>
            </a:r>
            <a:r>
              <a:rPr lang="en-US" dirty="0" smtClean="0"/>
              <a:t> allows you to control the shape or appearance of the marker.</a:t>
            </a:r>
          </a:p>
          <a:p>
            <a:pPr lvl="1"/>
            <a:r>
              <a:rPr lang="en-US" dirty="0" smtClean="0"/>
              <a:t>The </a:t>
            </a:r>
            <a:r>
              <a:rPr lang="en-US" b="1" dirty="0" smtClean="0"/>
              <a:t>list-style-position</a:t>
            </a:r>
            <a:r>
              <a:rPr lang="en-US" dirty="0" smtClean="0"/>
              <a:t> specifies whether a long point that wraps to a second line should align with the first line or start underneath the start of the marker.</a:t>
            </a:r>
          </a:p>
          <a:p>
            <a:pPr lvl="1"/>
            <a:r>
              <a:rPr lang="en-US" dirty="0" smtClean="0"/>
              <a:t>The </a:t>
            </a:r>
            <a:r>
              <a:rPr lang="en-US" b="1" dirty="0" smtClean="0"/>
              <a:t>list-style-image</a:t>
            </a:r>
            <a:r>
              <a:rPr lang="en-US" dirty="0" smtClean="0"/>
              <a:t> specifies an image for the marker rather than a bullet point or number.</a:t>
            </a:r>
          </a:p>
          <a:p>
            <a:pPr lvl="1"/>
            <a:r>
              <a:rPr lang="en-US" dirty="0" smtClean="0"/>
              <a:t>The </a:t>
            </a:r>
            <a:r>
              <a:rPr lang="en-US" b="1" dirty="0" smtClean="0"/>
              <a:t>list-style</a:t>
            </a:r>
            <a:r>
              <a:rPr lang="en-US" dirty="0" smtClean="0"/>
              <a:t> serves as shorthand for the preceding properties.</a:t>
            </a:r>
          </a:p>
          <a:p>
            <a:pPr lvl="1"/>
            <a:r>
              <a:rPr lang="en-US" dirty="0" smtClean="0"/>
              <a:t>The </a:t>
            </a:r>
            <a:r>
              <a:rPr lang="en-US" b="1" dirty="0" smtClean="0"/>
              <a:t>marker-offset</a:t>
            </a:r>
            <a:r>
              <a:rPr lang="en-US" dirty="0" smtClean="0"/>
              <a:t> specifies the distance between a marker and the text in the list.</a:t>
            </a:r>
          </a:p>
          <a:p>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list-style-type</a:t>
            </a:r>
            <a:endParaRPr lang="en-US" dirty="0"/>
          </a:p>
        </p:txBody>
      </p:sp>
      <p:sp>
        <p:nvSpPr>
          <p:cNvPr id="3" name="Content Placeholder 2"/>
          <p:cNvSpPr>
            <a:spLocks noGrp="1"/>
          </p:cNvSpPr>
          <p:nvPr>
            <p:ph idx="1"/>
          </p:nvPr>
        </p:nvSpPr>
        <p:spPr>
          <a:xfrm>
            <a:off x="228600" y="1143000"/>
            <a:ext cx="8686800" cy="2209800"/>
          </a:xfrm>
        </p:spPr>
        <p:txBody>
          <a:bodyPr>
            <a:noAutofit/>
          </a:bodyPr>
          <a:lstStyle/>
          <a:p>
            <a:pPr algn="just"/>
            <a:r>
              <a:rPr lang="en-US" sz="2400" dirty="0" smtClean="0"/>
              <a:t>CSS list-style-type property use for display list item either Ordered or Unordered list.</a:t>
            </a:r>
          </a:p>
          <a:p>
            <a:pPr algn="just"/>
            <a:r>
              <a:rPr lang="en-US" sz="2400" dirty="0" smtClean="0"/>
              <a:t>Ordered list possible value roman, alpha, numeric and </a:t>
            </a:r>
            <a:r>
              <a:rPr lang="en-US" sz="2400" dirty="0" err="1" smtClean="0"/>
              <a:t>manymore</a:t>
            </a:r>
            <a:r>
              <a:rPr lang="en-US" sz="2400" dirty="0" smtClean="0"/>
              <a:t>.</a:t>
            </a:r>
            <a:br>
              <a:rPr lang="en-US" sz="2400" dirty="0" smtClean="0"/>
            </a:br>
            <a:r>
              <a:rPr lang="en-US" sz="2400" dirty="0" smtClean="0"/>
              <a:t>Unordered list possible value circle, square, disk and none.</a:t>
            </a:r>
          </a:p>
          <a:p>
            <a:pPr algn="just"/>
            <a:r>
              <a:rPr lang="en-US" sz="2400" dirty="0" smtClean="0"/>
              <a:t>List Style Type possible values see the list-style-type:</a:t>
            </a:r>
          </a:p>
          <a:p>
            <a:pPr algn="just"/>
            <a:endParaRPr lang="en-US" sz="2400" dirty="0"/>
          </a:p>
        </p:txBody>
      </p:sp>
      <p:graphicFrame>
        <p:nvGraphicFramePr>
          <p:cNvPr id="4" name="Table 3"/>
          <p:cNvGraphicFramePr>
            <a:graphicFrameLocks noGrp="1"/>
          </p:cNvGraphicFramePr>
          <p:nvPr/>
        </p:nvGraphicFramePr>
        <p:xfrm>
          <a:off x="304800" y="4419600"/>
          <a:ext cx="8382000" cy="2209800"/>
        </p:xfrm>
        <a:graphic>
          <a:graphicData uri="http://schemas.openxmlformats.org/drawingml/2006/table">
            <a:tbl>
              <a:tblPr/>
              <a:tblGrid>
                <a:gridCol w="2858377"/>
                <a:gridCol w="5523623"/>
              </a:tblGrid>
              <a:tr h="441960">
                <a:tc>
                  <a:txBody>
                    <a:bodyPr/>
                    <a:lstStyle/>
                    <a:p>
                      <a:pPr algn="l" fontAlgn="t"/>
                      <a:r>
                        <a:rPr lang="en-US" sz="1600" b="1" dirty="0">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441960">
                <a:tc>
                  <a:txBody>
                    <a:bodyPr/>
                    <a:lstStyle/>
                    <a:p>
                      <a:pPr fontAlgn="t"/>
                      <a:r>
                        <a:rPr lang="en-US" sz="1600" b="1" dirty="0">
                          <a:solidFill>
                            <a:srgbClr val="222222"/>
                          </a:solidFill>
                        </a:rPr>
                        <a:t>disk</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a:solidFill>
                            <a:srgbClr val="222222"/>
                          </a:solidFill>
                        </a:rPr>
                        <a:t>disk type list item display, this is default 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1960">
                <a:tc>
                  <a:txBody>
                    <a:bodyPr/>
                    <a:lstStyle/>
                    <a:p>
                      <a:pPr fontAlgn="t"/>
                      <a:r>
                        <a:rPr lang="en-US" sz="1600" b="1" dirty="0">
                          <a:solidFill>
                            <a:srgbClr val="222222"/>
                          </a:solidFill>
                        </a:rPr>
                        <a:t>circle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a:solidFill>
                            <a:srgbClr val="222222"/>
                          </a:solidFill>
                        </a:rPr>
                        <a:t>Circle type list item display</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1960">
                <a:tc>
                  <a:txBody>
                    <a:bodyPr/>
                    <a:lstStyle/>
                    <a:p>
                      <a:pPr fontAlgn="t"/>
                      <a:r>
                        <a:rPr lang="en-US" sz="1600" b="1" dirty="0">
                          <a:solidFill>
                            <a:srgbClr val="222222"/>
                          </a:solidFill>
                        </a:rPr>
                        <a:t>square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dirty="0">
                          <a:solidFill>
                            <a:srgbClr val="222222"/>
                          </a:solidFill>
                        </a:rPr>
                        <a:t>Square type list item display.</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41960">
                <a:tc>
                  <a:txBody>
                    <a:bodyPr/>
                    <a:lstStyle/>
                    <a:p>
                      <a:pPr fontAlgn="t"/>
                      <a:r>
                        <a:rPr lang="en-US" sz="1600" b="1" dirty="0">
                          <a:solidFill>
                            <a:srgbClr val="222222"/>
                          </a:solidFill>
                        </a:rPr>
                        <a:t>none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b="1" dirty="0">
                          <a:solidFill>
                            <a:srgbClr val="222222"/>
                          </a:solidFill>
                        </a:rPr>
                        <a:t>Nothing any style apply in list item</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76801" name="Rectangle 1"/>
          <p:cNvSpPr>
            <a:spLocks noChangeArrowheads="1"/>
          </p:cNvSpPr>
          <p:nvPr/>
        </p:nvSpPr>
        <p:spPr bwMode="auto">
          <a:xfrm>
            <a:off x="228600" y="3276600"/>
            <a:ext cx="8229600" cy="978354"/>
          </a:xfrm>
          <a:prstGeom prst="rect">
            <a:avLst/>
          </a:prstGeom>
          <a:solidFill>
            <a:srgbClr val="FFFFFF"/>
          </a:solidFill>
          <a:ln w="9525">
            <a:noFill/>
            <a:miter lim="800000"/>
            <a:headEnd/>
            <a:tailEnd/>
          </a:ln>
          <a:effectLst/>
        </p:spPr>
        <p:txBody>
          <a:bodyPr vert="horz" wrap="square" lIns="91440" tIns="28566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75A54B"/>
                </a:solidFill>
                <a:effectLst/>
                <a:latin typeface="Droid Sans"/>
                <a:cs typeface="Arial" pitchFamily="34" charset="0"/>
              </a:rPr>
              <a:t>Unordered list value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3886200"/>
          <a:ext cx="7696200" cy="2380320"/>
        </p:xfrm>
        <a:graphic>
          <a:graphicData uri="http://schemas.openxmlformats.org/drawingml/2006/table">
            <a:tbl>
              <a:tblPr/>
              <a:tblGrid>
                <a:gridCol w="2624510"/>
                <a:gridCol w="5071690"/>
              </a:tblGrid>
              <a:tr h="314270">
                <a:tc>
                  <a:txBody>
                    <a:bodyPr/>
                    <a:lstStyle/>
                    <a:p>
                      <a:pPr algn="l" fontAlgn="t"/>
                      <a:r>
                        <a:rPr lang="en-US" sz="1600" b="1" dirty="0">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516301">
                <a:tc>
                  <a:txBody>
                    <a:bodyPr/>
                    <a:lstStyle/>
                    <a:p>
                      <a:pPr fontAlgn="t"/>
                      <a:r>
                        <a:rPr lang="en-US" sz="1600" b="1">
                          <a:solidFill>
                            <a:srgbClr val="222222"/>
                          </a:solidFill>
                        </a:rPr>
                        <a:t>decimal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a:solidFill>
                            <a:srgbClr val="222222"/>
                          </a:solidFill>
                        </a:rPr>
                        <a:t>decimal type numeric list style (eg. 1, 2, 3 and so on.)</a:t>
                      </a:r>
                      <a:br>
                        <a:rPr lang="en-US" sz="1600" b="1">
                          <a:solidFill>
                            <a:srgbClr val="222222"/>
                          </a:solidFill>
                        </a:rPr>
                      </a:br>
                      <a:r>
                        <a:rPr lang="en-US" sz="1600" b="1">
                          <a:solidFill>
                            <a:srgbClr val="222222"/>
                          </a:solidFill>
                        </a:rPr>
                        <a:t>this is default 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4270">
                <a:tc>
                  <a:txBody>
                    <a:bodyPr/>
                    <a:lstStyle/>
                    <a:p>
                      <a:pPr fontAlgn="t"/>
                      <a:r>
                        <a:rPr lang="en-US" sz="1600" b="1">
                          <a:solidFill>
                            <a:srgbClr val="222222"/>
                          </a:solidFill>
                        </a:rPr>
                        <a:t>upper-alpha</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a:solidFill>
                            <a:srgbClr val="222222"/>
                          </a:solidFill>
                        </a:rPr>
                        <a:t>Uppercase alphabetically list style (eg. A, B, C ans so 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4270">
                <a:tc>
                  <a:txBody>
                    <a:bodyPr/>
                    <a:lstStyle/>
                    <a:p>
                      <a:pPr fontAlgn="t"/>
                      <a:r>
                        <a:rPr lang="en-US" sz="1600" b="1">
                          <a:solidFill>
                            <a:srgbClr val="222222"/>
                          </a:solidFill>
                        </a:rPr>
                        <a:t>lower-alpha</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dirty="0">
                          <a:solidFill>
                            <a:srgbClr val="222222"/>
                          </a:solidFill>
                        </a:rPr>
                        <a:t>Lowercase alphabetically list style (</a:t>
                      </a:r>
                      <a:r>
                        <a:rPr lang="en-US" sz="1600" b="1" dirty="0" err="1">
                          <a:solidFill>
                            <a:srgbClr val="222222"/>
                          </a:solidFill>
                        </a:rPr>
                        <a:t>eg</a:t>
                      </a:r>
                      <a:r>
                        <a:rPr lang="en-US" sz="1600" b="1" dirty="0">
                          <a:solidFill>
                            <a:srgbClr val="222222"/>
                          </a:solidFill>
                        </a:rPr>
                        <a:t>. a, b, c and so 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4270">
                <a:tc>
                  <a:txBody>
                    <a:bodyPr/>
                    <a:lstStyle/>
                    <a:p>
                      <a:pPr fontAlgn="t"/>
                      <a:r>
                        <a:rPr lang="en-US" sz="1600" b="1">
                          <a:solidFill>
                            <a:srgbClr val="222222"/>
                          </a:solidFill>
                        </a:rPr>
                        <a:t>upper-roman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b="1">
                          <a:solidFill>
                            <a:srgbClr val="222222"/>
                          </a:solidFill>
                        </a:rPr>
                        <a:t>Uppercase roman numerals list (eg. I, II, III and so 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4270">
                <a:tc>
                  <a:txBody>
                    <a:bodyPr/>
                    <a:lstStyle/>
                    <a:p>
                      <a:pPr fontAlgn="t"/>
                      <a:r>
                        <a:rPr lang="en-US" sz="1600" b="1">
                          <a:solidFill>
                            <a:srgbClr val="222222"/>
                          </a:solidFill>
                        </a:rPr>
                        <a:t>lower-roman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b="1" dirty="0">
                          <a:solidFill>
                            <a:srgbClr val="222222"/>
                          </a:solidFill>
                        </a:rPr>
                        <a:t>Lowercase roman numerals list (</a:t>
                      </a:r>
                      <a:r>
                        <a:rPr lang="en-US" sz="1600" b="1" dirty="0" err="1">
                          <a:solidFill>
                            <a:srgbClr val="222222"/>
                          </a:solidFill>
                        </a:rPr>
                        <a:t>eg</a:t>
                      </a:r>
                      <a:r>
                        <a:rPr lang="en-US" sz="1600" b="1" dirty="0">
                          <a:solidFill>
                            <a:srgbClr val="222222"/>
                          </a:solidFill>
                        </a:rPr>
                        <a:t>. </a:t>
                      </a:r>
                      <a:r>
                        <a:rPr lang="en-US" sz="1600" b="1" dirty="0" err="1">
                          <a:solidFill>
                            <a:srgbClr val="222222"/>
                          </a:solidFill>
                        </a:rPr>
                        <a:t>i</a:t>
                      </a:r>
                      <a:r>
                        <a:rPr lang="en-US" sz="1600" b="1" dirty="0">
                          <a:solidFill>
                            <a:srgbClr val="222222"/>
                          </a:solidFill>
                        </a:rPr>
                        <a:t>, ii, iii and so 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82945" name="Rectangle 1"/>
          <p:cNvSpPr>
            <a:spLocks noChangeArrowheads="1"/>
          </p:cNvSpPr>
          <p:nvPr/>
        </p:nvSpPr>
        <p:spPr bwMode="auto">
          <a:xfrm>
            <a:off x="533400" y="2743200"/>
            <a:ext cx="7391400" cy="1101464"/>
          </a:xfrm>
          <a:prstGeom prst="rect">
            <a:avLst/>
          </a:prstGeom>
          <a:solidFill>
            <a:srgbClr val="FFFFFF"/>
          </a:solidFill>
          <a:ln w="9525">
            <a:noFill/>
            <a:miter lim="800000"/>
            <a:headEnd/>
            <a:tailEnd/>
          </a:ln>
          <a:effectLst/>
        </p:spPr>
        <p:txBody>
          <a:bodyPr vert="horz" wrap="square" lIns="91440" tIns="28566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75A54B"/>
                </a:solidFill>
                <a:effectLst/>
                <a:latin typeface="Droid Sans"/>
                <a:cs typeface="Arial" pitchFamily="34" charset="0"/>
              </a:rPr>
              <a:t>Ordered list value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r>
            <a:br>
              <a:rPr kumimoji="0" lang="en-US" sz="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304800" y="381000"/>
            <a:ext cx="4273606" cy="2028732"/>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list-style-type: square;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Item one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Item two</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list-style-type: lower-roman;</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Item one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Item two</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2947" name="Picture 3"/>
          <p:cNvPicPr>
            <a:picLocks noChangeAspect="1" noChangeArrowheads="1"/>
          </p:cNvPicPr>
          <p:nvPr/>
        </p:nvPicPr>
        <p:blipFill>
          <a:blip r:embed="rId2" cstate="print"/>
          <a:srcRect/>
          <a:stretch>
            <a:fillRect/>
          </a:stretch>
        </p:blipFill>
        <p:spPr bwMode="auto">
          <a:xfrm>
            <a:off x="5257800" y="533400"/>
            <a:ext cx="2590800" cy="1676400"/>
          </a:xfrm>
          <a:prstGeom prst="rect">
            <a:avLst/>
          </a:prstGeom>
          <a:noFill/>
          <a:ln w="9525">
            <a:no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66800"/>
            <a:ext cx="8153400" cy="400110"/>
          </a:xfrm>
          <a:prstGeom prst="rect">
            <a:avLst/>
          </a:prstGeom>
        </p:spPr>
        <p:txBody>
          <a:bodyPr wrap="square">
            <a:spAutoFit/>
          </a:bodyPr>
          <a:lstStyle/>
          <a:p>
            <a:r>
              <a:rPr lang="en-US" sz="2000" dirty="0" smtClean="0"/>
              <a:t>CSS list-style-image property set list style URL specified image.</a:t>
            </a:r>
            <a:endParaRPr lang="en-US" sz="2000" dirty="0"/>
          </a:p>
        </p:txBody>
      </p:sp>
      <p:sp>
        <p:nvSpPr>
          <p:cNvPr id="83969" name="Rectangle 1"/>
          <p:cNvSpPr>
            <a:spLocks noChangeArrowheads="1"/>
          </p:cNvSpPr>
          <p:nvPr/>
        </p:nvSpPr>
        <p:spPr bwMode="auto">
          <a:xfrm>
            <a:off x="990600" y="1600200"/>
            <a:ext cx="6508192" cy="1320846"/>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0055"/>
                </a:solidFill>
                <a:effectLst/>
                <a:latin typeface="Consolas" pitchFamily="49" charset="0"/>
                <a:cs typeface="Consolas" pitchFamily="49" charset="0"/>
              </a:rPr>
              <a:t>&lt;body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list-style-image: </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url</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(../../images/new.png);</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one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two</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3970" name="Picture 2"/>
          <p:cNvPicPr>
            <a:picLocks noChangeAspect="1" noChangeArrowheads="1"/>
          </p:cNvPicPr>
          <p:nvPr/>
        </p:nvPicPr>
        <p:blipFill>
          <a:blip r:embed="rId2" cstate="print"/>
          <a:srcRect/>
          <a:stretch>
            <a:fillRect/>
          </a:stretch>
        </p:blipFill>
        <p:spPr bwMode="auto">
          <a:xfrm>
            <a:off x="6324600" y="2438400"/>
            <a:ext cx="1895475" cy="1066800"/>
          </a:xfrm>
          <a:prstGeom prst="rect">
            <a:avLst/>
          </a:prstGeom>
          <a:noFill/>
          <a:ln w="9525">
            <a:noFill/>
            <a:miter lim="800000"/>
            <a:headEnd/>
            <a:tailEnd/>
          </a:ln>
        </p:spPr>
      </p:pic>
      <p:sp>
        <p:nvSpPr>
          <p:cNvPr id="7" name="Rectangle 6"/>
          <p:cNvSpPr/>
          <p:nvPr/>
        </p:nvSpPr>
        <p:spPr>
          <a:xfrm>
            <a:off x="762000" y="3124200"/>
            <a:ext cx="2922082" cy="461665"/>
          </a:xfrm>
          <a:prstGeom prst="rect">
            <a:avLst/>
          </a:prstGeom>
        </p:spPr>
        <p:txBody>
          <a:bodyPr wrap="none">
            <a:spAutoFit/>
          </a:bodyPr>
          <a:lstStyle/>
          <a:p>
            <a:r>
              <a:rPr lang="en-US" sz="2400" b="1" dirty="0" smtClean="0"/>
              <a:t>CSS list-style-position</a:t>
            </a:r>
            <a:endParaRPr lang="en-US" sz="2400" b="1" dirty="0"/>
          </a:p>
        </p:txBody>
      </p:sp>
      <p:sp>
        <p:nvSpPr>
          <p:cNvPr id="9" name="Rectangle 8"/>
          <p:cNvSpPr/>
          <p:nvPr/>
        </p:nvSpPr>
        <p:spPr>
          <a:xfrm>
            <a:off x="838200" y="381000"/>
            <a:ext cx="2655855" cy="461665"/>
          </a:xfrm>
          <a:prstGeom prst="rect">
            <a:avLst/>
          </a:prstGeom>
        </p:spPr>
        <p:txBody>
          <a:bodyPr wrap="none">
            <a:spAutoFit/>
          </a:bodyPr>
          <a:lstStyle/>
          <a:p>
            <a:r>
              <a:rPr lang="en-US" sz="2400" b="1" dirty="0" smtClean="0"/>
              <a:t>CSS list-style-image</a:t>
            </a:r>
            <a:endParaRPr lang="en-US" sz="2400" b="1" dirty="0"/>
          </a:p>
        </p:txBody>
      </p:sp>
      <p:sp>
        <p:nvSpPr>
          <p:cNvPr id="10" name="Rectangle 9"/>
          <p:cNvSpPr/>
          <p:nvPr/>
        </p:nvSpPr>
        <p:spPr>
          <a:xfrm>
            <a:off x="457200" y="3581400"/>
            <a:ext cx="7772400" cy="400110"/>
          </a:xfrm>
          <a:prstGeom prst="rect">
            <a:avLst/>
          </a:prstGeom>
        </p:spPr>
        <p:txBody>
          <a:bodyPr wrap="square">
            <a:spAutoFit/>
          </a:bodyPr>
          <a:lstStyle/>
          <a:p>
            <a:r>
              <a:rPr lang="en-US" sz="2000" dirty="0" smtClean="0"/>
              <a:t>CSS list-style-position set list style position either inside or outside.</a:t>
            </a:r>
            <a:endParaRPr lang="en-US" sz="2000" dirty="0"/>
          </a:p>
        </p:txBody>
      </p:sp>
      <p:sp>
        <p:nvSpPr>
          <p:cNvPr id="83971" name="Rectangle 3"/>
          <p:cNvSpPr>
            <a:spLocks noChangeArrowheads="1"/>
          </p:cNvSpPr>
          <p:nvPr/>
        </p:nvSpPr>
        <p:spPr bwMode="auto">
          <a:xfrm>
            <a:off x="457200" y="4038600"/>
            <a:ext cx="8191345" cy="2059510"/>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list-style-position: outside; list-style-type: lower-roman;</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one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two</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list-style-position: inside; list-style-type: lower-alpha;</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one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Item two</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3972" name="Picture 4"/>
          <p:cNvPicPr>
            <a:picLocks noChangeAspect="1" noChangeArrowheads="1"/>
          </p:cNvPicPr>
          <p:nvPr/>
        </p:nvPicPr>
        <p:blipFill>
          <a:blip r:embed="rId3" cstate="print"/>
          <a:srcRect/>
          <a:stretch>
            <a:fillRect/>
          </a:stretch>
        </p:blipFill>
        <p:spPr bwMode="auto">
          <a:xfrm>
            <a:off x="5562600" y="5410200"/>
            <a:ext cx="2514600" cy="1447800"/>
          </a:xfrm>
          <a:prstGeom prst="rect">
            <a:avLst/>
          </a:prstGeom>
          <a:noFill/>
          <a:ln w="9525">
            <a:no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3663503" cy="461665"/>
          </a:xfrm>
          <a:prstGeom prst="rect">
            <a:avLst/>
          </a:prstGeom>
        </p:spPr>
        <p:txBody>
          <a:bodyPr wrap="none">
            <a:spAutoFit/>
          </a:bodyPr>
          <a:lstStyle/>
          <a:p>
            <a:r>
              <a:rPr lang="en-US" sz="2400" b="1" dirty="0" smtClean="0"/>
              <a:t>The marker-offset Property</a:t>
            </a:r>
            <a:endParaRPr lang="en-US" sz="2400" b="1" dirty="0"/>
          </a:p>
        </p:txBody>
      </p:sp>
      <p:sp>
        <p:nvSpPr>
          <p:cNvPr id="5" name="Rectangle 4"/>
          <p:cNvSpPr/>
          <p:nvPr/>
        </p:nvSpPr>
        <p:spPr>
          <a:xfrm>
            <a:off x="381000" y="914400"/>
            <a:ext cx="8458200" cy="1015663"/>
          </a:xfrm>
          <a:prstGeom prst="rect">
            <a:avLst/>
          </a:prstGeom>
        </p:spPr>
        <p:txBody>
          <a:bodyPr wrap="square">
            <a:spAutoFit/>
          </a:bodyPr>
          <a:lstStyle/>
          <a:p>
            <a:pPr algn="just"/>
            <a:r>
              <a:rPr lang="en-US" sz="2000" dirty="0" smtClean="0"/>
              <a:t>The </a:t>
            </a:r>
            <a:r>
              <a:rPr lang="en-US" sz="2000" i="1" dirty="0" smtClean="0"/>
              <a:t>marker-offset</a:t>
            </a:r>
            <a:r>
              <a:rPr lang="en-US" sz="2000" dirty="0" smtClean="0"/>
              <a:t> property allows you to specify the distance between the marker and the text relating to that marker. Its value should be a length as shown in the following example −</a:t>
            </a:r>
            <a:endParaRPr lang="en-US" sz="2000" dirty="0"/>
          </a:p>
        </p:txBody>
      </p:sp>
      <p:sp>
        <p:nvSpPr>
          <p:cNvPr id="6" name="Rectangle 5"/>
          <p:cNvSpPr/>
          <p:nvPr/>
        </p:nvSpPr>
        <p:spPr>
          <a:xfrm>
            <a:off x="533400" y="2057400"/>
            <a:ext cx="7772400" cy="3416320"/>
          </a:xfrm>
          <a:prstGeom prst="rect">
            <a:avLst/>
          </a:prstGeom>
        </p:spPr>
        <p:txBody>
          <a:bodyPr wrap="square">
            <a:spAutoFit/>
          </a:bodyPr>
          <a:lstStyle/>
          <a:p>
            <a:r>
              <a:rPr lang="en-US" dirty="0" smtClean="0">
                <a:solidFill>
                  <a:srgbClr val="002060"/>
                </a:solidFill>
              </a:rPr>
              <a:t>&lt;body&gt;     </a:t>
            </a:r>
          </a:p>
          <a:p>
            <a:r>
              <a:rPr lang="en-US" dirty="0" smtClean="0">
                <a:solidFill>
                  <a:srgbClr val="002060"/>
                </a:solidFill>
              </a:rPr>
              <a:t>   &lt;</a:t>
            </a:r>
            <a:r>
              <a:rPr lang="en-US" dirty="0" err="1" smtClean="0">
                <a:solidFill>
                  <a:srgbClr val="002060"/>
                </a:solidFill>
              </a:rPr>
              <a:t>ul</a:t>
            </a:r>
            <a:r>
              <a:rPr lang="en-US" dirty="0" smtClean="0">
                <a:solidFill>
                  <a:srgbClr val="002060"/>
                </a:solidFill>
              </a:rPr>
              <a:t> style = "list-style: inside square; marker-offset:2em;"&gt;         </a:t>
            </a:r>
          </a:p>
          <a:p>
            <a:r>
              <a:rPr lang="en-US" dirty="0" smtClean="0">
                <a:solidFill>
                  <a:srgbClr val="002060"/>
                </a:solidFill>
              </a:rPr>
              <a:t>	&lt;</a:t>
            </a:r>
            <a:r>
              <a:rPr lang="en-US" dirty="0" err="1" smtClean="0">
                <a:solidFill>
                  <a:srgbClr val="002060"/>
                </a:solidFill>
              </a:rPr>
              <a:t>li</a:t>
            </a:r>
            <a:r>
              <a:rPr lang="en-US" dirty="0" smtClean="0">
                <a:solidFill>
                  <a:srgbClr val="002060"/>
                </a:solidFill>
              </a:rPr>
              <a:t>&gt;</a:t>
            </a:r>
            <a:r>
              <a:rPr lang="en-US" dirty="0" err="1" smtClean="0">
                <a:solidFill>
                  <a:srgbClr val="002060"/>
                </a:solidFill>
              </a:rPr>
              <a:t>Maths</a:t>
            </a:r>
            <a:r>
              <a:rPr lang="en-US" dirty="0" smtClean="0">
                <a:solidFill>
                  <a:srgbClr val="002060"/>
                </a:solidFill>
              </a:rPr>
              <a:t>&lt;/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li</a:t>
            </a:r>
            <a:r>
              <a:rPr lang="en-US" dirty="0" smtClean="0">
                <a:solidFill>
                  <a:srgbClr val="002060"/>
                </a:solidFill>
              </a:rPr>
              <a:t>&gt;Social Science&lt;/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li</a:t>
            </a:r>
            <a:r>
              <a:rPr lang="en-US" dirty="0" smtClean="0">
                <a:solidFill>
                  <a:srgbClr val="002060"/>
                </a:solidFill>
              </a:rPr>
              <a:t>&gt;Physics&lt;/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ul</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ol</a:t>
            </a:r>
            <a:r>
              <a:rPr lang="en-US" dirty="0" smtClean="0">
                <a:solidFill>
                  <a:srgbClr val="002060"/>
                </a:solidFill>
              </a:rPr>
              <a:t> style = "list-style: outside upper-alpha; marker-offset:2cm;"&gt;         	&lt;</a:t>
            </a:r>
            <a:r>
              <a:rPr lang="en-US" dirty="0" err="1" smtClean="0">
                <a:solidFill>
                  <a:srgbClr val="002060"/>
                </a:solidFill>
              </a:rPr>
              <a:t>li</a:t>
            </a:r>
            <a:r>
              <a:rPr lang="en-US" dirty="0" smtClean="0">
                <a:solidFill>
                  <a:srgbClr val="002060"/>
                </a:solidFill>
              </a:rPr>
              <a:t>&gt;</a:t>
            </a:r>
            <a:r>
              <a:rPr lang="en-US" dirty="0" err="1" smtClean="0">
                <a:solidFill>
                  <a:srgbClr val="002060"/>
                </a:solidFill>
              </a:rPr>
              <a:t>Maths</a:t>
            </a:r>
            <a:r>
              <a:rPr lang="en-US" dirty="0" smtClean="0">
                <a:solidFill>
                  <a:srgbClr val="002060"/>
                </a:solidFill>
              </a:rPr>
              <a:t>&lt;/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li</a:t>
            </a:r>
            <a:r>
              <a:rPr lang="en-US" dirty="0" smtClean="0">
                <a:solidFill>
                  <a:srgbClr val="002060"/>
                </a:solidFill>
              </a:rPr>
              <a:t>&gt;Social Science&lt;/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li</a:t>
            </a:r>
            <a:r>
              <a:rPr lang="en-US" dirty="0" smtClean="0">
                <a:solidFill>
                  <a:srgbClr val="002060"/>
                </a:solidFill>
              </a:rPr>
              <a:t>&gt;Physics&lt;/</a:t>
            </a:r>
            <a:r>
              <a:rPr lang="en-US" dirty="0" err="1" smtClean="0">
                <a:solidFill>
                  <a:srgbClr val="002060"/>
                </a:solidFill>
              </a:rPr>
              <a:t>li</a:t>
            </a:r>
            <a:r>
              <a:rPr lang="en-US" dirty="0" smtClean="0">
                <a:solidFill>
                  <a:srgbClr val="002060"/>
                </a:solidFill>
              </a:rPr>
              <a:t>&gt;     </a:t>
            </a:r>
          </a:p>
          <a:p>
            <a:r>
              <a:rPr lang="en-US" dirty="0" smtClean="0">
                <a:solidFill>
                  <a:srgbClr val="002060"/>
                </a:solidFill>
              </a:rPr>
              <a:t>  &lt;/</a:t>
            </a:r>
            <a:r>
              <a:rPr lang="en-US" dirty="0" err="1" smtClean="0">
                <a:solidFill>
                  <a:srgbClr val="002060"/>
                </a:solidFill>
              </a:rPr>
              <a:t>ol</a:t>
            </a:r>
            <a:r>
              <a:rPr lang="en-US" dirty="0" smtClean="0">
                <a:solidFill>
                  <a:srgbClr val="002060"/>
                </a:solidFill>
              </a:rPr>
              <a:t>&gt;   </a:t>
            </a:r>
          </a:p>
          <a:p>
            <a:r>
              <a:rPr lang="en-US" dirty="0" smtClean="0">
                <a:solidFill>
                  <a:srgbClr val="002060"/>
                </a:solidFill>
              </a:rPr>
              <a:t>&lt;/body&gt;</a:t>
            </a:r>
            <a:endParaRPr lang="en-US" dirty="0">
              <a:solidFill>
                <a:srgbClr val="002060"/>
              </a:solidFill>
            </a:endParaRPr>
          </a:p>
        </p:txBody>
      </p:sp>
      <p:pic>
        <p:nvPicPr>
          <p:cNvPr id="84994" name="Picture 2"/>
          <p:cNvPicPr>
            <a:picLocks noChangeAspect="1" noChangeArrowheads="1"/>
          </p:cNvPicPr>
          <p:nvPr/>
        </p:nvPicPr>
        <p:blipFill>
          <a:blip r:embed="rId2" cstate="print"/>
          <a:srcRect/>
          <a:stretch>
            <a:fillRect/>
          </a:stretch>
        </p:blipFill>
        <p:spPr bwMode="auto">
          <a:xfrm>
            <a:off x="4038600" y="4419600"/>
            <a:ext cx="4648200" cy="2057400"/>
          </a:xfrm>
          <a:prstGeom prst="rect">
            <a:avLst/>
          </a:prstGeom>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solidFill>
                  <a:srgbClr val="C00000"/>
                </a:solidFill>
              </a:rPr>
              <a:t>CSS Layout Style</a:t>
            </a:r>
            <a:endParaRPr lang="en-US" u="sng" dirty="0">
              <a:solidFill>
                <a:srgbClr val="C00000"/>
              </a:solidFill>
            </a:endParaRPr>
          </a:p>
        </p:txBody>
      </p:sp>
      <p:sp>
        <p:nvSpPr>
          <p:cNvPr id="3" name="Content Placeholder 2"/>
          <p:cNvSpPr>
            <a:spLocks noGrp="1"/>
          </p:cNvSpPr>
          <p:nvPr>
            <p:ph idx="1"/>
          </p:nvPr>
        </p:nvSpPr>
        <p:spPr>
          <a:xfrm>
            <a:off x="381000" y="1066800"/>
            <a:ext cx="8229600" cy="1066800"/>
          </a:xfrm>
        </p:spPr>
        <p:txBody>
          <a:bodyPr>
            <a:normAutofit/>
          </a:bodyPr>
          <a:lstStyle/>
          <a:p>
            <a:pPr marL="0" indent="0" algn="just">
              <a:buNone/>
            </a:pPr>
            <a:r>
              <a:rPr lang="en-US" sz="1800" b="1" dirty="0" smtClean="0"/>
              <a:t>CSS Layout Box Model</a:t>
            </a:r>
            <a:r>
              <a:rPr lang="en-US" sz="1800" dirty="0" smtClean="0"/>
              <a:t>-CSS layout box model give you layout knowledge of element content and how to set padding, margin or border. CSS layout allow you to set border around padding and set margin around content to better manage.</a:t>
            </a:r>
          </a:p>
          <a:p>
            <a:pPr algn="just"/>
            <a:endParaRPr lang="en-US" sz="1800" dirty="0" smtClean="0"/>
          </a:p>
          <a:p>
            <a:pPr algn="just"/>
            <a:endParaRPr lang="en-US" sz="1800" dirty="0"/>
          </a:p>
        </p:txBody>
      </p:sp>
      <p:pic>
        <p:nvPicPr>
          <p:cNvPr id="93187" name="Picture 3"/>
          <p:cNvPicPr>
            <a:picLocks noChangeAspect="1" noChangeArrowheads="1"/>
          </p:cNvPicPr>
          <p:nvPr/>
        </p:nvPicPr>
        <p:blipFill>
          <a:blip r:embed="rId2" cstate="print"/>
          <a:srcRect/>
          <a:stretch>
            <a:fillRect/>
          </a:stretch>
        </p:blipFill>
        <p:spPr bwMode="auto">
          <a:xfrm>
            <a:off x="4953000" y="1905000"/>
            <a:ext cx="3886200" cy="4267200"/>
          </a:xfrm>
          <a:prstGeom prst="rect">
            <a:avLst/>
          </a:prstGeom>
          <a:noFill/>
          <a:ln w="9525">
            <a:noFill/>
            <a:miter lim="800000"/>
            <a:headEnd/>
            <a:tailEnd/>
          </a:ln>
        </p:spPr>
      </p:pic>
      <p:sp>
        <p:nvSpPr>
          <p:cNvPr id="6" name="Rectangle 5"/>
          <p:cNvSpPr/>
          <p:nvPr/>
        </p:nvSpPr>
        <p:spPr>
          <a:xfrm>
            <a:off x="228600" y="1981200"/>
            <a:ext cx="4800600" cy="4401205"/>
          </a:xfrm>
          <a:prstGeom prst="rect">
            <a:avLst/>
          </a:prstGeom>
        </p:spPr>
        <p:txBody>
          <a:bodyPr wrap="square">
            <a:spAutoFit/>
          </a:bodyPr>
          <a:lstStyle/>
          <a:p>
            <a:r>
              <a:rPr lang="en-US" sz="1400" b="1" dirty="0" smtClean="0"/>
              <a:t>Margin</a:t>
            </a:r>
          </a:p>
          <a:p>
            <a:r>
              <a:rPr lang="en-US" sz="1400" dirty="0" smtClean="0"/>
              <a:t>Margin are border outside area. So margin is not support any special CSS properties exclude margin group properties It is use to leave a blank space around element content.</a:t>
            </a:r>
          </a:p>
          <a:p>
            <a:r>
              <a:rPr lang="en-US" sz="1400" b="1" dirty="0" smtClean="0"/>
              <a:t>Border</a:t>
            </a:r>
          </a:p>
          <a:p>
            <a:r>
              <a:rPr lang="en-US" sz="1400" dirty="0" smtClean="0"/>
              <a:t>Border are define the border around element content. It is use to display border outside content(like text, images and so forth).</a:t>
            </a:r>
          </a:p>
          <a:p>
            <a:r>
              <a:rPr lang="en-US" sz="1400" b="1" dirty="0" smtClean="0"/>
              <a:t>Padding</a:t>
            </a:r>
          </a:p>
          <a:p>
            <a:r>
              <a:rPr lang="en-US" sz="1400" dirty="0" smtClean="0"/>
              <a:t>Padding define the content or border in this two part middle part are call padding. It is use to leave blank space between content or border.</a:t>
            </a:r>
          </a:p>
          <a:p>
            <a:r>
              <a:rPr lang="en-US" sz="1400" b="1" dirty="0" smtClean="0"/>
              <a:t>Width or Height of Elements</a:t>
            </a:r>
          </a:p>
          <a:p>
            <a:r>
              <a:rPr lang="en-US" sz="1400" dirty="0" smtClean="0"/>
              <a:t>You can specify width or </a:t>
            </a:r>
            <a:r>
              <a:rPr lang="en-US" sz="1400" dirty="0" err="1" smtClean="0"/>
              <a:t>hight</a:t>
            </a:r>
            <a:r>
              <a:rPr lang="en-US" sz="1400" dirty="0" smtClean="0"/>
              <a:t> either absolute or relative value.</a:t>
            </a:r>
          </a:p>
          <a:p>
            <a:r>
              <a:rPr lang="en-US" sz="1400" u="sng" dirty="0" smtClean="0"/>
              <a:t>Total width count by this way,</a:t>
            </a:r>
            <a:r>
              <a:rPr lang="en-US" sz="1400" dirty="0" smtClean="0"/>
              <a:t/>
            </a:r>
            <a:br>
              <a:rPr lang="en-US" sz="1400" dirty="0" smtClean="0"/>
            </a:br>
            <a:r>
              <a:rPr lang="en-US" sz="1400" dirty="0" smtClean="0"/>
              <a:t>Total width = width + left padding + right padding + left border + right border + left margin + right margin</a:t>
            </a:r>
            <a:br>
              <a:rPr lang="en-US" sz="1400" dirty="0" smtClean="0"/>
            </a:br>
            <a:r>
              <a:rPr lang="en-US" sz="1400" u="sng" dirty="0" smtClean="0"/>
              <a:t>Total Height count by this way,</a:t>
            </a:r>
            <a:r>
              <a:rPr lang="en-US" sz="1400" dirty="0" smtClean="0"/>
              <a:t/>
            </a:r>
            <a:br>
              <a:rPr lang="en-US" sz="1400" dirty="0" smtClean="0"/>
            </a:br>
            <a:r>
              <a:rPr lang="en-US" sz="1400" dirty="0" smtClean="0"/>
              <a:t>Total Height = height + top padding + bottom padding + top border + bottom border + top margin + bottom margin</a:t>
            </a:r>
            <a:endParaRPr lang="en-US" sz="14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CSS Border</a:t>
            </a:r>
            <a:endParaRPr lang="en-US" dirty="0"/>
          </a:p>
        </p:txBody>
      </p:sp>
      <p:sp>
        <p:nvSpPr>
          <p:cNvPr id="3" name="Content Placeholder 2"/>
          <p:cNvSpPr>
            <a:spLocks noGrp="1"/>
          </p:cNvSpPr>
          <p:nvPr>
            <p:ph idx="1"/>
          </p:nvPr>
        </p:nvSpPr>
        <p:spPr>
          <a:xfrm>
            <a:off x="228600" y="990600"/>
            <a:ext cx="8686800" cy="533400"/>
          </a:xfrm>
        </p:spPr>
        <p:txBody>
          <a:bodyPr>
            <a:normAutofit/>
          </a:bodyPr>
          <a:lstStyle/>
          <a:p>
            <a:pPr>
              <a:buNone/>
            </a:pPr>
            <a:r>
              <a:rPr lang="en-US" sz="2600" dirty="0" smtClean="0"/>
              <a:t>CSS Border properties give you control to set border style.</a:t>
            </a:r>
          </a:p>
          <a:p>
            <a:endParaRPr lang="en-US" dirty="0"/>
          </a:p>
        </p:txBody>
      </p:sp>
      <p:graphicFrame>
        <p:nvGraphicFramePr>
          <p:cNvPr id="4" name="Table 3"/>
          <p:cNvGraphicFramePr>
            <a:graphicFrameLocks noGrp="1"/>
          </p:cNvGraphicFramePr>
          <p:nvPr/>
        </p:nvGraphicFramePr>
        <p:xfrm>
          <a:off x="457199" y="1594723"/>
          <a:ext cx="8229601" cy="4806076"/>
        </p:xfrm>
        <a:graphic>
          <a:graphicData uri="http://schemas.openxmlformats.org/drawingml/2006/table">
            <a:tbl>
              <a:tblPr/>
              <a:tblGrid>
                <a:gridCol w="3352801"/>
                <a:gridCol w="4876800"/>
              </a:tblGrid>
              <a:tr h="399776">
                <a:tc>
                  <a:txBody>
                    <a:bodyPr/>
                    <a:lstStyle/>
                    <a:p>
                      <a:pPr algn="l" fontAlgn="t"/>
                      <a:r>
                        <a:rPr lang="en-US" sz="1600" b="1" dirty="0">
                          <a:solidFill>
                            <a:srgbClr val="000000"/>
                          </a:solidFill>
                        </a:rPr>
                        <a:t>Border</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Border Properties</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1165375">
                <a:tc>
                  <a:txBody>
                    <a:bodyPr/>
                    <a:lstStyle/>
                    <a:p>
                      <a:pPr fontAlgn="t"/>
                      <a:r>
                        <a:rPr lang="en-US" sz="1600" dirty="0">
                          <a:solidFill>
                            <a:srgbClr val="222222"/>
                          </a:solidFill>
                        </a:rPr>
                        <a:t>border-top</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border-top-color</a:t>
                      </a:r>
                      <a:br>
                        <a:rPr lang="en-US" sz="1600" dirty="0">
                          <a:solidFill>
                            <a:srgbClr val="222222"/>
                          </a:solidFill>
                        </a:rPr>
                      </a:br>
                      <a:r>
                        <a:rPr lang="en-US" sz="1600" dirty="0">
                          <a:solidFill>
                            <a:srgbClr val="222222"/>
                          </a:solidFill>
                        </a:rPr>
                        <a:t>border-top-style</a:t>
                      </a:r>
                      <a:br>
                        <a:rPr lang="en-US" sz="1600" dirty="0">
                          <a:solidFill>
                            <a:srgbClr val="222222"/>
                          </a:solidFill>
                        </a:rPr>
                      </a:br>
                      <a:r>
                        <a:rPr lang="en-US" sz="1600" dirty="0">
                          <a:solidFill>
                            <a:srgbClr val="222222"/>
                          </a:solidFill>
                        </a:rPr>
                        <a:t>border-top-width</a:t>
                      </a:r>
                      <a:br>
                        <a:rPr lang="en-US" sz="1600" dirty="0">
                          <a:solidFill>
                            <a:srgbClr val="222222"/>
                          </a:solidFill>
                        </a:rPr>
                      </a:br>
                      <a:endParaRPr lang="en-US" sz="1600" dirty="0">
                        <a:solidFill>
                          <a:srgbClr val="222222"/>
                        </a:solidFill>
                      </a:endParaRP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1165375">
                <a:tc>
                  <a:txBody>
                    <a:bodyPr/>
                    <a:lstStyle/>
                    <a:p>
                      <a:pPr fontAlgn="t"/>
                      <a:r>
                        <a:rPr lang="en-US" sz="1600" dirty="0">
                          <a:solidFill>
                            <a:srgbClr val="222222"/>
                          </a:solidFill>
                        </a:rPr>
                        <a:t>border-bottom</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border-bottom-color</a:t>
                      </a:r>
                      <a:br>
                        <a:rPr lang="en-US" sz="1600" dirty="0">
                          <a:solidFill>
                            <a:srgbClr val="222222"/>
                          </a:solidFill>
                        </a:rPr>
                      </a:br>
                      <a:r>
                        <a:rPr lang="en-US" sz="1600" dirty="0">
                          <a:solidFill>
                            <a:srgbClr val="222222"/>
                          </a:solidFill>
                        </a:rPr>
                        <a:t>border-bottom-style</a:t>
                      </a:r>
                      <a:br>
                        <a:rPr lang="en-US" sz="1600" dirty="0">
                          <a:solidFill>
                            <a:srgbClr val="222222"/>
                          </a:solidFill>
                        </a:rPr>
                      </a:br>
                      <a:r>
                        <a:rPr lang="en-US" sz="1600" dirty="0">
                          <a:solidFill>
                            <a:srgbClr val="222222"/>
                          </a:solidFill>
                        </a:rPr>
                        <a:t>border-bottom-width</a:t>
                      </a:r>
                      <a:br>
                        <a:rPr lang="en-US" sz="1600" dirty="0">
                          <a:solidFill>
                            <a:srgbClr val="222222"/>
                          </a:solidFill>
                        </a:rPr>
                      </a:br>
                      <a:endParaRPr lang="en-US" sz="1600" dirty="0">
                        <a:solidFill>
                          <a:srgbClr val="222222"/>
                        </a:solidFill>
                      </a:endParaRP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1165375">
                <a:tc>
                  <a:txBody>
                    <a:bodyPr/>
                    <a:lstStyle/>
                    <a:p>
                      <a:pPr fontAlgn="t"/>
                      <a:r>
                        <a:rPr lang="en-US" sz="1600">
                          <a:solidFill>
                            <a:srgbClr val="222222"/>
                          </a:solidFill>
                        </a:rPr>
                        <a:t>border-left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border-left-color</a:t>
                      </a:r>
                      <a:br>
                        <a:rPr lang="en-US" sz="1600" dirty="0">
                          <a:solidFill>
                            <a:srgbClr val="222222"/>
                          </a:solidFill>
                        </a:rPr>
                      </a:br>
                      <a:r>
                        <a:rPr lang="en-US" sz="1600" dirty="0">
                          <a:solidFill>
                            <a:srgbClr val="222222"/>
                          </a:solidFill>
                        </a:rPr>
                        <a:t>border-left-style</a:t>
                      </a:r>
                      <a:br>
                        <a:rPr lang="en-US" sz="1600" dirty="0">
                          <a:solidFill>
                            <a:srgbClr val="222222"/>
                          </a:solidFill>
                        </a:rPr>
                      </a:br>
                      <a:r>
                        <a:rPr lang="en-US" sz="1600" dirty="0">
                          <a:solidFill>
                            <a:srgbClr val="222222"/>
                          </a:solidFill>
                        </a:rPr>
                        <a:t>border-left-width</a:t>
                      </a:r>
                      <a:br>
                        <a:rPr lang="en-US" sz="1600" dirty="0">
                          <a:solidFill>
                            <a:srgbClr val="222222"/>
                          </a:solidFill>
                        </a:rPr>
                      </a:br>
                      <a:endParaRPr lang="en-US" sz="1600" dirty="0">
                        <a:solidFill>
                          <a:srgbClr val="222222"/>
                        </a:solidFill>
                      </a:endParaRP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910175">
                <a:tc>
                  <a:txBody>
                    <a:bodyPr/>
                    <a:lstStyle/>
                    <a:p>
                      <a:pPr fontAlgn="t"/>
                      <a:r>
                        <a:rPr lang="en-US" sz="1600">
                          <a:solidFill>
                            <a:srgbClr val="222222"/>
                          </a:solidFill>
                        </a:rPr>
                        <a:t>border-right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border-right-color</a:t>
                      </a:r>
                      <a:br>
                        <a:rPr lang="en-US" sz="1600" dirty="0">
                          <a:solidFill>
                            <a:srgbClr val="222222"/>
                          </a:solidFill>
                        </a:rPr>
                      </a:br>
                      <a:r>
                        <a:rPr lang="en-US" sz="1600" dirty="0">
                          <a:solidFill>
                            <a:srgbClr val="222222"/>
                          </a:solidFill>
                        </a:rPr>
                        <a:t>border-right-style</a:t>
                      </a:r>
                      <a:br>
                        <a:rPr lang="en-US" sz="1600" dirty="0">
                          <a:solidFill>
                            <a:srgbClr val="222222"/>
                          </a:solidFill>
                        </a:rPr>
                      </a:br>
                      <a:r>
                        <a:rPr lang="en-US" sz="1600" dirty="0">
                          <a:solidFill>
                            <a:srgbClr val="222222"/>
                          </a:solidFill>
                        </a:rPr>
                        <a:t>border-right-width</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228600" y="609600"/>
            <a:ext cx="8686800" cy="2798174"/>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border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border-style: solid; border-width:1px; border-color: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cs typeface="Consolas" pitchFamily="49" charset="0"/>
              </a:rPr>
              <a:t>	This paragraph represent the CSS border properties. This way you can 	change the border color, border width or border 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94210" name="Picture 2"/>
          <p:cNvPicPr>
            <a:picLocks noChangeAspect="1" noChangeArrowheads="1"/>
          </p:cNvPicPr>
          <p:nvPr/>
        </p:nvPicPr>
        <p:blipFill>
          <a:blip r:embed="rId2" cstate="print"/>
          <a:srcRect/>
          <a:stretch>
            <a:fillRect/>
          </a:stretch>
        </p:blipFill>
        <p:spPr bwMode="auto">
          <a:xfrm>
            <a:off x="228600" y="4114800"/>
            <a:ext cx="8534400" cy="1676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581400" y="228600"/>
            <a:ext cx="1195552" cy="3810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838200" y="3657600"/>
            <a:ext cx="1219200" cy="475180"/>
          </a:xfrm>
          <a:prstGeom prst="rect">
            <a:avLst/>
          </a:prstGeom>
          <a:noFill/>
          <a:ln w="9525">
            <a:noFill/>
            <a:miter lim="800000"/>
            <a:headEnd/>
            <a:tailEnd/>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491790" cy="400110"/>
          </a:xfrm>
          <a:prstGeom prst="rect">
            <a:avLst/>
          </a:prstGeom>
        </p:spPr>
        <p:txBody>
          <a:bodyPr wrap="none">
            <a:spAutoFit/>
          </a:bodyPr>
          <a:lstStyle/>
          <a:p>
            <a:r>
              <a:rPr lang="en-US" sz="2000" b="1" dirty="0" smtClean="0"/>
              <a:t>CSS border shorthand property</a:t>
            </a:r>
            <a:endParaRPr lang="en-US" sz="2000" b="1" dirty="0"/>
          </a:p>
        </p:txBody>
      </p:sp>
      <p:sp>
        <p:nvSpPr>
          <p:cNvPr id="95233" name="Rectangle 1"/>
          <p:cNvSpPr>
            <a:spLocks noChangeArrowheads="1"/>
          </p:cNvSpPr>
          <p:nvPr/>
        </p:nvSpPr>
        <p:spPr bwMode="auto">
          <a:xfrm>
            <a:off x="609600" y="685800"/>
            <a:ext cx="7924800" cy="951514"/>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border-top:2px dashed orange;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999999"/>
                </a:solidFill>
                <a:latin typeface="Consolas" pitchFamily="49" charset="0"/>
                <a:cs typeface="Consolas" pitchFamily="49" charset="0"/>
              </a:rPr>
              <a:t>	</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This element set CSS top border style dashed.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95234" name="Picture 2"/>
          <p:cNvPicPr>
            <a:picLocks noChangeAspect="1" noChangeArrowheads="1"/>
          </p:cNvPicPr>
          <p:nvPr/>
        </p:nvPicPr>
        <p:blipFill>
          <a:blip r:embed="rId2" cstate="print"/>
          <a:srcRect/>
          <a:stretch>
            <a:fillRect/>
          </a:stretch>
        </p:blipFill>
        <p:spPr bwMode="auto">
          <a:xfrm>
            <a:off x="2133600" y="1676400"/>
            <a:ext cx="4800600" cy="11430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838200" y="1676400"/>
            <a:ext cx="1219200" cy="475180"/>
          </a:xfrm>
          <a:prstGeom prst="rect">
            <a:avLst/>
          </a:prstGeom>
          <a:noFill/>
          <a:ln w="9525">
            <a:noFill/>
            <a:miter lim="800000"/>
            <a:headEnd/>
            <a:tailEnd/>
          </a:ln>
        </p:spPr>
      </p:pic>
      <p:sp>
        <p:nvSpPr>
          <p:cNvPr id="6" name="Rectangle 5"/>
          <p:cNvSpPr/>
          <p:nvPr/>
        </p:nvSpPr>
        <p:spPr>
          <a:xfrm>
            <a:off x="304800" y="2209800"/>
            <a:ext cx="2916632" cy="400110"/>
          </a:xfrm>
          <a:prstGeom prst="rect">
            <a:avLst/>
          </a:prstGeom>
        </p:spPr>
        <p:txBody>
          <a:bodyPr wrap="none">
            <a:spAutoFit/>
          </a:bodyPr>
          <a:lstStyle/>
          <a:p>
            <a:r>
              <a:rPr lang="en-US" sz="2000" b="1" dirty="0" smtClean="0"/>
              <a:t>CSS border-style property</a:t>
            </a:r>
            <a:endParaRPr lang="en-US" sz="2000" b="1" dirty="0"/>
          </a:p>
        </p:txBody>
      </p:sp>
      <p:sp>
        <p:nvSpPr>
          <p:cNvPr id="95235" name="Rectangle 3"/>
          <p:cNvSpPr>
            <a:spLocks noChangeArrowheads="1"/>
          </p:cNvSpPr>
          <p:nvPr/>
        </p:nvSpPr>
        <p:spPr bwMode="auto">
          <a:xfrm>
            <a:off x="304800" y="2828719"/>
            <a:ext cx="8527976" cy="3783059"/>
          </a:xfrm>
          <a:prstGeom prst="rect">
            <a:avLst/>
          </a:prstGeom>
          <a:solidFill>
            <a:srgbClr val="F5F2F0"/>
          </a:solidFill>
          <a:ln w="9525">
            <a:noFill/>
            <a:miter lim="800000"/>
            <a:headEnd/>
            <a:tailEnd/>
          </a:ln>
          <a:effectLst/>
        </p:spPr>
        <p:txBody>
          <a:bodyPr vert="horz" wrap="non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border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solid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solid.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dotted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dotted.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dashed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dashed.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double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double.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groove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groove.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ridge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ridge.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inset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inset.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outset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outset.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border: 2px hidden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border style hidden.</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20191215-WA0004.jpg"/>
          <p:cNvPicPr>
            <a:picLocks noChangeAspect="1"/>
          </p:cNvPicPr>
          <p:nvPr/>
        </p:nvPicPr>
        <p:blipFill>
          <a:blip r:embed="rId2" cstate="print"/>
          <a:stretch>
            <a:fillRect/>
          </a:stretch>
        </p:blipFill>
        <p:spPr>
          <a:xfrm>
            <a:off x="228600" y="370728"/>
            <a:ext cx="8686800" cy="6116543"/>
          </a:xfrm>
          <a:prstGeom prst="rect">
            <a:avLst/>
          </a:prstGeom>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447675" y="990600"/>
            <a:ext cx="8248650" cy="52578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1143000" y="381000"/>
            <a:ext cx="1219200" cy="475180"/>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228600" y="90462"/>
            <a:ext cx="8382000" cy="733478"/>
          </a:xfrm>
          <a:prstGeom prst="rect">
            <a:avLst/>
          </a:prstGeom>
          <a:solidFill>
            <a:srgbClr val="F1F1F1"/>
          </a:solidFill>
          <a:ln w="9525">
            <a:noFill/>
            <a:miter lim="800000"/>
            <a:headEnd/>
            <a:tailEnd/>
          </a:ln>
          <a:effectLst/>
        </p:spPr>
        <p:txBody>
          <a:bodyPr vert="horz" wrap="square" lIns="0" tIns="88872"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Segoe UI" pitchFamily="34" charset="0"/>
                <a:cs typeface="Segoe UI" pitchFamily="34" charset="0"/>
              </a:rPr>
              <a:t>CSS border-radius Property</a:t>
            </a:r>
          </a:p>
          <a:p>
            <a:pPr lvl="0"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Verdana" pitchFamily="34" charset="0"/>
                <a:cs typeface="Arial" pitchFamily="34" charset="0"/>
              </a:rPr>
              <a:t>The CSS </a:t>
            </a:r>
            <a:r>
              <a:rPr kumimoji="0" lang="en-US" b="0" i="0" u="none" strike="noStrike" cap="none" normalizeH="0" baseline="0" dirty="0" smtClean="0">
                <a:ln>
                  <a:noFill/>
                </a:ln>
                <a:solidFill>
                  <a:srgbClr val="DC143C"/>
                </a:solidFill>
                <a:effectLst/>
                <a:latin typeface="Consolas" pitchFamily="49" charset="0"/>
                <a:cs typeface="Consolas" pitchFamily="49" charset="0"/>
              </a:rPr>
              <a:t>border-radius</a:t>
            </a:r>
            <a:r>
              <a:rPr kumimoji="0" lang="en-US" b="0" i="0" u="none" strike="noStrike" cap="none" normalizeH="0" baseline="0" dirty="0" smtClean="0">
                <a:ln>
                  <a:noFill/>
                </a:ln>
                <a:solidFill>
                  <a:srgbClr val="000000"/>
                </a:solidFill>
                <a:effectLst/>
                <a:latin typeface="Verdana" pitchFamily="34" charset="0"/>
                <a:cs typeface="Arial" pitchFamily="34" charset="0"/>
              </a:rPr>
              <a:t> property defines the radius </a:t>
            </a:r>
            <a:r>
              <a:rPr lang="en-US" dirty="0" smtClean="0"/>
              <a:t> of an element's corners.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04800" y="914400"/>
            <a:ext cx="8229600" cy="923330"/>
          </a:xfrm>
          <a:prstGeom prst="rect">
            <a:avLst/>
          </a:prstGeom>
        </p:spPr>
        <p:txBody>
          <a:bodyPr wrap="square">
            <a:spAutoFit/>
          </a:bodyPr>
          <a:lstStyle/>
          <a:p>
            <a:pPr marL="342900" indent="-342900"/>
            <a:r>
              <a:rPr lang="en-US" dirty="0" smtClean="0"/>
              <a:t>1. Rounded corners for an element with a specified background color:</a:t>
            </a:r>
          </a:p>
          <a:p>
            <a:pPr marL="342900" indent="-342900"/>
            <a:r>
              <a:rPr lang="en-US" dirty="0" smtClean="0"/>
              <a:t>2. Rounded corners for an element with a border:</a:t>
            </a:r>
          </a:p>
          <a:p>
            <a:r>
              <a:rPr lang="en-US" dirty="0" smtClean="0"/>
              <a:t>3. Rounded corners for an element with a background image:</a:t>
            </a:r>
          </a:p>
        </p:txBody>
      </p:sp>
      <p:sp>
        <p:nvSpPr>
          <p:cNvPr id="8" name="Rectangle 7"/>
          <p:cNvSpPr/>
          <p:nvPr/>
        </p:nvSpPr>
        <p:spPr>
          <a:xfrm>
            <a:off x="304800" y="1905000"/>
            <a:ext cx="8610600" cy="472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&lt;!DOCTYPE html&gt; &lt;html&gt; &lt;head&gt;</a:t>
            </a:r>
          </a:p>
          <a:p>
            <a:r>
              <a:rPr lang="en-US" b="1" dirty="0" smtClean="0"/>
              <a:t>&lt;style&gt; </a:t>
            </a:r>
          </a:p>
          <a:p>
            <a:r>
              <a:rPr lang="en-US" b="1" dirty="0" smtClean="0"/>
              <a:t>#rcorners1 {   border-radius: 25px; background: #73AD21; padding: 20px; width: 200px; height: 150px; }</a:t>
            </a:r>
          </a:p>
          <a:p>
            <a:r>
              <a:rPr lang="en-US" b="1" dirty="0" smtClean="0"/>
              <a:t>#rcorners2 {    border-radius: 25px; border: 2px solid #73AD21; padding: 20px; width: 200px;   height: 150px;  }</a:t>
            </a:r>
          </a:p>
          <a:p>
            <a:r>
              <a:rPr lang="en-US" b="1" dirty="0" smtClean="0"/>
              <a:t>#rcorners3 {   border-radius: 25px; background: </a:t>
            </a:r>
            <a:r>
              <a:rPr lang="en-US" b="1" dirty="0" err="1" smtClean="0"/>
              <a:t>url</a:t>
            </a:r>
            <a:r>
              <a:rPr lang="en-US" b="1" dirty="0" smtClean="0"/>
              <a:t>(paper.gif); background-position: left top; background-repeat: repeat; padding: 20px; width: 200px; height: 150px;  }</a:t>
            </a:r>
          </a:p>
          <a:p>
            <a:r>
              <a:rPr lang="en-US" b="1" dirty="0" smtClean="0"/>
              <a:t>&lt;/style&gt; &lt;/head&gt;</a:t>
            </a:r>
          </a:p>
          <a:p>
            <a:r>
              <a:rPr lang="en-US" b="1" dirty="0" smtClean="0"/>
              <a:t>&lt;body&gt; &lt;h1&gt;The border-radius Property&lt;/h1&gt;</a:t>
            </a:r>
          </a:p>
          <a:p>
            <a:r>
              <a:rPr lang="en-US" b="1" dirty="0" smtClean="0"/>
              <a:t>&lt;p&gt;Rounded corners for an element with a specified background color:&lt;/p&gt;</a:t>
            </a:r>
          </a:p>
          <a:p>
            <a:r>
              <a:rPr lang="en-US" b="1" dirty="0" smtClean="0"/>
              <a:t>&lt;p id="rcorners1"&gt;Rounded corners!&lt;/p&gt; </a:t>
            </a:r>
          </a:p>
          <a:p>
            <a:r>
              <a:rPr lang="en-US" b="1" dirty="0" smtClean="0"/>
              <a:t>&lt;p&gt;Rounded corners for an element with a border:&lt;/p&gt; </a:t>
            </a:r>
          </a:p>
          <a:p>
            <a:r>
              <a:rPr lang="en-US" b="1" dirty="0" smtClean="0"/>
              <a:t>&lt;p id="rcorners2"&gt;Rounded corners!&lt;/p&gt; </a:t>
            </a:r>
          </a:p>
          <a:p>
            <a:r>
              <a:rPr lang="en-US" b="1" dirty="0" smtClean="0"/>
              <a:t>&lt;p&gt;Rounded corners for an element with a background image:&lt;/p&gt; </a:t>
            </a:r>
          </a:p>
          <a:p>
            <a:r>
              <a:rPr lang="en-US" b="1" dirty="0" smtClean="0"/>
              <a:t>&lt;p id="rcorners3"&gt;Rounded corners!&lt;/p&gt;</a:t>
            </a:r>
          </a:p>
          <a:p>
            <a:r>
              <a:rPr lang="en-US" b="1" dirty="0" smtClean="0"/>
              <a:t>&lt;/body&gt; &lt;/html&gt;</a:t>
            </a:r>
            <a:endParaRPr lang="en-US" b="1"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458200" cy="61093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700" b="1" dirty="0" smtClean="0"/>
              <a:t>&lt;!DOCTYPE html&gt; &lt;html&gt; &lt;head&gt;</a:t>
            </a:r>
          </a:p>
          <a:p>
            <a:r>
              <a:rPr lang="en-US" sz="1700" b="1" dirty="0" smtClean="0"/>
              <a:t>&lt;style&gt;  </a:t>
            </a:r>
          </a:p>
          <a:p>
            <a:r>
              <a:rPr lang="en-US" sz="1700" b="1" dirty="0" smtClean="0"/>
              <a:t>#rcorners1 { border-radius: 15px 50px 30px 5px; background: #73AD21; padding: 20px; </a:t>
            </a:r>
          </a:p>
          <a:p>
            <a:r>
              <a:rPr lang="en-US" sz="1700" b="1" dirty="0" smtClean="0"/>
              <a:t>  width: 200px; height: 150px; }</a:t>
            </a:r>
          </a:p>
          <a:p>
            <a:r>
              <a:rPr lang="en-US" sz="1700" b="1" dirty="0" smtClean="0"/>
              <a:t>#rcorners2 { border-radius: 15px 50px 30px; background: #73AD21; padding: 20px; </a:t>
            </a:r>
          </a:p>
          <a:p>
            <a:r>
              <a:rPr lang="en-US" sz="1700" b="1" dirty="0" smtClean="0"/>
              <a:t>  width: 200px; height: 150px; }</a:t>
            </a:r>
          </a:p>
          <a:p>
            <a:r>
              <a:rPr lang="en-US" sz="1700" b="1" dirty="0" smtClean="0"/>
              <a:t>#rcorners3 { border-radius: 15px 50px; background: #73AD21; padding: 20px; width: 200px;</a:t>
            </a:r>
          </a:p>
          <a:p>
            <a:r>
              <a:rPr lang="en-US" sz="1700" b="1" dirty="0" smtClean="0"/>
              <a:t>  height: 150px; } </a:t>
            </a:r>
          </a:p>
          <a:p>
            <a:r>
              <a:rPr lang="en-US" sz="1700" b="1" dirty="0" smtClean="0"/>
              <a:t>#rcorners4 { border-radius: 15px; background: #73AD21; padding: 20px; width: 200px;</a:t>
            </a:r>
          </a:p>
          <a:p>
            <a:r>
              <a:rPr lang="en-US" sz="1700" b="1" dirty="0" smtClean="0"/>
              <a:t>  height: 150px; } </a:t>
            </a:r>
          </a:p>
          <a:p>
            <a:r>
              <a:rPr lang="en-US" sz="1700" b="1" dirty="0" smtClean="0"/>
              <a:t>&lt;/style&gt; &lt;/head&gt; </a:t>
            </a:r>
          </a:p>
          <a:p>
            <a:r>
              <a:rPr lang="en-US" sz="1700" b="1" dirty="0" smtClean="0"/>
              <a:t>&lt;body&gt;</a:t>
            </a:r>
          </a:p>
          <a:p>
            <a:r>
              <a:rPr lang="en-US" sz="1700" b="1" dirty="0" smtClean="0"/>
              <a:t>&lt;h1&gt;The border-radius Property&lt;/h1&gt;</a:t>
            </a:r>
          </a:p>
          <a:p>
            <a:r>
              <a:rPr lang="en-US" sz="1700" b="1" dirty="0" smtClean="0"/>
              <a:t>&lt;p&gt;Four values - border-radius: 15px 50px 30px 5px:&lt;/p&gt;</a:t>
            </a:r>
          </a:p>
          <a:p>
            <a:r>
              <a:rPr lang="en-US" sz="1700" b="1" dirty="0" smtClean="0"/>
              <a:t>&lt;p id="rcorners1"&gt;&lt;/p&gt;</a:t>
            </a:r>
          </a:p>
          <a:p>
            <a:r>
              <a:rPr lang="en-US" sz="1700" b="1" dirty="0" smtClean="0"/>
              <a:t>&lt;p&gt;Three values - border-radius: 15px 50px 30px:&lt;/p&gt;</a:t>
            </a:r>
          </a:p>
          <a:p>
            <a:r>
              <a:rPr lang="en-US" sz="1700" b="1" dirty="0" smtClean="0"/>
              <a:t>&lt;p id="rcorners2"&gt;&lt;/p&gt;</a:t>
            </a:r>
          </a:p>
          <a:p>
            <a:r>
              <a:rPr lang="en-US" sz="1700" b="1" dirty="0" smtClean="0"/>
              <a:t>&lt;p&gt;Two values - border-radius: 15px 50px:&lt;/p&gt;</a:t>
            </a:r>
          </a:p>
          <a:p>
            <a:r>
              <a:rPr lang="en-US" sz="1700" b="1" dirty="0" smtClean="0"/>
              <a:t>&lt;p id="rcorners3"&gt;&lt;/p&gt;</a:t>
            </a:r>
          </a:p>
          <a:p>
            <a:r>
              <a:rPr lang="en-US" sz="1700" b="1" dirty="0" smtClean="0"/>
              <a:t>&lt;p&gt;One value - border-radius: 15px:&lt;/p&gt;</a:t>
            </a:r>
          </a:p>
          <a:p>
            <a:r>
              <a:rPr lang="en-US" sz="1700" b="1" dirty="0" smtClean="0"/>
              <a:t>&lt;p id="rcorners4"&gt;&lt;/p&gt;</a:t>
            </a:r>
          </a:p>
          <a:p>
            <a:r>
              <a:rPr lang="en-US" sz="1700" b="1" dirty="0" smtClean="0"/>
              <a:t>&lt;/body&gt;</a:t>
            </a:r>
          </a:p>
          <a:p>
            <a:r>
              <a:rPr lang="en-US" sz="1700" b="1" dirty="0" smtClean="0"/>
              <a:t>&lt;/html&gt;</a:t>
            </a:r>
            <a:endParaRPr lang="en-US" sz="1700" b="1"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2630977" cy="369332"/>
          </a:xfrm>
          <a:prstGeom prst="rect">
            <a:avLst/>
          </a:prstGeom>
        </p:spPr>
        <p:txBody>
          <a:bodyPr wrap="none">
            <a:spAutoFit/>
          </a:bodyPr>
          <a:lstStyle/>
          <a:p>
            <a:r>
              <a:rPr lang="en-US" b="1" dirty="0" smtClean="0"/>
              <a:t>CSS box-shadow Property</a:t>
            </a:r>
            <a:endParaRPr lang="en-US" b="1" dirty="0"/>
          </a:p>
        </p:txBody>
      </p:sp>
      <p:sp>
        <p:nvSpPr>
          <p:cNvPr id="114689" name="Rectangle 1"/>
          <p:cNvSpPr>
            <a:spLocks noChangeArrowheads="1"/>
          </p:cNvSpPr>
          <p:nvPr/>
        </p:nvSpPr>
        <p:spPr bwMode="auto">
          <a:xfrm>
            <a:off x="304800" y="586517"/>
            <a:ext cx="7010400" cy="307777"/>
          </a:xfrm>
          <a:prstGeom prst="rect">
            <a:avLst/>
          </a:prstGeom>
          <a:solidFill>
            <a:srgbClr val="F1F1F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cs typeface="Arial" pitchFamily="34" charset="0"/>
              </a:rPr>
              <a:t>The </a:t>
            </a:r>
            <a:r>
              <a:rPr kumimoji="0" lang="en-US" sz="1400" b="0" i="0" u="none" strike="noStrike" cap="none" normalizeH="0" baseline="0" dirty="0" smtClean="0">
                <a:ln>
                  <a:noFill/>
                </a:ln>
                <a:solidFill>
                  <a:srgbClr val="DC143C"/>
                </a:solidFill>
                <a:effectLst/>
                <a:latin typeface="Consolas" pitchFamily="49" charset="0"/>
                <a:cs typeface="Consolas" pitchFamily="49" charset="0"/>
              </a:rPr>
              <a:t>box-shadow</a:t>
            </a:r>
            <a:r>
              <a:rPr kumimoji="0" lang="en-US" sz="1400" b="0" i="0" u="none" strike="noStrike" cap="none" normalizeH="0" baseline="0" dirty="0" smtClean="0">
                <a:ln>
                  <a:noFill/>
                </a:ln>
                <a:solidFill>
                  <a:srgbClr val="000000"/>
                </a:solidFill>
                <a:effectLst/>
                <a:latin typeface="Verdana" pitchFamily="34" charset="0"/>
                <a:cs typeface="Arial" pitchFamily="34" charset="0"/>
              </a:rPr>
              <a:t> property attaches one or more shadows to an element.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Rectangle 3"/>
          <p:cNvSpPr/>
          <p:nvPr/>
        </p:nvSpPr>
        <p:spPr>
          <a:xfrm>
            <a:off x="228600" y="990600"/>
            <a:ext cx="8305800" cy="646331"/>
          </a:xfrm>
          <a:prstGeom prst="rect">
            <a:avLst/>
          </a:prstGeom>
        </p:spPr>
        <p:txBody>
          <a:bodyPr wrap="square">
            <a:spAutoFit/>
          </a:bodyPr>
          <a:lstStyle/>
          <a:p>
            <a:r>
              <a:rPr lang="en-US" b="1" dirty="0" smtClean="0"/>
              <a:t>CSS Syntax</a:t>
            </a:r>
          </a:p>
          <a:p>
            <a:r>
              <a:rPr lang="en-US" dirty="0" smtClean="0"/>
              <a:t>box-shadow: </a:t>
            </a:r>
            <a:r>
              <a:rPr lang="en-US" dirty="0" err="1" smtClean="0"/>
              <a:t>none|</a:t>
            </a:r>
            <a:r>
              <a:rPr lang="en-US" i="1" dirty="0" err="1" smtClean="0"/>
              <a:t>h</a:t>
            </a:r>
            <a:r>
              <a:rPr lang="en-US" i="1" dirty="0" smtClean="0"/>
              <a:t>-offset v-offset blur spread color </a:t>
            </a:r>
            <a:r>
              <a:rPr lang="en-US" dirty="0" smtClean="0"/>
              <a:t>|</a:t>
            </a:r>
            <a:r>
              <a:rPr lang="en-US" dirty="0" err="1" smtClean="0"/>
              <a:t>inset|initial|inherit</a:t>
            </a:r>
            <a:r>
              <a:rPr lang="en-US" dirty="0" smtClean="0"/>
              <a:t>;</a:t>
            </a:r>
            <a:endParaRPr lang="en-US" dirty="0"/>
          </a:p>
        </p:txBody>
      </p:sp>
      <p:graphicFrame>
        <p:nvGraphicFramePr>
          <p:cNvPr id="5" name="Table 4"/>
          <p:cNvGraphicFramePr>
            <a:graphicFrameLocks noGrp="1"/>
          </p:cNvGraphicFramePr>
          <p:nvPr/>
        </p:nvGraphicFramePr>
        <p:xfrm>
          <a:off x="381000" y="2209800"/>
          <a:ext cx="8229600" cy="4219164"/>
        </p:xfrm>
        <a:graphic>
          <a:graphicData uri="http://schemas.openxmlformats.org/drawingml/2006/table">
            <a:tbl>
              <a:tblPr/>
              <a:tblGrid>
                <a:gridCol w="914400"/>
                <a:gridCol w="7315200"/>
              </a:tblGrid>
              <a:tr h="206895">
                <a:tc>
                  <a:txBody>
                    <a:bodyPr/>
                    <a:lstStyle/>
                    <a:p>
                      <a:pPr algn="l" fontAlgn="t"/>
                      <a:r>
                        <a:rPr lang="en-US" sz="1600" b="1" dirty="0"/>
                        <a:t>Value</a:t>
                      </a:r>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b="1" dirty="0"/>
                        <a:t>Description</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06895">
                <a:tc>
                  <a:txBody>
                    <a:bodyPr/>
                    <a:lstStyle/>
                    <a:p>
                      <a:pPr algn="l" fontAlgn="t"/>
                      <a:r>
                        <a:rPr lang="en-US" sz="1600" dirty="0"/>
                        <a:t>none</a:t>
                      </a:r>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a:t>Default value. No shadow is displayed</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472902">
                <a:tc>
                  <a:txBody>
                    <a:bodyPr/>
                    <a:lstStyle/>
                    <a:p>
                      <a:pPr algn="l" fontAlgn="t"/>
                      <a:r>
                        <a:rPr lang="en-US" sz="1600" i="1"/>
                        <a:t>h-offset</a:t>
                      </a:r>
                      <a:endParaRPr lang="en-US" sz="1600"/>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a:t>Required. The horizontal offset of the shadow. A positive value puts the shadow on the right side of the box, a negative value puts the shadow on the left side of the box</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72902">
                <a:tc>
                  <a:txBody>
                    <a:bodyPr/>
                    <a:lstStyle/>
                    <a:p>
                      <a:pPr algn="l" fontAlgn="t"/>
                      <a:r>
                        <a:rPr lang="en-US" sz="1600" i="1"/>
                        <a:t>v-offset</a:t>
                      </a:r>
                      <a:endParaRPr lang="en-US" sz="1600"/>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a:t>Required. The vertical offset of the shadow. A positive value puts the shadow below the box, a negative value puts the shadow above the box</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339898">
                <a:tc>
                  <a:txBody>
                    <a:bodyPr/>
                    <a:lstStyle/>
                    <a:p>
                      <a:pPr algn="l" fontAlgn="t"/>
                      <a:r>
                        <a:rPr lang="en-US" sz="1600" i="1"/>
                        <a:t>blur</a:t>
                      </a:r>
                      <a:endParaRPr lang="en-US" sz="1600"/>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a:t>Optional. The blur radius. The higher the number, the more blurred the shadow will be</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72902">
                <a:tc>
                  <a:txBody>
                    <a:bodyPr/>
                    <a:lstStyle/>
                    <a:p>
                      <a:pPr algn="l" fontAlgn="t"/>
                      <a:r>
                        <a:rPr lang="en-US" sz="1600" i="1"/>
                        <a:t>spread</a:t>
                      </a:r>
                      <a:endParaRPr lang="en-US" sz="1600"/>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a:t>Optional. The spread radius. A positive value increases the size of the shadow, a negative value decreases the size of the shadow</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326972">
                <a:tc>
                  <a:txBody>
                    <a:bodyPr/>
                    <a:lstStyle/>
                    <a:p>
                      <a:pPr algn="l" fontAlgn="t"/>
                      <a:r>
                        <a:rPr lang="en-US" sz="1600" i="1"/>
                        <a:t>color</a:t>
                      </a:r>
                      <a:endParaRPr lang="en-US" sz="1600"/>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a:t>Optional. The color of the shadow. The default value is the text color. </a:t>
                      </a:r>
                      <a:br>
                        <a:rPr lang="en-US" sz="1600" dirty="0"/>
                      </a:br>
                      <a:endParaRPr lang="en-US" sz="1600" dirty="0"/>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9898">
                <a:tc>
                  <a:txBody>
                    <a:bodyPr/>
                    <a:lstStyle/>
                    <a:p>
                      <a:pPr algn="l" fontAlgn="t"/>
                      <a:r>
                        <a:rPr lang="en-US" sz="1600"/>
                        <a:t>inset</a:t>
                      </a:r>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a:t>Optional. Changes the shadow from an outer shadow (outset) to an inner shadow</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r>
              <a:tr h="206895">
                <a:tc>
                  <a:txBody>
                    <a:bodyPr/>
                    <a:lstStyle/>
                    <a:p>
                      <a:pPr algn="l" fontAlgn="t"/>
                      <a:r>
                        <a:rPr lang="en-US" sz="1600"/>
                        <a:t>initial</a:t>
                      </a:r>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a:t>Sets this property to its default value. </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9898">
                <a:tc>
                  <a:txBody>
                    <a:bodyPr/>
                    <a:lstStyle/>
                    <a:p>
                      <a:pPr algn="l" fontAlgn="t"/>
                      <a:r>
                        <a:rPr lang="en-US" sz="1600"/>
                        <a:t>inherit</a:t>
                      </a:r>
                    </a:p>
                  </a:txBody>
                  <a:tcPr marL="73891"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600" dirty="0"/>
                        <a:t>Inherits this property from its parent element. </a:t>
                      </a:r>
                    </a:p>
                  </a:txBody>
                  <a:tcPr marL="36945" marR="36945" marT="36945" marB="369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r>
            </a:tbl>
          </a:graphicData>
        </a:graphic>
      </p:graphicFrame>
      <p:sp>
        <p:nvSpPr>
          <p:cNvPr id="7" name="Rectangle 6"/>
          <p:cNvSpPr/>
          <p:nvPr/>
        </p:nvSpPr>
        <p:spPr>
          <a:xfrm>
            <a:off x="304800" y="1676400"/>
            <a:ext cx="1891480" cy="369332"/>
          </a:xfrm>
          <a:prstGeom prst="rect">
            <a:avLst/>
          </a:prstGeom>
        </p:spPr>
        <p:txBody>
          <a:bodyPr wrap="square">
            <a:spAutoFit/>
          </a:bodyPr>
          <a:lstStyle/>
          <a:p>
            <a:pPr lvl="0" fontAlgn="base">
              <a:spcBef>
                <a:spcPct val="0"/>
              </a:spcBef>
              <a:spcAft>
                <a:spcPct val="0"/>
              </a:spcAft>
            </a:pPr>
            <a:r>
              <a:rPr lang="en-US" b="1" dirty="0" smtClean="0">
                <a:solidFill>
                  <a:srgbClr val="000000"/>
                </a:solidFill>
                <a:latin typeface="Segoe UI" pitchFamily="34" charset="0"/>
                <a:cs typeface="Segoe UI" pitchFamily="34" charset="0"/>
              </a:rPr>
              <a:t>Property Values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6553200" cy="707886"/>
          </a:xfrm>
          <a:prstGeom prst="rect">
            <a:avLst/>
          </a:prstGeom>
        </p:spPr>
        <p:txBody>
          <a:bodyPr wrap="square">
            <a:spAutoFit/>
          </a:bodyPr>
          <a:lstStyle/>
          <a:p>
            <a:r>
              <a:rPr lang="en-US" sz="2000" b="1" dirty="0" smtClean="0">
                <a:solidFill>
                  <a:srgbClr val="0070C0"/>
                </a:solidFill>
              </a:rPr>
              <a:t>Example-1</a:t>
            </a:r>
          </a:p>
          <a:p>
            <a:r>
              <a:rPr lang="en-US" sz="2000" b="1" dirty="0" smtClean="0">
                <a:solidFill>
                  <a:srgbClr val="0070C0"/>
                </a:solidFill>
              </a:rPr>
              <a:t>Add a blur effect to the shadow:</a:t>
            </a:r>
            <a:endParaRPr lang="en-US" sz="2000" b="1" dirty="0">
              <a:solidFill>
                <a:srgbClr val="0070C0"/>
              </a:solidFill>
            </a:endParaRPr>
          </a:p>
        </p:txBody>
      </p:sp>
      <p:sp>
        <p:nvSpPr>
          <p:cNvPr id="5" name="Rectangle 4"/>
          <p:cNvSpPr/>
          <p:nvPr/>
        </p:nvSpPr>
        <p:spPr>
          <a:xfrm>
            <a:off x="381000" y="990600"/>
            <a:ext cx="8458200" cy="563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t>&lt;!DOCTYPE html&gt; &lt;html&gt; &lt;head&gt;</a:t>
            </a:r>
          </a:p>
          <a:p>
            <a:r>
              <a:rPr lang="en-US" dirty="0" smtClean="0"/>
              <a:t>&lt;style&gt;  </a:t>
            </a:r>
          </a:p>
          <a:p>
            <a:r>
              <a:rPr lang="en-US" dirty="0" smtClean="0"/>
              <a:t>#example1 {  border: 1px solid;  padding: 10px;  box-shadow: 5px 10px 8px #888888; }</a:t>
            </a:r>
          </a:p>
          <a:p>
            <a:r>
              <a:rPr lang="en-US" dirty="0" smtClean="0"/>
              <a:t>#example2 {  border: 1px solid; padding: 10px;  box-shadow: 5px 10px 18px #888888; }</a:t>
            </a:r>
          </a:p>
          <a:p>
            <a:r>
              <a:rPr lang="en-US" dirty="0" smtClean="0"/>
              <a:t>#example3 {  border: 1px solid; padding: 10px;  box-shadow: 5px 10px 18px red; }</a:t>
            </a:r>
          </a:p>
          <a:p>
            <a:r>
              <a:rPr lang="en-US" dirty="0" smtClean="0"/>
              <a:t>&lt;/style&gt; &lt;/head&gt;</a:t>
            </a:r>
          </a:p>
          <a:p>
            <a:r>
              <a:rPr lang="en-US" dirty="0" smtClean="0"/>
              <a:t>&lt;body&gt;</a:t>
            </a:r>
          </a:p>
          <a:p>
            <a:r>
              <a:rPr lang="en-US" dirty="0" smtClean="0"/>
              <a:t>&lt;h2&gt;box-shadow: 5px 10px 8px #888888:&lt;/h2&gt;</a:t>
            </a:r>
          </a:p>
          <a:p>
            <a:r>
              <a:rPr lang="en-US" dirty="0" smtClean="0"/>
              <a:t>&lt;div id="example1"&gt;</a:t>
            </a:r>
          </a:p>
          <a:p>
            <a:r>
              <a:rPr lang="en-US" dirty="0" smtClean="0"/>
              <a:t>  &lt;p&gt;The optional third value adds a blur effect to the shadow.&lt;/p&gt;</a:t>
            </a:r>
          </a:p>
          <a:p>
            <a:r>
              <a:rPr lang="en-US" dirty="0" smtClean="0"/>
              <a:t>&lt;/div&gt;</a:t>
            </a:r>
          </a:p>
          <a:p>
            <a:r>
              <a:rPr lang="en-US" dirty="0" smtClean="0"/>
              <a:t>&lt;h2&gt;box-shadow: 5px 10px 18px #888888:&lt;/h2&gt;</a:t>
            </a:r>
          </a:p>
          <a:p>
            <a:r>
              <a:rPr lang="en-US" dirty="0" smtClean="0"/>
              <a:t>&lt;div id="example2"&gt;</a:t>
            </a:r>
          </a:p>
          <a:p>
            <a:r>
              <a:rPr lang="en-US" dirty="0" smtClean="0"/>
              <a:t>  &lt;p&gt;More blurred.&lt;/p&gt;</a:t>
            </a:r>
          </a:p>
          <a:p>
            <a:r>
              <a:rPr lang="en-US" dirty="0" smtClean="0"/>
              <a:t>&lt;/div&gt;</a:t>
            </a:r>
          </a:p>
          <a:p>
            <a:r>
              <a:rPr lang="en-US" dirty="0" smtClean="0"/>
              <a:t>&lt;h2&gt;box-shadow: 5px 10px 18px red:&lt;/h2&gt;</a:t>
            </a:r>
          </a:p>
          <a:p>
            <a:r>
              <a:rPr lang="en-US" dirty="0" smtClean="0"/>
              <a:t>&lt;div id="example3"&gt;</a:t>
            </a:r>
          </a:p>
          <a:p>
            <a:r>
              <a:rPr lang="en-US" dirty="0" smtClean="0"/>
              <a:t>  &lt;p&gt;More blurred and red.&lt;/p&gt;</a:t>
            </a:r>
          </a:p>
          <a:p>
            <a:r>
              <a:rPr lang="en-US" dirty="0" smtClean="0"/>
              <a:t>&lt;/div&gt;</a:t>
            </a:r>
          </a:p>
          <a:p>
            <a:r>
              <a:rPr lang="en-US" dirty="0" smtClean="0"/>
              <a:t>&lt;/body&gt; &lt;/html&gt;</a:t>
            </a: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707886"/>
          </a:xfrm>
          <a:prstGeom prst="rect">
            <a:avLst/>
          </a:prstGeom>
        </p:spPr>
        <p:txBody>
          <a:bodyPr>
            <a:spAutoFit/>
          </a:bodyPr>
          <a:lstStyle/>
          <a:p>
            <a:r>
              <a:rPr lang="en-US" sz="2000" b="1" dirty="0" smtClean="0">
                <a:solidFill>
                  <a:srgbClr val="0070C0"/>
                </a:solidFill>
              </a:rPr>
              <a:t>Example-2</a:t>
            </a:r>
          </a:p>
          <a:p>
            <a:r>
              <a:rPr lang="en-US" sz="2000" b="1" dirty="0" smtClean="0">
                <a:solidFill>
                  <a:srgbClr val="0070C0"/>
                </a:solidFill>
              </a:rPr>
              <a:t>Define the spread radius of the shadow:</a:t>
            </a:r>
            <a:endParaRPr lang="en-US" sz="2000" b="1" dirty="0">
              <a:solidFill>
                <a:srgbClr val="0070C0"/>
              </a:solidFill>
            </a:endParaRPr>
          </a:p>
        </p:txBody>
      </p:sp>
      <p:sp>
        <p:nvSpPr>
          <p:cNvPr id="3" name="Rectangle 2"/>
          <p:cNvSpPr/>
          <p:nvPr/>
        </p:nvSpPr>
        <p:spPr>
          <a:xfrm>
            <a:off x="304800" y="990600"/>
            <a:ext cx="8610600" cy="563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t>&lt;!DOCTYPE html&gt;</a:t>
            </a:r>
          </a:p>
          <a:p>
            <a:r>
              <a:rPr lang="en-US" dirty="0" smtClean="0"/>
              <a:t>&lt;html&gt;</a:t>
            </a:r>
          </a:p>
          <a:p>
            <a:r>
              <a:rPr lang="en-US" dirty="0" smtClean="0"/>
              <a:t>&lt;head&gt;</a:t>
            </a:r>
          </a:p>
          <a:p>
            <a:r>
              <a:rPr lang="en-US" dirty="0" smtClean="0"/>
              <a:t>&lt;style&gt; </a:t>
            </a:r>
          </a:p>
          <a:p>
            <a:r>
              <a:rPr lang="en-US" dirty="0" smtClean="0"/>
              <a:t>#example1 {</a:t>
            </a:r>
          </a:p>
          <a:p>
            <a:r>
              <a:rPr lang="en-US" dirty="0" smtClean="0"/>
              <a:t>  border: 1px solid;</a:t>
            </a:r>
          </a:p>
          <a:p>
            <a:r>
              <a:rPr lang="en-US" dirty="0" smtClean="0"/>
              <a:t>  padding: 10px;</a:t>
            </a:r>
          </a:p>
          <a:p>
            <a:r>
              <a:rPr lang="en-US" dirty="0" smtClean="0"/>
              <a:t>  box-shadow: 5px 10px 8px 10px #888888;</a:t>
            </a:r>
          </a:p>
          <a:p>
            <a:r>
              <a:rPr lang="en-US" dirty="0" smtClean="0"/>
              <a:t>}</a:t>
            </a:r>
          </a:p>
          <a:p>
            <a:r>
              <a:rPr lang="en-US" dirty="0" smtClean="0"/>
              <a:t>&lt;/style&gt;</a:t>
            </a:r>
          </a:p>
          <a:p>
            <a:r>
              <a:rPr lang="en-US" dirty="0" smtClean="0"/>
              <a:t>&lt;/head&gt;</a:t>
            </a:r>
          </a:p>
          <a:p>
            <a:r>
              <a:rPr lang="en-US" dirty="0" smtClean="0"/>
              <a:t>&lt;body&gt;</a:t>
            </a:r>
          </a:p>
          <a:p>
            <a:endParaRPr lang="en-US" dirty="0" smtClean="0"/>
          </a:p>
          <a:p>
            <a:r>
              <a:rPr lang="en-US" dirty="0" smtClean="0"/>
              <a:t>&lt;h2&gt;box-shadow: 5px 10px 8px 10px #888888:&lt;/h2&gt;</a:t>
            </a:r>
          </a:p>
          <a:p>
            <a:r>
              <a:rPr lang="en-US" dirty="0" smtClean="0"/>
              <a:t>&lt;div id="example1"&gt;</a:t>
            </a:r>
          </a:p>
          <a:p>
            <a:r>
              <a:rPr lang="en-US" dirty="0" smtClean="0"/>
              <a:t>  &lt;p&gt;The optional fourth value defines the spread of the shadow.&lt;/p&gt;</a:t>
            </a:r>
          </a:p>
          <a:p>
            <a:r>
              <a:rPr lang="en-US" dirty="0" smtClean="0"/>
              <a:t>&lt;/div&gt;</a:t>
            </a:r>
          </a:p>
          <a:p>
            <a:endParaRPr lang="en-US" dirty="0" smtClean="0"/>
          </a:p>
          <a:p>
            <a:r>
              <a:rPr lang="en-US" dirty="0" smtClean="0"/>
              <a:t>&lt;/body&gt;</a:t>
            </a:r>
          </a:p>
          <a:p>
            <a:r>
              <a:rPr lang="en-US" dirty="0" smtClean="0"/>
              <a:t>&lt;/html&gt;</a:t>
            </a: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707886"/>
          </a:xfrm>
          <a:prstGeom prst="rect">
            <a:avLst/>
          </a:prstGeom>
        </p:spPr>
        <p:txBody>
          <a:bodyPr>
            <a:spAutoFit/>
          </a:bodyPr>
          <a:lstStyle/>
          <a:p>
            <a:r>
              <a:rPr lang="en-US" sz="2000" b="1" dirty="0" smtClean="0">
                <a:solidFill>
                  <a:srgbClr val="0070C0"/>
                </a:solidFill>
              </a:rPr>
              <a:t>Example-3</a:t>
            </a:r>
          </a:p>
          <a:p>
            <a:r>
              <a:rPr lang="en-US" sz="2000" b="1" dirty="0" smtClean="0">
                <a:solidFill>
                  <a:srgbClr val="0070C0"/>
                </a:solidFill>
              </a:rPr>
              <a:t>Define multiple shadows:</a:t>
            </a:r>
            <a:endParaRPr lang="en-US" sz="2000" b="1" dirty="0">
              <a:solidFill>
                <a:srgbClr val="0070C0"/>
              </a:solidFill>
            </a:endParaRPr>
          </a:p>
        </p:txBody>
      </p:sp>
      <p:sp>
        <p:nvSpPr>
          <p:cNvPr id="3" name="Rectangle 2"/>
          <p:cNvSpPr/>
          <p:nvPr/>
        </p:nvSpPr>
        <p:spPr>
          <a:xfrm>
            <a:off x="304800" y="990600"/>
            <a:ext cx="8610600" cy="571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t>&lt;!DOCTYPE html&gt; &lt;html&gt; &lt;head&gt; &lt;style&gt; </a:t>
            </a:r>
          </a:p>
          <a:p>
            <a:r>
              <a:rPr lang="en-US" dirty="0" smtClean="0"/>
              <a:t>#example1 {</a:t>
            </a:r>
          </a:p>
          <a:p>
            <a:r>
              <a:rPr lang="en-US" dirty="0" smtClean="0"/>
              <a:t>  border: 1px solid;  padding: 10px;   </a:t>
            </a:r>
          </a:p>
          <a:p>
            <a:r>
              <a:rPr lang="en-US" dirty="0" smtClean="0"/>
              <a:t>  box-shadow: 5px </a:t>
            </a:r>
            <a:r>
              <a:rPr lang="en-US" dirty="0" err="1" smtClean="0"/>
              <a:t>5px</a:t>
            </a:r>
            <a:r>
              <a:rPr lang="en-US" dirty="0" smtClean="0"/>
              <a:t> blue, 10px </a:t>
            </a:r>
            <a:r>
              <a:rPr lang="en-US" dirty="0" err="1" smtClean="0"/>
              <a:t>10px</a:t>
            </a:r>
            <a:r>
              <a:rPr lang="en-US" dirty="0" smtClean="0"/>
              <a:t> red, 15px </a:t>
            </a:r>
            <a:r>
              <a:rPr lang="en-US" dirty="0" err="1" smtClean="0"/>
              <a:t>15px</a:t>
            </a:r>
            <a:r>
              <a:rPr lang="en-US" dirty="0" smtClean="0"/>
              <a:t> 	green; }</a:t>
            </a:r>
          </a:p>
          <a:p>
            <a:r>
              <a:rPr lang="en-US" dirty="0" smtClean="0"/>
              <a:t>#example2 {</a:t>
            </a:r>
          </a:p>
          <a:p>
            <a:r>
              <a:rPr lang="en-US" dirty="0" smtClean="0"/>
              <a:t>  border: 1px solid;   padding: 10px;</a:t>
            </a:r>
          </a:p>
          <a:p>
            <a:r>
              <a:rPr lang="en-US" dirty="0" smtClean="0"/>
              <a:t>  box-shadow: 5px </a:t>
            </a:r>
            <a:r>
              <a:rPr lang="en-US" dirty="0" err="1" smtClean="0"/>
              <a:t>5px</a:t>
            </a:r>
            <a:r>
              <a:rPr lang="en-US" dirty="0" smtClean="0"/>
              <a:t> 8px blue, 10px </a:t>
            </a:r>
            <a:r>
              <a:rPr lang="en-US" dirty="0" err="1" smtClean="0"/>
              <a:t>10px</a:t>
            </a:r>
            <a:r>
              <a:rPr lang="en-US" dirty="0" smtClean="0"/>
              <a:t> 8px red, 15px </a:t>
            </a:r>
            <a:r>
              <a:rPr lang="en-US" dirty="0" err="1" smtClean="0"/>
              <a:t>15px</a:t>
            </a:r>
            <a:r>
              <a:rPr lang="en-US" dirty="0" smtClean="0"/>
              <a:t> 8px green;</a:t>
            </a:r>
          </a:p>
          <a:p>
            <a:r>
              <a:rPr lang="en-US" dirty="0" smtClean="0"/>
              <a:t>}</a:t>
            </a:r>
          </a:p>
          <a:p>
            <a:r>
              <a:rPr lang="en-US" dirty="0" smtClean="0"/>
              <a:t>&lt;/style&gt; &lt;/head&gt;</a:t>
            </a:r>
          </a:p>
          <a:p>
            <a:r>
              <a:rPr lang="en-US" dirty="0" smtClean="0"/>
              <a:t>&lt;body&gt;</a:t>
            </a:r>
          </a:p>
          <a:p>
            <a:r>
              <a:rPr lang="en-US" dirty="0" smtClean="0"/>
              <a:t>&lt;h2&gt;box-shadow: 5px </a:t>
            </a:r>
            <a:r>
              <a:rPr lang="en-US" dirty="0" err="1" smtClean="0"/>
              <a:t>5px</a:t>
            </a:r>
            <a:r>
              <a:rPr lang="en-US" dirty="0" smtClean="0"/>
              <a:t> blue, 10px </a:t>
            </a:r>
            <a:r>
              <a:rPr lang="en-US" dirty="0" err="1" smtClean="0"/>
              <a:t>10px</a:t>
            </a:r>
            <a:r>
              <a:rPr lang="en-US" dirty="0" smtClean="0"/>
              <a:t> red, 15px </a:t>
            </a:r>
            <a:r>
              <a:rPr lang="en-US" dirty="0" err="1" smtClean="0"/>
              <a:t>15px</a:t>
            </a:r>
            <a:r>
              <a:rPr lang="en-US" dirty="0" smtClean="0"/>
              <a:t> green:&lt;/h2&gt;</a:t>
            </a:r>
          </a:p>
          <a:p>
            <a:r>
              <a:rPr lang="en-US" dirty="0" smtClean="0"/>
              <a:t>&lt;div id="example1"&gt;</a:t>
            </a:r>
          </a:p>
          <a:p>
            <a:r>
              <a:rPr lang="en-US" dirty="0" smtClean="0"/>
              <a:t>  &lt;p&gt;Define multiple shadows.&lt;/p&gt;</a:t>
            </a:r>
          </a:p>
          <a:p>
            <a:r>
              <a:rPr lang="en-US" dirty="0" smtClean="0"/>
              <a:t>&lt;/div&gt;</a:t>
            </a:r>
          </a:p>
          <a:p>
            <a:r>
              <a:rPr lang="en-US" dirty="0" smtClean="0"/>
              <a:t>&lt;h2&gt;box-shadow: 5px </a:t>
            </a:r>
            <a:r>
              <a:rPr lang="en-US" dirty="0" err="1" smtClean="0"/>
              <a:t>5px</a:t>
            </a:r>
            <a:r>
              <a:rPr lang="en-US" dirty="0" smtClean="0"/>
              <a:t> 8px blue, 10px </a:t>
            </a:r>
            <a:r>
              <a:rPr lang="en-US" dirty="0" err="1" smtClean="0"/>
              <a:t>10px</a:t>
            </a:r>
            <a:r>
              <a:rPr lang="en-US" dirty="0" smtClean="0"/>
              <a:t> 8px red, 15px </a:t>
            </a:r>
            <a:r>
              <a:rPr lang="en-US" dirty="0" err="1" smtClean="0"/>
              <a:t>15px</a:t>
            </a:r>
            <a:r>
              <a:rPr lang="en-US" dirty="0" smtClean="0"/>
              <a:t> 8px green:&lt;/h2&gt;</a:t>
            </a:r>
          </a:p>
          <a:p>
            <a:r>
              <a:rPr lang="en-US" dirty="0" smtClean="0"/>
              <a:t>&lt;div id="example2"&gt;</a:t>
            </a:r>
          </a:p>
          <a:p>
            <a:r>
              <a:rPr lang="en-US" dirty="0" smtClean="0"/>
              <a:t>  &lt;p&gt;Define multiple shadows with blur effect.&lt;/p&gt;</a:t>
            </a:r>
          </a:p>
          <a:p>
            <a:r>
              <a:rPr lang="en-US" dirty="0" smtClean="0"/>
              <a:t>&lt;/div&gt; </a:t>
            </a:r>
          </a:p>
          <a:p>
            <a:r>
              <a:rPr lang="en-US" dirty="0" smtClean="0"/>
              <a:t>&lt;/body&gt;&lt;/html&gt;</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4572000" cy="707886"/>
          </a:xfrm>
          <a:prstGeom prst="rect">
            <a:avLst/>
          </a:prstGeom>
        </p:spPr>
        <p:txBody>
          <a:bodyPr>
            <a:spAutoFit/>
          </a:bodyPr>
          <a:lstStyle/>
          <a:p>
            <a:r>
              <a:rPr lang="en-US" sz="2000" b="1" dirty="0" smtClean="0">
                <a:solidFill>
                  <a:srgbClr val="0070C0"/>
                </a:solidFill>
              </a:rPr>
              <a:t>Example-4</a:t>
            </a:r>
          </a:p>
          <a:p>
            <a:r>
              <a:rPr lang="en-US" sz="2000" b="1" dirty="0" smtClean="0">
                <a:solidFill>
                  <a:srgbClr val="0070C0"/>
                </a:solidFill>
              </a:rPr>
              <a:t>Add the inset keyword:</a:t>
            </a:r>
            <a:endParaRPr lang="en-US" sz="2000" b="1" dirty="0">
              <a:solidFill>
                <a:srgbClr val="0070C0"/>
              </a:solidFill>
            </a:endParaRPr>
          </a:p>
        </p:txBody>
      </p:sp>
      <p:sp>
        <p:nvSpPr>
          <p:cNvPr id="3" name="Rectangle 2"/>
          <p:cNvSpPr/>
          <p:nvPr/>
        </p:nvSpPr>
        <p:spPr>
          <a:xfrm>
            <a:off x="381000" y="1066800"/>
            <a:ext cx="8458200" cy="548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t>&lt;!DOCTYPE html&gt;</a:t>
            </a:r>
          </a:p>
          <a:p>
            <a:r>
              <a:rPr lang="en-US" dirty="0" smtClean="0"/>
              <a:t>&lt;html&gt;</a:t>
            </a:r>
          </a:p>
          <a:p>
            <a:r>
              <a:rPr lang="en-US" dirty="0" smtClean="0"/>
              <a:t>&lt;head&gt;</a:t>
            </a:r>
          </a:p>
          <a:p>
            <a:r>
              <a:rPr lang="en-US" dirty="0" smtClean="0"/>
              <a:t>&lt;style&gt; </a:t>
            </a:r>
          </a:p>
          <a:p>
            <a:r>
              <a:rPr lang="en-US" dirty="0" smtClean="0"/>
              <a:t>#example1 {  border: 1px solid;  padding: 10px;  box-shadow: 5px 10px inset; }</a:t>
            </a:r>
          </a:p>
          <a:p>
            <a:r>
              <a:rPr lang="en-US" dirty="0" smtClean="0"/>
              <a:t>#example2 {  border: 1px solid;  padding: 10px;  box-shadow: 5px 10px 20px red inset;}</a:t>
            </a:r>
          </a:p>
          <a:p>
            <a:r>
              <a:rPr lang="en-US" dirty="0" smtClean="0"/>
              <a:t>&lt;/style&gt;</a:t>
            </a:r>
          </a:p>
          <a:p>
            <a:r>
              <a:rPr lang="en-US" dirty="0" smtClean="0"/>
              <a:t>&lt;/head&gt;</a:t>
            </a:r>
          </a:p>
          <a:p>
            <a:r>
              <a:rPr lang="en-US" dirty="0" smtClean="0"/>
              <a:t>&lt;body&gt;</a:t>
            </a:r>
          </a:p>
          <a:p>
            <a:r>
              <a:rPr lang="en-US" dirty="0" smtClean="0"/>
              <a:t>&lt;h2&gt;box-shadow: 5px 10px inset:&lt;/h2&gt;</a:t>
            </a:r>
          </a:p>
          <a:p>
            <a:r>
              <a:rPr lang="en-US" dirty="0" smtClean="0"/>
              <a:t>&lt;div id="example1"&gt;</a:t>
            </a:r>
          </a:p>
          <a:p>
            <a:r>
              <a:rPr lang="en-US" dirty="0" smtClean="0"/>
              <a:t>  &lt;p&gt;The inset keyword changes the shadow to one inside the frame.&lt;/p&gt;</a:t>
            </a:r>
          </a:p>
          <a:p>
            <a:r>
              <a:rPr lang="en-US" dirty="0" smtClean="0"/>
              <a:t>&lt;/div&gt;</a:t>
            </a:r>
          </a:p>
          <a:p>
            <a:r>
              <a:rPr lang="en-US" dirty="0" smtClean="0"/>
              <a:t>&lt;h2&gt;box-shadow: 5px 10px 20px red inset:&lt;/h2&gt;</a:t>
            </a:r>
          </a:p>
          <a:p>
            <a:r>
              <a:rPr lang="en-US" dirty="0" smtClean="0"/>
              <a:t>&lt;div id="example2"&gt;</a:t>
            </a:r>
          </a:p>
          <a:p>
            <a:r>
              <a:rPr lang="en-US" dirty="0" smtClean="0"/>
              <a:t>  &lt;p&gt;Inset, red and blur.&lt;/p&gt;</a:t>
            </a:r>
          </a:p>
          <a:p>
            <a:r>
              <a:rPr lang="en-US" dirty="0" smtClean="0"/>
              <a:t>&lt;/div&gt;</a:t>
            </a:r>
          </a:p>
          <a:p>
            <a:r>
              <a:rPr lang="en-US" dirty="0" smtClean="0"/>
              <a:t>&lt;/body&gt;</a:t>
            </a:r>
          </a:p>
          <a:p>
            <a:r>
              <a:rPr lang="en-US" dirty="0" smtClean="0"/>
              <a:t>&lt;/html&gt;</a:t>
            </a:r>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10600" cy="523220"/>
          </a:xfrm>
          <a:prstGeom prst="rect">
            <a:avLst/>
          </a:prstGeom>
        </p:spPr>
        <p:txBody>
          <a:bodyPr wrap="square">
            <a:spAutoFit/>
          </a:bodyPr>
          <a:lstStyle/>
          <a:p>
            <a:r>
              <a:rPr lang="en-US" sz="1400" b="1" dirty="0" smtClean="0">
                <a:solidFill>
                  <a:srgbClr val="0070C0"/>
                </a:solidFill>
              </a:rPr>
              <a:t>Example-4</a:t>
            </a:r>
          </a:p>
          <a:p>
            <a:r>
              <a:rPr lang="en-US" sz="1400" b="1" dirty="0" smtClean="0">
                <a:solidFill>
                  <a:srgbClr val="0070C0"/>
                </a:solidFill>
              </a:rPr>
              <a:t>Images thrown on the table. This example demonstrates how to create "</a:t>
            </a:r>
            <a:r>
              <a:rPr lang="en-US" sz="1400" b="1" dirty="0" err="1" smtClean="0">
                <a:solidFill>
                  <a:srgbClr val="0070C0"/>
                </a:solidFill>
              </a:rPr>
              <a:t>polaroid</a:t>
            </a:r>
            <a:r>
              <a:rPr lang="en-US" sz="1400" b="1" dirty="0" smtClean="0">
                <a:solidFill>
                  <a:srgbClr val="0070C0"/>
                </a:solidFill>
              </a:rPr>
              <a:t>" pictures and rotate the pictures:</a:t>
            </a:r>
            <a:endParaRPr lang="en-US" sz="1400" b="1" dirty="0">
              <a:solidFill>
                <a:srgbClr val="0070C0"/>
              </a:solidFill>
            </a:endParaRPr>
          </a:p>
        </p:txBody>
      </p:sp>
      <p:sp>
        <p:nvSpPr>
          <p:cNvPr id="5" name="Rectangle 4"/>
          <p:cNvSpPr/>
          <p:nvPr/>
        </p:nvSpPr>
        <p:spPr>
          <a:xfrm>
            <a:off x="304800" y="838200"/>
            <a:ext cx="8610600" cy="579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smtClean="0"/>
              <a:t>&lt;!DOCTYPE html&gt; &lt;html&gt; &lt;head&gt;</a:t>
            </a:r>
          </a:p>
          <a:p>
            <a:r>
              <a:rPr lang="en-US" sz="1400" b="1" dirty="0" smtClean="0"/>
              <a:t>&lt;style&gt; </a:t>
            </a:r>
          </a:p>
          <a:p>
            <a:r>
              <a:rPr lang="en-US" sz="1400" b="1" dirty="0" smtClean="0"/>
              <a:t>body {   margin: 30px;  background-color: #E9E9E9;}</a:t>
            </a:r>
          </a:p>
          <a:p>
            <a:r>
              <a:rPr lang="en-US" sz="1400" b="1" dirty="0" err="1" smtClean="0"/>
              <a:t>div.polaroid</a:t>
            </a:r>
            <a:r>
              <a:rPr lang="en-US" sz="1400" b="1" dirty="0" smtClean="0"/>
              <a:t> {   width: 284px; padding: 10px </a:t>
            </a:r>
            <a:r>
              <a:rPr lang="en-US" sz="1400" b="1" dirty="0" err="1" smtClean="0"/>
              <a:t>10px</a:t>
            </a:r>
            <a:r>
              <a:rPr lang="en-US" sz="1400" b="1" dirty="0" smtClean="0"/>
              <a:t> 20px 10px;  border: 1px solid #BFBFBF;</a:t>
            </a:r>
          </a:p>
          <a:p>
            <a:r>
              <a:rPr lang="en-US" sz="1400" b="1" dirty="0" smtClean="0"/>
              <a:t>  background-color: white;   box-shadow: 10px </a:t>
            </a:r>
            <a:r>
              <a:rPr lang="en-US" sz="1400" b="1" dirty="0" err="1" smtClean="0"/>
              <a:t>10px</a:t>
            </a:r>
            <a:r>
              <a:rPr lang="en-US" sz="1400" b="1" dirty="0" smtClean="0"/>
              <a:t> 5px #</a:t>
            </a:r>
            <a:r>
              <a:rPr lang="en-US" sz="1400" b="1" dirty="0" err="1" smtClean="0"/>
              <a:t>aaaaaa</a:t>
            </a:r>
            <a:r>
              <a:rPr lang="en-US" sz="1400" b="1" dirty="0" smtClean="0"/>
              <a:t>;</a:t>
            </a:r>
          </a:p>
          <a:p>
            <a:r>
              <a:rPr lang="en-US" sz="1400" b="1" dirty="0" smtClean="0"/>
              <a:t>}</a:t>
            </a:r>
          </a:p>
          <a:p>
            <a:r>
              <a:rPr lang="en-US" sz="1400" b="1" dirty="0" err="1" smtClean="0"/>
              <a:t>div.rotate_right</a:t>
            </a:r>
            <a:r>
              <a:rPr lang="en-US" sz="1400" b="1" dirty="0" smtClean="0"/>
              <a:t> {  float: left;   </a:t>
            </a:r>
          </a:p>
          <a:p>
            <a:r>
              <a:rPr lang="en-US" sz="1400" b="1" dirty="0" smtClean="0"/>
              <a:t>-ms-transform: rotate(7deg); /* IE 9 */  </a:t>
            </a:r>
          </a:p>
          <a:p>
            <a:r>
              <a:rPr lang="en-US" sz="1400" b="1" dirty="0" smtClean="0"/>
              <a:t>-</a:t>
            </a:r>
            <a:r>
              <a:rPr lang="en-US" sz="1400" b="1" dirty="0" err="1" smtClean="0"/>
              <a:t>webkit</a:t>
            </a:r>
            <a:r>
              <a:rPr lang="en-US" sz="1400" b="1" dirty="0" smtClean="0"/>
              <a:t>-transform: rotate(7deg); /* Safari */  </a:t>
            </a:r>
          </a:p>
          <a:p>
            <a:r>
              <a:rPr lang="en-US" sz="1400" b="1" dirty="0" smtClean="0"/>
              <a:t>transform: rotate(7deg);</a:t>
            </a:r>
          </a:p>
          <a:p>
            <a:r>
              <a:rPr lang="en-US" sz="1400" b="1" dirty="0" smtClean="0"/>
              <a:t>}</a:t>
            </a:r>
          </a:p>
          <a:p>
            <a:r>
              <a:rPr lang="en-US" sz="1400" b="1" dirty="0" err="1" smtClean="0"/>
              <a:t>div.rotate_left</a:t>
            </a:r>
            <a:r>
              <a:rPr lang="en-US" sz="1400" b="1" dirty="0" smtClean="0"/>
              <a:t> {   float: left;   </a:t>
            </a:r>
          </a:p>
          <a:p>
            <a:r>
              <a:rPr lang="en-US" sz="1400" b="1" dirty="0" smtClean="0"/>
              <a:t>-ms-transform: rotate(-8deg); /* IE 9 */  </a:t>
            </a:r>
          </a:p>
          <a:p>
            <a:r>
              <a:rPr lang="en-US" sz="1400" b="1" dirty="0" smtClean="0"/>
              <a:t>-</a:t>
            </a:r>
            <a:r>
              <a:rPr lang="en-US" sz="1400" b="1" dirty="0" err="1" smtClean="0"/>
              <a:t>webkit</a:t>
            </a:r>
            <a:r>
              <a:rPr lang="en-US" sz="1400" b="1" dirty="0" smtClean="0"/>
              <a:t>-transform: rotate(-8deg); /* Safari */  </a:t>
            </a:r>
          </a:p>
          <a:p>
            <a:r>
              <a:rPr lang="en-US" sz="1400" b="1" dirty="0" smtClean="0"/>
              <a:t>transform: rotate(-8deg);</a:t>
            </a:r>
          </a:p>
          <a:p>
            <a:r>
              <a:rPr lang="en-US" sz="1400" b="1" dirty="0" smtClean="0"/>
              <a:t>}</a:t>
            </a:r>
          </a:p>
          <a:p>
            <a:r>
              <a:rPr lang="en-US" sz="1400" b="1" dirty="0" smtClean="0"/>
              <a:t>&lt;/style&gt;&lt;/head&gt;</a:t>
            </a:r>
          </a:p>
          <a:p>
            <a:r>
              <a:rPr lang="en-US" sz="1400" b="1" dirty="0" smtClean="0"/>
              <a:t>&lt;body&gt;</a:t>
            </a:r>
          </a:p>
          <a:p>
            <a:r>
              <a:rPr lang="en-US" sz="1400" b="1" dirty="0" smtClean="0"/>
              <a:t>&lt;div class="</a:t>
            </a:r>
            <a:r>
              <a:rPr lang="en-US" sz="1400" b="1" dirty="0" err="1" smtClean="0"/>
              <a:t>polaroid</a:t>
            </a:r>
            <a:r>
              <a:rPr lang="en-US" sz="1400" b="1" dirty="0" smtClean="0"/>
              <a:t> </a:t>
            </a:r>
            <a:r>
              <a:rPr lang="en-US" sz="1400" b="1" dirty="0" err="1" smtClean="0"/>
              <a:t>rotate_right</a:t>
            </a:r>
            <a:r>
              <a:rPr lang="en-US" sz="1400" b="1" dirty="0" smtClean="0"/>
              <a:t>"&gt;</a:t>
            </a:r>
          </a:p>
          <a:p>
            <a:r>
              <a:rPr lang="en-US" sz="1400" b="1" dirty="0" smtClean="0"/>
              <a:t>  &lt;</a:t>
            </a:r>
            <a:r>
              <a:rPr lang="en-US" sz="1400" b="1" dirty="0" err="1" smtClean="0"/>
              <a:t>img</a:t>
            </a:r>
            <a:r>
              <a:rPr lang="en-US" sz="1400" b="1" dirty="0" smtClean="0"/>
              <a:t> </a:t>
            </a:r>
            <a:r>
              <a:rPr lang="en-US" sz="1400" b="1" dirty="0" err="1" smtClean="0"/>
              <a:t>src</a:t>
            </a:r>
            <a:r>
              <a:rPr lang="en-US" sz="1400" b="1" dirty="0" smtClean="0"/>
              <a:t>="pulpitrock.jpg" alt="Pulpit rock" width="284" height="213"&gt;</a:t>
            </a:r>
          </a:p>
          <a:p>
            <a:r>
              <a:rPr lang="en-US" sz="1400" b="1" dirty="0" smtClean="0"/>
              <a:t>  &lt;p class="caption"&gt;The pulpit rock in </a:t>
            </a:r>
            <a:r>
              <a:rPr lang="en-US" sz="1400" b="1" dirty="0" err="1" smtClean="0"/>
              <a:t>Lysefjorden</a:t>
            </a:r>
            <a:r>
              <a:rPr lang="en-US" sz="1400" b="1" dirty="0" smtClean="0"/>
              <a:t>, Norway.&lt;/p&gt;</a:t>
            </a:r>
          </a:p>
          <a:p>
            <a:r>
              <a:rPr lang="en-US" sz="1400" b="1" dirty="0" smtClean="0"/>
              <a:t>&lt;/div&gt;</a:t>
            </a:r>
          </a:p>
          <a:p>
            <a:r>
              <a:rPr lang="en-US" sz="1400" b="1" dirty="0" smtClean="0"/>
              <a:t>&lt;div class="</a:t>
            </a:r>
            <a:r>
              <a:rPr lang="en-US" sz="1400" b="1" dirty="0" err="1" smtClean="0"/>
              <a:t>polaroid</a:t>
            </a:r>
            <a:r>
              <a:rPr lang="en-US" sz="1400" b="1" dirty="0" smtClean="0"/>
              <a:t> </a:t>
            </a:r>
            <a:r>
              <a:rPr lang="en-US" sz="1400" b="1" dirty="0" err="1" smtClean="0"/>
              <a:t>rotate_left</a:t>
            </a:r>
            <a:r>
              <a:rPr lang="en-US" sz="1400" b="1" dirty="0" smtClean="0"/>
              <a:t>"&gt;</a:t>
            </a:r>
          </a:p>
          <a:p>
            <a:r>
              <a:rPr lang="en-US" sz="1400" b="1" dirty="0" smtClean="0"/>
              <a:t>  &lt;</a:t>
            </a:r>
            <a:r>
              <a:rPr lang="en-US" sz="1400" b="1" dirty="0" err="1" smtClean="0"/>
              <a:t>img</a:t>
            </a:r>
            <a:r>
              <a:rPr lang="en-US" sz="1400" b="1" dirty="0" smtClean="0"/>
              <a:t> </a:t>
            </a:r>
            <a:r>
              <a:rPr lang="en-US" sz="1400" b="1" dirty="0" err="1" smtClean="0"/>
              <a:t>src</a:t>
            </a:r>
            <a:r>
              <a:rPr lang="en-US" sz="1400" b="1" dirty="0" smtClean="0"/>
              <a:t>="cinqueterre.jpg" alt="</a:t>
            </a:r>
            <a:r>
              <a:rPr lang="en-US" sz="1400" b="1" dirty="0" err="1" smtClean="0"/>
              <a:t>Monterosso</a:t>
            </a:r>
            <a:r>
              <a:rPr lang="en-US" sz="1400" b="1" dirty="0" smtClean="0"/>
              <a:t> al Mare" width="284" height="213"&gt;</a:t>
            </a:r>
          </a:p>
          <a:p>
            <a:r>
              <a:rPr lang="en-US" sz="1400" b="1" dirty="0" smtClean="0"/>
              <a:t>  &lt;p class="caption"&gt;</a:t>
            </a:r>
            <a:r>
              <a:rPr lang="en-US" sz="1400" b="1" dirty="0" err="1" smtClean="0"/>
              <a:t>Monterosso</a:t>
            </a:r>
            <a:r>
              <a:rPr lang="en-US" sz="1400" b="1" dirty="0" smtClean="0"/>
              <a:t> al Mare. One of the five villages in Cinque Terre, Italy.&lt;/p&gt;</a:t>
            </a:r>
          </a:p>
          <a:p>
            <a:r>
              <a:rPr lang="en-US" sz="1400" b="1" dirty="0" smtClean="0"/>
              <a:t>&lt;/div&gt;</a:t>
            </a:r>
          </a:p>
          <a:p>
            <a:r>
              <a:rPr lang="en-US" sz="1400" b="1" dirty="0" smtClean="0"/>
              <a:t>&lt;/body&gt;&lt;/html&gt;</a:t>
            </a:r>
            <a:endParaRPr lang="en-US" sz="1400" b="1"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28600" y="228600"/>
            <a:ext cx="8686800" cy="2180027"/>
          </a:xfrm>
          <a:prstGeom prst="rect">
            <a:avLst/>
          </a:prstGeom>
          <a:solidFill>
            <a:srgbClr val="FFFFFF"/>
          </a:solidFill>
          <a:ln w="9525">
            <a:noFill/>
            <a:miter lim="800000"/>
            <a:headEnd/>
            <a:tailEnd/>
          </a:ln>
          <a:effectLst/>
        </p:spPr>
        <p:txBody>
          <a:bodyPr vert="horz" wrap="square" lIns="0" tIns="88872"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Segoe UI" pitchFamily="34" charset="0"/>
                <a:cs typeface="Segoe UI" pitchFamily="34" charset="0"/>
              </a:rPr>
              <a:t>CSS border-image Property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cs typeface="Arial" pitchFamily="34" charset="0"/>
              </a:rPr>
              <a:t>The CSS </a:t>
            </a:r>
            <a:r>
              <a:rPr kumimoji="0" lang="en-US" sz="1600" b="0" i="0" u="none" strike="noStrike" cap="none" normalizeH="0" baseline="0" dirty="0" smtClean="0">
                <a:ln>
                  <a:noFill/>
                </a:ln>
                <a:solidFill>
                  <a:srgbClr val="DC143C"/>
                </a:solidFill>
                <a:effectLst/>
                <a:latin typeface="Consolas" pitchFamily="49" charset="0"/>
                <a:cs typeface="Consolas" pitchFamily="49" charset="0"/>
              </a:rPr>
              <a:t>border-image</a:t>
            </a:r>
            <a:r>
              <a:rPr kumimoji="0" lang="en-US" sz="1600" b="0" i="0" u="none" strike="noStrike" cap="none" normalizeH="0" baseline="0" dirty="0" smtClean="0">
                <a:ln>
                  <a:noFill/>
                </a:ln>
                <a:solidFill>
                  <a:srgbClr val="000000"/>
                </a:solidFill>
                <a:effectLst/>
                <a:latin typeface="Verdana" pitchFamily="34" charset="0"/>
                <a:cs typeface="Arial" pitchFamily="34" charset="0"/>
              </a:rPr>
              <a:t> property allows you to specify an image to be used instead of the normal border around an element.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cs typeface="Arial" pitchFamily="34" charset="0"/>
              </a:rPr>
              <a:t>	</a:t>
            </a:r>
            <a:r>
              <a:rPr kumimoji="0" lang="en-US" sz="1600" b="1" i="0" u="none" strike="noStrike" cap="none" normalizeH="0" baseline="0" dirty="0" smtClean="0">
                <a:ln>
                  <a:noFill/>
                </a:ln>
                <a:solidFill>
                  <a:srgbClr val="000000"/>
                </a:solidFill>
                <a:effectLst/>
                <a:latin typeface="Verdana" pitchFamily="34" charset="0"/>
                <a:cs typeface="Arial" pitchFamily="34" charset="0"/>
              </a:rPr>
              <a:t>The property has three parts: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AutoNum type="arabicPeriod"/>
            </a:pPr>
            <a:r>
              <a:rPr kumimoji="0" lang="en-US" sz="1600" b="0" i="0" u="none" strike="noStrike" cap="none" normalizeH="0" baseline="0" dirty="0" smtClean="0">
                <a:ln>
                  <a:noFill/>
                </a:ln>
                <a:solidFill>
                  <a:srgbClr val="000000"/>
                </a:solidFill>
                <a:effectLst/>
                <a:latin typeface="Verdana" pitchFamily="34" charset="0"/>
                <a:cs typeface="Arial" pitchFamily="34" charset="0"/>
              </a:rPr>
              <a:t>The image to use as the border</a:t>
            </a:r>
          </a:p>
          <a:p>
            <a:pPr lvl="3" eaLnBrk="0" fontAlgn="base" hangingPunct="0">
              <a:spcBef>
                <a:spcPct val="0"/>
              </a:spcBef>
              <a:spcAft>
                <a:spcPct val="0"/>
              </a:spcAft>
              <a:buFontTx/>
              <a:buAutoNum type="arabicPeriod"/>
            </a:pPr>
            <a:r>
              <a:rPr kumimoji="0" lang="en-US" sz="1600" b="0" i="0" u="none" strike="noStrike" cap="none" normalizeH="0" baseline="0" dirty="0" smtClean="0">
                <a:ln>
                  <a:noFill/>
                </a:ln>
                <a:solidFill>
                  <a:srgbClr val="000000"/>
                </a:solidFill>
                <a:effectLst/>
                <a:latin typeface="Verdana" pitchFamily="34" charset="0"/>
                <a:cs typeface="Arial" pitchFamily="34" charset="0"/>
              </a:rPr>
              <a:t>Where to slice the image</a:t>
            </a:r>
          </a:p>
          <a:p>
            <a:pPr lvl="3" eaLnBrk="0" fontAlgn="base" hangingPunct="0">
              <a:spcBef>
                <a:spcPct val="0"/>
              </a:spcBef>
              <a:spcAft>
                <a:spcPct val="0"/>
              </a:spcAft>
              <a:buFontTx/>
              <a:buAutoNum type="arabicPeriod"/>
            </a:pPr>
            <a:r>
              <a:rPr kumimoji="0" lang="en-US" sz="1600" b="0" i="0" u="none" strike="noStrike" cap="none" normalizeH="0" baseline="0" dirty="0" smtClean="0">
                <a:ln>
                  <a:noFill/>
                </a:ln>
                <a:solidFill>
                  <a:srgbClr val="000000"/>
                </a:solidFill>
                <a:effectLst/>
                <a:latin typeface="Verdana" pitchFamily="34" charset="0"/>
                <a:cs typeface="Arial" pitchFamily="34" charset="0"/>
              </a:rPr>
              <a:t>Define whether the middle sections should be repeated or stretched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228600" y="2209800"/>
            <a:ext cx="8686800" cy="441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b="1" dirty="0" smtClean="0"/>
              <a:t>&lt;!DOCTYPE html&gt;&lt;html&gt;&lt;head&gt;</a:t>
            </a:r>
          </a:p>
          <a:p>
            <a:r>
              <a:rPr lang="en-US" sz="1600" b="1" dirty="0" smtClean="0"/>
              <a:t>&lt;style&gt;</a:t>
            </a:r>
          </a:p>
          <a:p>
            <a:r>
              <a:rPr lang="en-US" sz="1600" b="1" dirty="0" smtClean="0"/>
              <a:t>#borderimg1 { border: 10px solid transparent; padding: 15px; border-image: </a:t>
            </a:r>
            <a:r>
              <a:rPr lang="en-US" sz="1600" b="1" dirty="0" err="1" smtClean="0"/>
              <a:t>url</a:t>
            </a:r>
            <a:r>
              <a:rPr lang="en-US" sz="1600" b="1" dirty="0" smtClean="0"/>
              <a:t>(border.png) 50 round;}</a:t>
            </a:r>
          </a:p>
          <a:p>
            <a:r>
              <a:rPr lang="en-US" sz="1600" b="1" dirty="0" smtClean="0"/>
              <a:t>#borderimg2 { border: 10px solid transparent; padding: 15px; border-image: </a:t>
            </a:r>
            <a:r>
              <a:rPr lang="en-US" sz="1600" b="1" dirty="0" err="1" smtClean="0"/>
              <a:t>url</a:t>
            </a:r>
            <a:r>
              <a:rPr lang="en-US" sz="1600" b="1" dirty="0" smtClean="0"/>
              <a:t>(border.png) 20% round;}</a:t>
            </a:r>
          </a:p>
          <a:p>
            <a:r>
              <a:rPr lang="en-US" sz="1600" b="1" dirty="0" smtClean="0"/>
              <a:t>#borderimg3 { border: 10px solid transparent; padding: 15px; border-image: </a:t>
            </a:r>
            <a:r>
              <a:rPr lang="en-US" sz="1600" b="1" dirty="0" err="1" smtClean="0"/>
              <a:t>url</a:t>
            </a:r>
            <a:r>
              <a:rPr lang="en-US" sz="1600" b="1" dirty="0" smtClean="0"/>
              <a:t>(border.png) 30% round;}</a:t>
            </a:r>
          </a:p>
          <a:p>
            <a:r>
              <a:rPr lang="en-US" sz="1600" b="1" dirty="0" smtClean="0"/>
              <a:t>&lt;/style&gt; &lt;/head&gt;</a:t>
            </a:r>
          </a:p>
          <a:p>
            <a:r>
              <a:rPr lang="en-US" sz="1600" b="1" dirty="0" smtClean="0"/>
              <a:t> &lt;body&gt;</a:t>
            </a:r>
          </a:p>
          <a:p>
            <a:r>
              <a:rPr lang="en-US" sz="1600" b="1" dirty="0" smtClean="0"/>
              <a:t>&lt;h1&gt;The border-image Property&lt;/h1&gt;</a:t>
            </a:r>
          </a:p>
          <a:p>
            <a:r>
              <a:rPr lang="en-US" sz="1600" b="1" dirty="0" smtClean="0"/>
              <a:t>&lt;p id="borderimg1"&gt;border-image: </a:t>
            </a:r>
            <a:r>
              <a:rPr lang="en-US" sz="1600" b="1" dirty="0" err="1" smtClean="0"/>
              <a:t>url</a:t>
            </a:r>
            <a:r>
              <a:rPr lang="en-US" sz="1600" b="1" dirty="0" smtClean="0"/>
              <a:t>(border.png) 50 round;&lt;/p&gt;</a:t>
            </a:r>
          </a:p>
          <a:p>
            <a:r>
              <a:rPr lang="en-US" sz="1600" b="1" dirty="0" smtClean="0"/>
              <a:t>&lt;p id="borderimg2"&gt;border-image: </a:t>
            </a:r>
            <a:r>
              <a:rPr lang="en-US" sz="1600" b="1" dirty="0" err="1" smtClean="0"/>
              <a:t>url</a:t>
            </a:r>
            <a:r>
              <a:rPr lang="en-US" sz="1600" b="1" dirty="0" smtClean="0"/>
              <a:t>(border.png) 20% round;&lt;/p&gt;</a:t>
            </a:r>
          </a:p>
          <a:p>
            <a:r>
              <a:rPr lang="en-US" sz="1600" b="1" dirty="0" smtClean="0"/>
              <a:t>&lt;p id="borderimg3"&gt;border-image: </a:t>
            </a:r>
            <a:r>
              <a:rPr lang="en-US" sz="1600" b="1" dirty="0" err="1" smtClean="0"/>
              <a:t>url</a:t>
            </a:r>
            <a:r>
              <a:rPr lang="en-US" sz="1600" b="1" dirty="0" smtClean="0"/>
              <a:t>(border.png) 30% round;&lt;/p&gt;</a:t>
            </a:r>
          </a:p>
          <a:p>
            <a:r>
              <a:rPr lang="en-US" sz="1600" b="1" dirty="0" smtClean="0"/>
              <a:t>&lt;p&gt;&lt;strong&gt;Note:&lt;/strong&gt; Internet Explorer 10, and earlier versions, do not support the border-image property.&lt;/p&gt; &lt;/body&gt;</a:t>
            </a:r>
          </a:p>
          <a:p>
            <a:r>
              <a:rPr lang="en-US" sz="1600" b="1" dirty="0" smtClean="0"/>
              <a:t>&lt;/html&gt; </a:t>
            </a:r>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Contents</a:t>
            </a:r>
            <a:endParaRPr lang="en-US" dirty="0">
              <a:solidFill>
                <a:srgbClr val="0070C0"/>
              </a:solidFill>
            </a:endParaRPr>
          </a:p>
        </p:txBody>
      </p:sp>
      <p:sp>
        <p:nvSpPr>
          <p:cNvPr id="3" name="Content Placeholder 2"/>
          <p:cNvSpPr>
            <a:spLocks noGrp="1"/>
          </p:cNvSpPr>
          <p:nvPr>
            <p:ph idx="1"/>
          </p:nvPr>
        </p:nvSpPr>
        <p:spPr/>
        <p:txBody>
          <a:bodyPr/>
          <a:lstStyle/>
          <a:p>
            <a:pPr algn="just">
              <a:buNone/>
            </a:pPr>
            <a:r>
              <a:rPr lang="en-US" dirty="0" smtClean="0"/>
              <a:t>	XHTML Evolution of HTML and XHTML- Standard XHTML Document Structure- Basic Text Markup- Images-Hypertext Links-Lists- Tables- Forms- Frames. Cascading Style Sheets Introduction to CSS – Levels of Style Sheets- Style Specification Formats- Selector Forms- Property Value Forms – Font Properties- List Properties – Color- Alignment of Text – Background Images- Span and Div Tags.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91215-WA0001.jpg"/>
          <p:cNvPicPr>
            <a:picLocks noChangeAspect="1"/>
          </p:cNvPicPr>
          <p:nvPr/>
        </p:nvPicPr>
        <p:blipFill>
          <a:blip r:embed="rId2" cstate="print"/>
          <a:stretch>
            <a:fillRect/>
          </a:stretch>
        </p:blipFill>
        <p:spPr>
          <a:xfrm>
            <a:off x="152400" y="1066800"/>
            <a:ext cx="8839200" cy="4419600"/>
          </a:xfrm>
          <a:prstGeom prst="rect">
            <a:avLst/>
          </a:prstGeom>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381000" y="457200"/>
            <a:ext cx="8305799" cy="5791199"/>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Margin</a:t>
            </a:r>
            <a:endParaRPr lang="en-US" dirty="0"/>
          </a:p>
        </p:txBody>
      </p:sp>
      <p:sp>
        <p:nvSpPr>
          <p:cNvPr id="3" name="Content Placeholder 2"/>
          <p:cNvSpPr>
            <a:spLocks noGrp="1"/>
          </p:cNvSpPr>
          <p:nvPr>
            <p:ph idx="1"/>
          </p:nvPr>
        </p:nvSpPr>
        <p:spPr>
          <a:xfrm>
            <a:off x="152400" y="914400"/>
            <a:ext cx="8763000" cy="1143000"/>
          </a:xfrm>
        </p:spPr>
        <p:txBody>
          <a:bodyPr>
            <a:normAutofit lnSpcReduction="10000"/>
          </a:bodyPr>
          <a:lstStyle/>
          <a:p>
            <a:pPr marL="0" indent="0" algn="just">
              <a:buNone/>
            </a:pPr>
            <a:r>
              <a:rPr lang="en-US" sz="2400" dirty="0" smtClean="0"/>
              <a:t>CSS Margin property leave blank space around the content elements (outside of border). CSS Margin property support pixel, percentage or auto measurement value.</a:t>
            </a:r>
            <a:endParaRPr lang="en-US" sz="2400" dirty="0"/>
          </a:p>
        </p:txBody>
      </p:sp>
      <p:graphicFrame>
        <p:nvGraphicFramePr>
          <p:cNvPr id="4" name="Table 3"/>
          <p:cNvGraphicFramePr>
            <a:graphicFrameLocks noGrp="1"/>
          </p:cNvGraphicFramePr>
          <p:nvPr/>
        </p:nvGraphicFramePr>
        <p:xfrm>
          <a:off x="533400" y="2057400"/>
          <a:ext cx="8077200" cy="4574880"/>
        </p:xfrm>
        <a:graphic>
          <a:graphicData uri="http://schemas.openxmlformats.org/drawingml/2006/table">
            <a:tbl>
              <a:tblPr/>
              <a:tblGrid>
                <a:gridCol w="1619162"/>
                <a:gridCol w="1451663"/>
                <a:gridCol w="5006375"/>
              </a:tblGrid>
              <a:tr h="350149">
                <a:tc>
                  <a:txBody>
                    <a:bodyPr/>
                    <a:lstStyle/>
                    <a:p>
                      <a:pPr algn="l" fontAlgn="t"/>
                      <a:r>
                        <a:rPr lang="en-US" sz="1600" b="0" dirty="0">
                          <a:solidFill>
                            <a:srgbClr val="000000"/>
                          </a:solidFill>
                        </a:rPr>
                        <a:t>Properties</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0">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829706">
                <a:tc>
                  <a:txBody>
                    <a:bodyPr/>
                    <a:lstStyle/>
                    <a:p>
                      <a:pPr fontAlgn="t"/>
                      <a:r>
                        <a:rPr lang="en-US" sz="1600">
                          <a:solidFill>
                            <a:srgbClr val="222222"/>
                          </a:solidFill>
                        </a:rPr>
                        <a:t>margin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User define pixel value.</a:t>
                      </a:r>
                      <a:br>
                        <a:rPr lang="en-US" sz="1600" dirty="0">
                          <a:solidFill>
                            <a:srgbClr val="222222"/>
                          </a:solidFill>
                        </a:rPr>
                      </a:br>
                      <a:r>
                        <a:rPr lang="en-US" sz="1600" dirty="0">
                          <a:solidFill>
                            <a:srgbClr val="222222"/>
                          </a:solidFill>
                        </a:rPr>
                        <a:t>User define percentage value.</a:t>
                      </a:r>
                      <a:br>
                        <a:rPr lang="en-US" sz="1600" dirty="0">
                          <a:solidFill>
                            <a:srgbClr val="222222"/>
                          </a:solidFill>
                        </a:rPr>
                      </a:br>
                      <a:r>
                        <a:rPr lang="en-US" sz="1600" dirty="0">
                          <a:solidFill>
                            <a:srgbClr val="222222"/>
                          </a:solidFill>
                        </a:rPr>
                        <a:t>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29706">
                <a:tc>
                  <a:txBody>
                    <a:bodyPr/>
                    <a:lstStyle/>
                    <a:p>
                      <a:pPr fontAlgn="t"/>
                      <a:r>
                        <a:rPr lang="en-US" sz="1600">
                          <a:solidFill>
                            <a:srgbClr val="222222"/>
                          </a:solidFill>
                        </a:rPr>
                        <a:t>margin-left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err="1">
                          <a:solidFill>
                            <a:srgbClr val="222222"/>
                          </a:solidFill>
                        </a:rPr>
                        <a:t>px</a:t>
                      </a:r>
                      <a:r>
                        <a:rPr lang="en-US" sz="1600" dirty="0">
                          <a:solidFill>
                            <a:srgbClr val="222222"/>
                          </a:solidFill>
                        </a:rPr>
                        <a:t/>
                      </a:r>
                      <a:br>
                        <a:rPr lang="en-US" sz="1600" dirty="0">
                          <a:solidFill>
                            <a:srgbClr val="222222"/>
                          </a:solidFill>
                        </a:rPr>
                      </a:br>
                      <a:r>
                        <a:rPr lang="en-US" sz="1600" dirty="0">
                          <a:solidFill>
                            <a:srgbClr val="222222"/>
                          </a:solidFill>
                        </a:rPr>
                        <a:t>%</a:t>
                      </a:r>
                      <a:br>
                        <a:rPr lang="en-US" sz="1600" dirty="0">
                          <a:solidFill>
                            <a:srgbClr val="222222"/>
                          </a:solidFill>
                        </a:rPr>
                      </a:br>
                      <a:r>
                        <a:rPr lang="en-US" sz="1600" dirty="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margin left side set define pixel value.</a:t>
                      </a:r>
                      <a:br>
                        <a:rPr lang="en-US" sz="1600">
                          <a:solidFill>
                            <a:srgbClr val="222222"/>
                          </a:solidFill>
                        </a:rPr>
                      </a:br>
                      <a:r>
                        <a:rPr lang="en-US" sz="1600">
                          <a:solidFill>
                            <a:srgbClr val="222222"/>
                          </a:solidFill>
                        </a:rPr>
                        <a:t>margin left side set User define percentage value.</a:t>
                      </a:r>
                      <a:br>
                        <a:rPr lang="en-US" sz="1600">
                          <a:solidFill>
                            <a:srgbClr val="222222"/>
                          </a:solidFill>
                        </a:rPr>
                      </a:br>
                      <a:r>
                        <a:rPr lang="en-US" sz="1600">
                          <a:solidFill>
                            <a:srgbClr val="222222"/>
                          </a:solidFill>
                        </a:rPr>
                        <a:t>margin left side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29706">
                <a:tc>
                  <a:txBody>
                    <a:bodyPr/>
                    <a:lstStyle/>
                    <a:p>
                      <a:pPr fontAlgn="t"/>
                      <a:r>
                        <a:rPr lang="en-US" sz="1600">
                          <a:solidFill>
                            <a:srgbClr val="222222"/>
                          </a:solidFill>
                        </a:rPr>
                        <a:t>margin-right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margin right side set User define pixel value.</a:t>
                      </a:r>
                      <a:br>
                        <a:rPr lang="en-US" sz="1600">
                          <a:solidFill>
                            <a:srgbClr val="222222"/>
                          </a:solidFill>
                        </a:rPr>
                      </a:br>
                      <a:r>
                        <a:rPr lang="en-US" sz="1600">
                          <a:solidFill>
                            <a:srgbClr val="222222"/>
                          </a:solidFill>
                        </a:rPr>
                        <a:t>margin right side set User define percentage value.</a:t>
                      </a:r>
                      <a:br>
                        <a:rPr lang="en-US" sz="1600">
                          <a:solidFill>
                            <a:srgbClr val="222222"/>
                          </a:solidFill>
                        </a:rPr>
                      </a:br>
                      <a:r>
                        <a:rPr lang="en-US" sz="1600">
                          <a:solidFill>
                            <a:srgbClr val="222222"/>
                          </a:solidFill>
                        </a:rPr>
                        <a:t>margin right side set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29706">
                <a:tc>
                  <a:txBody>
                    <a:bodyPr/>
                    <a:lstStyle/>
                    <a:p>
                      <a:pPr fontAlgn="t"/>
                      <a:r>
                        <a:rPr lang="en-US" sz="1600">
                          <a:solidFill>
                            <a:srgbClr val="222222"/>
                          </a:solidFill>
                        </a:rPr>
                        <a:t>margin-top</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margin top set user define pixel value.</a:t>
                      </a:r>
                      <a:br>
                        <a:rPr lang="en-US" sz="1600">
                          <a:solidFill>
                            <a:srgbClr val="222222"/>
                          </a:solidFill>
                        </a:rPr>
                      </a:br>
                      <a:r>
                        <a:rPr lang="en-US" sz="1600">
                          <a:solidFill>
                            <a:srgbClr val="222222"/>
                          </a:solidFill>
                        </a:rPr>
                        <a:t>margin top set user define percentage value.</a:t>
                      </a:r>
                      <a:br>
                        <a:rPr lang="en-US" sz="1600">
                          <a:solidFill>
                            <a:srgbClr val="222222"/>
                          </a:solidFill>
                        </a:rPr>
                      </a:br>
                      <a:r>
                        <a:rPr lang="en-US" sz="1600">
                          <a:solidFill>
                            <a:srgbClr val="222222"/>
                          </a:solidFill>
                        </a:rPr>
                        <a:t>margin top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29706">
                <a:tc>
                  <a:txBody>
                    <a:bodyPr/>
                    <a:lstStyle/>
                    <a:p>
                      <a:pPr fontAlgn="t"/>
                      <a:r>
                        <a:rPr lang="en-US" sz="1600">
                          <a:solidFill>
                            <a:srgbClr val="222222"/>
                          </a:solidFill>
                        </a:rPr>
                        <a:t>margin-bottom</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margin bottom set user define pixel value.</a:t>
                      </a:r>
                      <a:br>
                        <a:rPr lang="en-US" sz="1600" dirty="0">
                          <a:solidFill>
                            <a:srgbClr val="222222"/>
                          </a:solidFill>
                        </a:rPr>
                      </a:br>
                      <a:r>
                        <a:rPr lang="en-US" sz="1600" dirty="0">
                          <a:solidFill>
                            <a:srgbClr val="222222"/>
                          </a:solidFill>
                        </a:rPr>
                        <a:t>margin bottom set user define percentage value.</a:t>
                      </a:r>
                      <a:br>
                        <a:rPr lang="en-US" sz="1600" dirty="0">
                          <a:solidFill>
                            <a:srgbClr val="222222"/>
                          </a:solidFill>
                        </a:rPr>
                      </a:br>
                      <a:r>
                        <a:rPr lang="en-US" sz="1600" dirty="0">
                          <a:solidFill>
                            <a:srgbClr val="222222"/>
                          </a:solidFill>
                        </a:rPr>
                        <a:t>margin bottom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228600" y="228600"/>
            <a:ext cx="8686800" cy="4183168"/>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CSS margin property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4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err="1" smtClean="0">
                <a:ln>
                  <a:noFill/>
                </a:ln>
                <a:solidFill>
                  <a:srgbClr val="669900"/>
                </a:solidFill>
                <a:effectLst/>
                <a:latin typeface="Consolas" pitchFamily="49" charset="0"/>
                <a:cs typeface="Consolas" pitchFamily="49" charset="0"/>
              </a:rPr>
              <a:t>p.first</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margin-left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30px</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err="1" smtClean="0">
                <a:ln>
                  <a:noFill/>
                </a:ln>
                <a:solidFill>
                  <a:srgbClr val="669900"/>
                </a:solidFill>
                <a:effectLst/>
                <a:latin typeface="Consolas" pitchFamily="49" charset="0"/>
                <a:cs typeface="Consolas" pitchFamily="49" charset="0"/>
              </a:rPr>
              <a:t>p.second</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margin-left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20%</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err="1" smtClean="0">
                <a:ln>
                  <a:noFill/>
                </a:ln>
                <a:solidFill>
                  <a:srgbClr val="669900"/>
                </a:solidFill>
                <a:effectLst/>
                <a:latin typeface="Consolas" pitchFamily="49" charset="0"/>
                <a:cs typeface="Consolas" pitchFamily="49" charset="0"/>
              </a:rPr>
              <a:t>p.third</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margin-left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auto</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first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This element set margin-left, border width, border color, border 	style CSS properties.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second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This element set margin-left, border width, border color, border 	style CSS properties.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third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This element set margin-left, border width, border color, border 	style CSS properties.</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98306" name="Picture 2"/>
          <p:cNvPicPr>
            <a:picLocks noChangeAspect="1" noChangeArrowheads="1"/>
          </p:cNvPicPr>
          <p:nvPr/>
        </p:nvPicPr>
        <p:blipFill>
          <a:blip r:embed="rId2" cstate="print"/>
          <a:srcRect/>
          <a:stretch>
            <a:fillRect/>
          </a:stretch>
        </p:blipFill>
        <p:spPr bwMode="auto">
          <a:xfrm>
            <a:off x="228600" y="4648201"/>
            <a:ext cx="8258175" cy="2209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581400" y="304800"/>
            <a:ext cx="1195552" cy="3810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590800" y="4114800"/>
            <a:ext cx="1219200" cy="475180"/>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530390" cy="400110"/>
          </a:xfrm>
          <a:prstGeom prst="rect">
            <a:avLst/>
          </a:prstGeom>
        </p:spPr>
        <p:txBody>
          <a:bodyPr wrap="none">
            <a:spAutoFit/>
          </a:bodyPr>
          <a:lstStyle/>
          <a:p>
            <a:r>
              <a:rPr lang="en-US" sz="2000" b="1" dirty="0" smtClean="0"/>
              <a:t>CSS Margin shorthand property</a:t>
            </a:r>
            <a:endParaRPr lang="en-US" sz="2000" b="1" dirty="0"/>
          </a:p>
        </p:txBody>
      </p:sp>
      <p:sp>
        <p:nvSpPr>
          <p:cNvPr id="3" name="Rectangle 2"/>
          <p:cNvSpPr/>
          <p:nvPr/>
        </p:nvSpPr>
        <p:spPr>
          <a:xfrm>
            <a:off x="304800" y="609600"/>
            <a:ext cx="8458200" cy="1938992"/>
          </a:xfrm>
          <a:prstGeom prst="rect">
            <a:avLst/>
          </a:prstGeom>
        </p:spPr>
        <p:txBody>
          <a:bodyPr wrap="square">
            <a:spAutoFit/>
          </a:bodyPr>
          <a:lstStyle/>
          <a:p>
            <a:r>
              <a:rPr lang="en-US" sz="2000" dirty="0" smtClean="0"/>
              <a:t>CSS margin property write in shorthand way including following margin properties:</a:t>
            </a:r>
          </a:p>
          <a:p>
            <a:r>
              <a:rPr lang="en-US" sz="2000" dirty="0" smtClean="0"/>
              <a:t>	1. margin-top</a:t>
            </a:r>
          </a:p>
          <a:p>
            <a:r>
              <a:rPr lang="en-US" sz="2000" dirty="0" smtClean="0"/>
              <a:t>	2. margin-right</a:t>
            </a:r>
          </a:p>
          <a:p>
            <a:r>
              <a:rPr lang="en-US" sz="2000" dirty="0" smtClean="0"/>
              <a:t>	3. margin-bottom</a:t>
            </a:r>
          </a:p>
          <a:p>
            <a:r>
              <a:rPr lang="en-US" sz="2000" dirty="0" smtClean="0"/>
              <a:t> 	4. margin-left</a:t>
            </a:r>
            <a:endParaRPr lang="en-US" sz="2000" dirty="0"/>
          </a:p>
        </p:txBody>
      </p:sp>
      <p:graphicFrame>
        <p:nvGraphicFramePr>
          <p:cNvPr id="4" name="Table 3"/>
          <p:cNvGraphicFramePr>
            <a:graphicFrameLocks noGrp="1"/>
          </p:cNvGraphicFramePr>
          <p:nvPr/>
        </p:nvGraphicFramePr>
        <p:xfrm>
          <a:off x="228600" y="3124200"/>
          <a:ext cx="8686800" cy="3429000"/>
        </p:xfrm>
        <a:graphic>
          <a:graphicData uri="http://schemas.openxmlformats.org/drawingml/2006/table">
            <a:tbl>
              <a:tblPr/>
              <a:tblGrid>
                <a:gridCol w="2612045"/>
                <a:gridCol w="6074755"/>
              </a:tblGrid>
              <a:tr h="387145">
                <a:tc>
                  <a:txBody>
                    <a:bodyPr/>
                    <a:lstStyle/>
                    <a:p>
                      <a:pPr algn="l" fontAlgn="t"/>
                      <a:r>
                        <a:rPr lang="en-US" sz="1600" b="1" dirty="0">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387145">
                <a:tc>
                  <a:txBody>
                    <a:bodyPr/>
                    <a:lstStyle/>
                    <a:p>
                      <a:pPr fontAlgn="t"/>
                      <a:r>
                        <a:rPr lang="en-US" sz="1600">
                          <a:solidFill>
                            <a:srgbClr val="222222"/>
                          </a:solidFill>
                        </a:rPr>
                        <a:t>margin: 12px;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all 4 side margin 12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36024">
                <a:tc>
                  <a:txBody>
                    <a:bodyPr/>
                    <a:lstStyle/>
                    <a:p>
                      <a:pPr fontAlgn="t"/>
                      <a:r>
                        <a:rPr lang="en-US" sz="1600">
                          <a:solidFill>
                            <a:srgbClr val="222222"/>
                          </a:solidFill>
                        </a:rPr>
                        <a:t>margin: 10px 20px;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top and bottom margin 10 pixel</a:t>
                      </a:r>
                      <a:br>
                        <a:rPr lang="en-US" sz="1600">
                          <a:solidFill>
                            <a:srgbClr val="222222"/>
                          </a:solidFill>
                        </a:rPr>
                      </a:br>
                      <a:r>
                        <a:rPr lang="en-US" sz="1600">
                          <a:solidFill>
                            <a:srgbClr val="222222"/>
                          </a:solidFill>
                        </a:rPr>
                        <a:t>right side and left side margin 20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84903">
                <a:tc>
                  <a:txBody>
                    <a:bodyPr/>
                    <a:lstStyle/>
                    <a:p>
                      <a:pPr fontAlgn="t"/>
                      <a:r>
                        <a:rPr lang="en-US" sz="1600">
                          <a:solidFill>
                            <a:srgbClr val="222222"/>
                          </a:solidFill>
                        </a:rPr>
                        <a:t>margin: 10px 20px 30px;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top margin 10 pixel</a:t>
                      </a:r>
                      <a:br>
                        <a:rPr lang="en-US" sz="1600" dirty="0">
                          <a:solidFill>
                            <a:srgbClr val="222222"/>
                          </a:solidFill>
                        </a:rPr>
                      </a:br>
                      <a:r>
                        <a:rPr lang="en-US" sz="1600" dirty="0">
                          <a:solidFill>
                            <a:srgbClr val="222222"/>
                          </a:solidFill>
                        </a:rPr>
                        <a:t>left side and right side margin 20 pixel</a:t>
                      </a:r>
                      <a:br>
                        <a:rPr lang="en-US" sz="1600" dirty="0">
                          <a:solidFill>
                            <a:srgbClr val="222222"/>
                          </a:solidFill>
                        </a:rPr>
                      </a:br>
                      <a:r>
                        <a:rPr lang="en-US" sz="1600" dirty="0">
                          <a:solidFill>
                            <a:srgbClr val="222222"/>
                          </a:solidFill>
                        </a:rPr>
                        <a:t>bottom margin is 30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1133783">
                <a:tc>
                  <a:txBody>
                    <a:bodyPr/>
                    <a:lstStyle/>
                    <a:p>
                      <a:pPr fontAlgn="t"/>
                      <a:r>
                        <a:rPr lang="en-US" sz="1600">
                          <a:solidFill>
                            <a:srgbClr val="222222"/>
                          </a:solidFill>
                        </a:rPr>
                        <a:t>margin: 10px 20px 30px 40px;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top margin is 10 pixel</a:t>
                      </a:r>
                      <a:br>
                        <a:rPr lang="en-US" sz="1600" dirty="0">
                          <a:solidFill>
                            <a:srgbClr val="222222"/>
                          </a:solidFill>
                        </a:rPr>
                      </a:br>
                      <a:r>
                        <a:rPr lang="en-US" sz="1600" dirty="0">
                          <a:solidFill>
                            <a:srgbClr val="222222"/>
                          </a:solidFill>
                        </a:rPr>
                        <a:t>right side margin is 20 pixel</a:t>
                      </a:r>
                      <a:br>
                        <a:rPr lang="en-US" sz="1600" dirty="0">
                          <a:solidFill>
                            <a:srgbClr val="222222"/>
                          </a:solidFill>
                        </a:rPr>
                      </a:br>
                      <a:r>
                        <a:rPr lang="en-US" sz="1600" dirty="0">
                          <a:solidFill>
                            <a:srgbClr val="222222"/>
                          </a:solidFill>
                        </a:rPr>
                        <a:t>bottom margin is 30 pixel</a:t>
                      </a:r>
                      <a:br>
                        <a:rPr lang="en-US" sz="1600" dirty="0">
                          <a:solidFill>
                            <a:srgbClr val="222222"/>
                          </a:solidFill>
                        </a:rPr>
                      </a:br>
                      <a:r>
                        <a:rPr lang="en-US" sz="1600" dirty="0">
                          <a:solidFill>
                            <a:srgbClr val="222222"/>
                          </a:solidFill>
                        </a:rPr>
                        <a:t>left side margin is 40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99329" name="Rectangle 1"/>
          <p:cNvSpPr>
            <a:spLocks noChangeArrowheads="1"/>
          </p:cNvSpPr>
          <p:nvPr/>
        </p:nvSpPr>
        <p:spPr bwMode="auto">
          <a:xfrm>
            <a:off x="0" y="2209800"/>
            <a:ext cx="3946914" cy="870986"/>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100" dirty="0" smtClean="0">
                <a:solidFill>
                  <a:srgbClr val="75A54B"/>
                </a:solidFill>
                <a:latin typeface="Droid Sans"/>
                <a:cs typeface="Arial" pitchFamily="34" charset="0"/>
              </a:rPr>
              <a:t>    </a:t>
            </a:r>
            <a:r>
              <a:rPr kumimoji="0" lang="en-US" sz="2100" b="0" i="0" u="none" strike="noStrike" cap="none" normalizeH="0" baseline="0" dirty="0" smtClean="0">
                <a:ln>
                  <a:noFill/>
                </a:ln>
                <a:solidFill>
                  <a:srgbClr val="75A54B"/>
                </a:solidFill>
                <a:effectLst/>
                <a:latin typeface="Droid Sans"/>
                <a:cs typeface="Arial" pitchFamily="34" charset="0"/>
              </a:rPr>
              <a:t>Margin value how to 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304800" y="152400"/>
            <a:ext cx="8610600" cy="4029280"/>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margin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p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margin</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25px </a:t>
            </a:r>
            <a:r>
              <a:rPr kumimoji="0" lang="en-US" sz="1600" b="0" i="0" u="none" strike="noStrike" cap="none" normalizeH="0" baseline="0" dirty="0" err="1" smtClean="0">
                <a:ln>
                  <a:noFill/>
                </a:ln>
                <a:solidFill>
                  <a:srgbClr val="000000"/>
                </a:solidFill>
                <a:effectLst/>
                <a:latin typeface="Consolas" pitchFamily="49" charset="0"/>
                <a:cs typeface="Consolas" pitchFamily="49" charset="0"/>
              </a:rPr>
              <a:t>25px</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5px 50px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width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150px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first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999999"/>
                </a:solidFill>
                <a:latin typeface="Consolas" pitchFamily="49"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set shorthand margin style property.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0354" name="Picture 2"/>
          <p:cNvPicPr>
            <a:picLocks noChangeAspect="1" noChangeArrowheads="1"/>
          </p:cNvPicPr>
          <p:nvPr/>
        </p:nvPicPr>
        <p:blipFill>
          <a:blip r:embed="rId2" cstate="print"/>
          <a:srcRect/>
          <a:stretch>
            <a:fillRect/>
          </a:stretch>
        </p:blipFill>
        <p:spPr bwMode="auto">
          <a:xfrm>
            <a:off x="2971800" y="4343400"/>
            <a:ext cx="4267200" cy="2209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581400" y="304800"/>
            <a:ext cx="1195552" cy="3810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1676400" y="4267200"/>
            <a:ext cx="1219200" cy="475180"/>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Padding</a:t>
            </a:r>
            <a:endParaRPr lang="en-US" dirty="0"/>
          </a:p>
        </p:txBody>
      </p:sp>
      <p:sp>
        <p:nvSpPr>
          <p:cNvPr id="3" name="Content Placeholder 2"/>
          <p:cNvSpPr>
            <a:spLocks noGrp="1"/>
          </p:cNvSpPr>
          <p:nvPr>
            <p:ph idx="1"/>
          </p:nvPr>
        </p:nvSpPr>
        <p:spPr>
          <a:xfrm>
            <a:off x="228600" y="914401"/>
            <a:ext cx="8686800" cy="1142999"/>
          </a:xfrm>
        </p:spPr>
        <p:txBody>
          <a:bodyPr>
            <a:normAutofit lnSpcReduction="10000"/>
          </a:bodyPr>
          <a:lstStyle/>
          <a:p>
            <a:pPr marL="0" indent="0" algn="just">
              <a:buNone/>
            </a:pPr>
            <a:r>
              <a:rPr lang="en-US" sz="2400" dirty="0" smtClean="0"/>
              <a:t>CSS Padding property leave blank space around the element content (inside of border).  CSS Padding property support pixel, percentage or auto value.</a:t>
            </a:r>
            <a:endParaRPr lang="en-US" sz="2400" dirty="0"/>
          </a:p>
        </p:txBody>
      </p:sp>
      <p:graphicFrame>
        <p:nvGraphicFramePr>
          <p:cNvPr id="4" name="Table 3"/>
          <p:cNvGraphicFramePr>
            <a:graphicFrameLocks noGrp="1"/>
          </p:cNvGraphicFramePr>
          <p:nvPr/>
        </p:nvGraphicFramePr>
        <p:xfrm>
          <a:off x="228600" y="2057400"/>
          <a:ext cx="8686800" cy="4586662"/>
        </p:xfrm>
        <a:graphic>
          <a:graphicData uri="http://schemas.openxmlformats.org/drawingml/2006/table">
            <a:tbl>
              <a:tblPr/>
              <a:tblGrid>
                <a:gridCol w="1741363"/>
                <a:gridCol w="1561223"/>
                <a:gridCol w="5384214"/>
              </a:tblGrid>
              <a:tr h="367862">
                <a:tc>
                  <a:txBody>
                    <a:bodyPr/>
                    <a:lstStyle/>
                    <a:p>
                      <a:pPr algn="l" fontAlgn="t"/>
                      <a:r>
                        <a:rPr lang="en-US" sz="1600" b="1">
                          <a:solidFill>
                            <a:srgbClr val="000000"/>
                          </a:solidFill>
                        </a:rPr>
                        <a:t>Properties</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840828">
                <a:tc>
                  <a:txBody>
                    <a:bodyPr/>
                    <a:lstStyle/>
                    <a:p>
                      <a:pPr fontAlgn="t"/>
                      <a:r>
                        <a:rPr lang="en-US" sz="1600">
                          <a:solidFill>
                            <a:srgbClr val="222222"/>
                          </a:solidFill>
                        </a:rPr>
                        <a:t>padding</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User define pixel value.</a:t>
                      </a:r>
                      <a:br>
                        <a:rPr lang="en-US" sz="1600">
                          <a:solidFill>
                            <a:srgbClr val="222222"/>
                          </a:solidFill>
                        </a:rPr>
                      </a:br>
                      <a:r>
                        <a:rPr lang="en-US" sz="1600">
                          <a:solidFill>
                            <a:srgbClr val="222222"/>
                          </a:solidFill>
                        </a:rPr>
                        <a:t>User define percentage value.</a:t>
                      </a:r>
                      <a:br>
                        <a:rPr lang="en-US" sz="1600">
                          <a:solidFill>
                            <a:srgbClr val="222222"/>
                          </a:solidFill>
                        </a:rPr>
                      </a:br>
                      <a:r>
                        <a:rPr lang="en-US" sz="1600">
                          <a:solidFill>
                            <a:srgbClr val="222222"/>
                          </a:solidFill>
                        </a:rPr>
                        <a:t>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0828">
                <a:tc>
                  <a:txBody>
                    <a:bodyPr/>
                    <a:lstStyle/>
                    <a:p>
                      <a:pPr fontAlgn="t"/>
                      <a:r>
                        <a:rPr lang="en-US" sz="1600">
                          <a:solidFill>
                            <a:srgbClr val="222222"/>
                          </a:solidFill>
                        </a:rPr>
                        <a:t>padding-left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padding left side set define pixel value.</a:t>
                      </a:r>
                      <a:br>
                        <a:rPr lang="en-US" sz="1600">
                          <a:solidFill>
                            <a:srgbClr val="222222"/>
                          </a:solidFill>
                        </a:rPr>
                      </a:br>
                      <a:r>
                        <a:rPr lang="en-US" sz="1600">
                          <a:solidFill>
                            <a:srgbClr val="222222"/>
                          </a:solidFill>
                        </a:rPr>
                        <a:t>padding left side set User define percentage value.</a:t>
                      </a:r>
                      <a:br>
                        <a:rPr lang="en-US" sz="1600">
                          <a:solidFill>
                            <a:srgbClr val="222222"/>
                          </a:solidFill>
                        </a:rPr>
                      </a:br>
                      <a:r>
                        <a:rPr lang="en-US" sz="1600">
                          <a:solidFill>
                            <a:srgbClr val="222222"/>
                          </a:solidFill>
                        </a:rPr>
                        <a:t>padding left side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0828">
                <a:tc>
                  <a:txBody>
                    <a:bodyPr/>
                    <a:lstStyle/>
                    <a:p>
                      <a:pPr fontAlgn="t"/>
                      <a:r>
                        <a:rPr lang="en-US" sz="1600">
                          <a:solidFill>
                            <a:srgbClr val="222222"/>
                          </a:solidFill>
                        </a:rPr>
                        <a:t>padding-right</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padding right side set User define pixel value.</a:t>
                      </a:r>
                      <a:br>
                        <a:rPr lang="en-US" sz="1600">
                          <a:solidFill>
                            <a:srgbClr val="222222"/>
                          </a:solidFill>
                        </a:rPr>
                      </a:br>
                      <a:r>
                        <a:rPr lang="en-US" sz="1600">
                          <a:solidFill>
                            <a:srgbClr val="222222"/>
                          </a:solidFill>
                        </a:rPr>
                        <a:t>padding right side set User define percentage value.</a:t>
                      </a:r>
                      <a:br>
                        <a:rPr lang="en-US" sz="1600">
                          <a:solidFill>
                            <a:srgbClr val="222222"/>
                          </a:solidFill>
                        </a:rPr>
                      </a:br>
                      <a:r>
                        <a:rPr lang="en-US" sz="1600">
                          <a:solidFill>
                            <a:srgbClr val="222222"/>
                          </a:solidFill>
                        </a:rPr>
                        <a:t>padding right side set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0828">
                <a:tc>
                  <a:txBody>
                    <a:bodyPr/>
                    <a:lstStyle/>
                    <a:p>
                      <a:pPr fontAlgn="t"/>
                      <a:r>
                        <a:rPr lang="en-US" sz="1600">
                          <a:solidFill>
                            <a:srgbClr val="222222"/>
                          </a:solidFill>
                        </a:rPr>
                        <a:t>padding-top</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padding top set user define pixel value.</a:t>
                      </a:r>
                      <a:br>
                        <a:rPr lang="en-US" sz="1600">
                          <a:solidFill>
                            <a:srgbClr val="222222"/>
                          </a:solidFill>
                        </a:rPr>
                      </a:br>
                      <a:r>
                        <a:rPr lang="en-US" sz="1600">
                          <a:solidFill>
                            <a:srgbClr val="222222"/>
                          </a:solidFill>
                        </a:rPr>
                        <a:t>padding top set user define percentage value.</a:t>
                      </a:r>
                      <a:br>
                        <a:rPr lang="en-US" sz="1600">
                          <a:solidFill>
                            <a:srgbClr val="222222"/>
                          </a:solidFill>
                        </a:rPr>
                      </a:br>
                      <a:r>
                        <a:rPr lang="en-US" sz="1600">
                          <a:solidFill>
                            <a:srgbClr val="222222"/>
                          </a:solidFill>
                        </a:rPr>
                        <a:t>padding top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0828">
                <a:tc>
                  <a:txBody>
                    <a:bodyPr/>
                    <a:lstStyle/>
                    <a:p>
                      <a:pPr fontAlgn="t"/>
                      <a:r>
                        <a:rPr lang="en-US" sz="1600">
                          <a:solidFill>
                            <a:srgbClr val="222222"/>
                          </a:solidFill>
                        </a:rPr>
                        <a:t>padding-bottom</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a:solidFill>
                            <a:srgbClr val="222222"/>
                          </a:solidFill>
                        </a:rPr>
                        <a:t>px</a:t>
                      </a:r>
                      <a:br>
                        <a:rPr lang="en-US" sz="1600">
                          <a:solidFill>
                            <a:srgbClr val="222222"/>
                          </a:solidFill>
                        </a:rPr>
                      </a:br>
                      <a:r>
                        <a:rPr lang="en-US" sz="1600">
                          <a:solidFill>
                            <a:srgbClr val="222222"/>
                          </a:solidFill>
                        </a:rPr>
                        <a:t>%</a:t>
                      </a:r>
                      <a:br>
                        <a:rPr lang="en-US" sz="1600">
                          <a:solidFill>
                            <a:srgbClr val="222222"/>
                          </a:solidFill>
                        </a:rPr>
                      </a:br>
                      <a:r>
                        <a:rPr lang="en-US" sz="1600">
                          <a:solidFill>
                            <a:srgbClr val="222222"/>
                          </a:solidFill>
                        </a:rPr>
                        <a:t>auto</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padding bottom set user define pixel value.</a:t>
                      </a:r>
                      <a:br>
                        <a:rPr lang="en-US" sz="1600" dirty="0">
                          <a:solidFill>
                            <a:srgbClr val="222222"/>
                          </a:solidFill>
                        </a:rPr>
                      </a:br>
                      <a:r>
                        <a:rPr lang="en-US" sz="1600" dirty="0">
                          <a:solidFill>
                            <a:srgbClr val="222222"/>
                          </a:solidFill>
                        </a:rPr>
                        <a:t>padding bottom set user define percentage value.</a:t>
                      </a:r>
                      <a:br>
                        <a:rPr lang="en-US" sz="1600" dirty="0">
                          <a:solidFill>
                            <a:srgbClr val="222222"/>
                          </a:solidFill>
                        </a:rPr>
                      </a:br>
                      <a:r>
                        <a:rPr lang="en-US" sz="1600" dirty="0">
                          <a:solidFill>
                            <a:srgbClr val="222222"/>
                          </a:solidFill>
                        </a:rPr>
                        <a:t>padding bottom set automatic.</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228600" y="228600"/>
            <a:ext cx="8686800" cy="4767944"/>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999999"/>
                </a:solidFill>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padding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p.first</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padding-left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30px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p.second</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padding-left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20%</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p.third</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padding-left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auto</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first</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set padding-left, border width, border 	color, border style CSS properties.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second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set padding-left, border width, border 	color, border style CSS properties.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class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third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element set padding-left, border width, border 	color, border style CSS properties.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1378" name="Picture 2"/>
          <p:cNvPicPr>
            <a:picLocks noChangeAspect="1" noChangeArrowheads="1"/>
          </p:cNvPicPr>
          <p:nvPr/>
        </p:nvPicPr>
        <p:blipFill>
          <a:blip r:embed="rId2" cstate="print"/>
          <a:srcRect/>
          <a:stretch>
            <a:fillRect/>
          </a:stretch>
        </p:blipFill>
        <p:spPr bwMode="auto">
          <a:xfrm>
            <a:off x="304800" y="5105400"/>
            <a:ext cx="8534400" cy="17526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581400" y="304800"/>
            <a:ext cx="1195552" cy="3810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819400" y="4648200"/>
            <a:ext cx="1219200" cy="475180"/>
          </a:xfrm>
          <a:prstGeom prst="rect">
            <a:avLst/>
          </a:prstGeom>
          <a:noFill/>
          <a:ln w="9525">
            <a:noFill/>
            <a:miter lim="800000"/>
            <a:headEnd/>
            <a:tailEnd/>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24582" cy="400110"/>
          </a:xfrm>
          <a:prstGeom prst="rect">
            <a:avLst/>
          </a:prstGeom>
        </p:spPr>
        <p:txBody>
          <a:bodyPr wrap="none">
            <a:spAutoFit/>
          </a:bodyPr>
          <a:lstStyle/>
          <a:p>
            <a:r>
              <a:rPr lang="en-US" sz="2000" b="1" dirty="0" smtClean="0"/>
              <a:t>CSS Padding shorthand property</a:t>
            </a:r>
            <a:endParaRPr lang="en-US" sz="2000" b="1" dirty="0"/>
          </a:p>
        </p:txBody>
      </p:sp>
      <p:sp>
        <p:nvSpPr>
          <p:cNvPr id="3" name="Rectangle 2"/>
          <p:cNvSpPr/>
          <p:nvPr/>
        </p:nvSpPr>
        <p:spPr>
          <a:xfrm>
            <a:off x="304800" y="381000"/>
            <a:ext cx="8458200" cy="1477328"/>
          </a:xfrm>
          <a:prstGeom prst="rect">
            <a:avLst/>
          </a:prstGeom>
        </p:spPr>
        <p:txBody>
          <a:bodyPr wrap="square">
            <a:spAutoFit/>
          </a:bodyPr>
          <a:lstStyle/>
          <a:p>
            <a:r>
              <a:rPr lang="en-US" dirty="0" smtClean="0"/>
              <a:t>CSS padding property write in shorthand way including following padding properties:</a:t>
            </a:r>
          </a:p>
          <a:p>
            <a:r>
              <a:rPr lang="en-US" dirty="0" smtClean="0"/>
              <a:t>	1. padding-top</a:t>
            </a:r>
          </a:p>
          <a:p>
            <a:r>
              <a:rPr lang="en-US" dirty="0" smtClean="0"/>
              <a:t>	2. padding-right</a:t>
            </a:r>
          </a:p>
          <a:p>
            <a:r>
              <a:rPr lang="en-US" dirty="0" smtClean="0"/>
              <a:t>	3. padding-bottom</a:t>
            </a:r>
          </a:p>
          <a:p>
            <a:r>
              <a:rPr lang="en-US" dirty="0" smtClean="0"/>
              <a:t>	4. padding-left</a:t>
            </a:r>
            <a:endParaRPr lang="en-US" dirty="0"/>
          </a:p>
        </p:txBody>
      </p:sp>
      <p:graphicFrame>
        <p:nvGraphicFramePr>
          <p:cNvPr id="5" name="Table 4"/>
          <p:cNvGraphicFramePr>
            <a:graphicFrameLocks noGrp="1"/>
          </p:cNvGraphicFramePr>
          <p:nvPr/>
        </p:nvGraphicFramePr>
        <p:xfrm>
          <a:off x="304800" y="2743200"/>
          <a:ext cx="8610599" cy="3733801"/>
        </p:xfrm>
        <a:graphic>
          <a:graphicData uri="http://schemas.openxmlformats.org/drawingml/2006/table">
            <a:tbl>
              <a:tblPr/>
              <a:tblGrid>
                <a:gridCol w="3102919"/>
                <a:gridCol w="5507680"/>
              </a:tblGrid>
              <a:tr h="421558">
                <a:tc>
                  <a:txBody>
                    <a:bodyPr/>
                    <a:lstStyle/>
                    <a:p>
                      <a:pPr algn="l" fontAlgn="t"/>
                      <a:r>
                        <a:rPr lang="en-US" sz="1600" b="1" dirty="0">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421558">
                <a:tc>
                  <a:txBody>
                    <a:bodyPr/>
                    <a:lstStyle/>
                    <a:p>
                      <a:pPr fontAlgn="t"/>
                      <a:r>
                        <a:rPr lang="en-US" sz="1600" dirty="0">
                          <a:solidFill>
                            <a:srgbClr val="222222"/>
                          </a:solidFill>
                        </a:rPr>
                        <a:t>padding: 12px;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all 4 side padding 12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92560">
                <a:tc>
                  <a:txBody>
                    <a:bodyPr/>
                    <a:lstStyle/>
                    <a:p>
                      <a:pPr fontAlgn="t"/>
                      <a:r>
                        <a:rPr lang="en-US" sz="1600">
                          <a:solidFill>
                            <a:srgbClr val="222222"/>
                          </a:solidFill>
                        </a:rPr>
                        <a:t>padding: 10px 20px;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top and bottom padding 10 pixel</a:t>
                      </a:r>
                      <a:br>
                        <a:rPr lang="en-US" sz="1600">
                          <a:solidFill>
                            <a:srgbClr val="222222"/>
                          </a:solidFill>
                        </a:rPr>
                      </a:br>
                      <a:r>
                        <a:rPr lang="en-US" sz="1600">
                          <a:solidFill>
                            <a:srgbClr val="222222"/>
                          </a:solidFill>
                        </a:rPr>
                        <a:t>right side and left side padding 20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963562">
                <a:tc>
                  <a:txBody>
                    <a:bodyPr/>
                    <a:lstStyle/>
                    <a:p>
                      <a:pPr fontAlgn="t"/>
                      <a:r>
                        <a:rPr lang="en-US" sz="1600">
                          <a:solidFill>
                            <a:srgbClr val="222222"/>
                          </a:solidFill>
                        </a:rPr>
                        <a:t>padding: 10px 20px 30px;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600">
                          <a:solidFill>
                            <a:srgbClr val="222222"/>
                          </a:solidFill>
                        </a:rPr>
                        <a:t>top padding 10 pixel</a:t>
                      </a:r>
                      <a:br>
                        <a:rPr lang="en-US" sz="1600">
                          <a:solidFill>
                            <a:srgbClr val="222222"/>
                          </a:solidFill>
                        </a:rPr>
                      </a:br>
                      <a:r>
                        <a:rPr lang="en-US" sz="1600">
                          <a:solidFill>
                            <a:srgbClr val="222222"/>
                          </a:solidFill>
                        </a:rPr>
                        <a:t>left side and right side padding 20 pixel</a:t>
                      </a:r>
                      <a:br>
                        <a:rPr lang="en-US" sz="1600">
                          <a:solidFill>
                            <a:srgbClr val="222222"/>
                          </a:solidFill>
                        </a:rPr>
                      </a:br>
                      <a:r>
                        <a:rPr lang="en-US" sz="1600">
                          <a:solidFill>
                            <a:srgbClr val="222222"/>
                          </a:solidFill>
                        </a:rPr>
                        <a:t>bottom padding is 30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1234563">
                <a:tc>
                  <a:txBody>
                    <a:bodyPr/>
                    <a:lstStyle/>
                    <a:p>
                      <a:pPr fontAlgn="t"/>
                      <a:r>
                        <a:rPr lang="en-US" sz="1600">
                          <a:solidFill>
                            <a:srgbClr val="222222"/>
                          </a:solidFill>
                        </a:rPr>
                        <a:t>padding: 10px 20px 30px 40px;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top padding is 10 pixel</a:t>
                      </a:r>
                      <a:br>
                        <a:rPr lang="en-US" sz="1600" dirty="0">
                          <a:solidFill>
                            <a:srgbClr val="222222"/>
                          </a:solidFill>
                        </a:rPr>
                      </a:br>
                      <a:r>
                        <a:rPr lang="en-US" sz="1600" dirty="0">
                          <a:solidFill>
                            <a:srgbClr val="222222"/>
                          </a:solidFill>
                        </a:rPr>
                        <a:t>right side padding is 20 pixel</a:t>
                      </a:r>
                      <a:br>
                        <a:rPr lang="en-US" sz="1600" dirty="0">
                          <a:solidFill>
                            <a:srgbClr val="222222"/>
                          </a:solidFill>
                        </a:rPr>
                      </a:br>
                      <a:r>
                        <a:rPr lang="en-US" sz="1600" dirty="0">
                          <a:solidFill>
                            <a:srgbClr val="222222"/>
                          </a:solidFill>
                        </a:rPr>
                        <a:t>bottom padding is 30 pixel</a:t>
                      </a:r>
                      <a:br>
                        <a:rPr lang="en-US" sz="1600" dirty="0">
                          <a:solidFill>
                            <a:srgbClr val="222222"/>
                          </a:solidFill>
                        </a:rPr>
                      </a:br>
                      <a:r>
                        <a:rPr lang="en-US" sz="1600" dirty="0">
                          <a:solidFill>
                            <a:srgbClr val="222222"/>
                          </a:solidFill>
                        </a:rPr>
                        <a:t>left side padding is 40 pixel.</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102401" name="Rectangle 1"/>
          <p:cNvSpPr>
            <a:spLocks noChangeArrowheads="1"/>
          </p:cNvSpPr>
          <p:nvPr/>
        </p:nvSpPr>
        <p:spPr bwMode="auto">
          <a:xfrm>
            <a:off x="0" y="1823261"/>
            <a:ext cx="5715000" cy="870986"/>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75A54B"/>
                </a:solidFill>
                <a:effectLst/>
                <a:latin typeface="Droid Sans"/>
                <a:cs typeface="Arial" pitchFamily="34" charset="0"/>
              </a:rPr>
              <a:t>	Margin value how to 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28600" y="166301"/>
            <a:ext cx="8686800" cy="4244723"/>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html</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head</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title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CSS padding property</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title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b="0" i="0" u="none" strike="noStrike" cap="none" normalizeH="0" baseline="0" dirty="0" smtClean="0">
                <a:ln>
                  <a:noFill/>
                </a:ln>
                <a:solidFill>
                  <a:srgbClr val="669900"/>
                </a:solidFill>
                <a:effectLst/>
                <a:latin typeface="Consolas" pitchFamily="49" charset="0"/>
                <a:cs typeface="Consolas" pitchFamily="49" charset="0"/>
              </a:rPr>
              <a:t>type</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77AA"/>
                </a:solidFill>
                <a:effectLst/>
                <a:latin typeface="Consolas" pitchFamily="49" charset="0"/>
                <a:cs typeface="Consolas" pitchFamily="49" charset="0"/>
              </a:rPr>
              <a:t>text/</a:t>
            </a:r>
            <a:r>
              <a:rPr kumimoji="0" lang="en-US"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669900"/>
                </a:solidFill>
                <a:effectLst/>
                <a:latin typeface="Consolas" pitchFamily="49" charset="0"/>
                <a:cs typeface="Consolas" pitchFamily="49" charset="0"/>
              </a:rPr>
              <a:t>            p </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Consolas" pitchFamily="49" charset="0"/>
                <a:cs typeface="Consolas" pitchFamily="49" charset="0"/>
              </a:rPr>
              <a:t>               </a:t>
            </a:r>
            <a:r>
              <a:rPr kumimoji="0" lang="en-US" b="0" i="0" u="none" strike="noStrike" cap="none" normalizeH="0" baseline="0" dirty="0" smtClean="0">
                <a:ln>
                  <a:noFill/>
                </a:ln>
                <a:solidFill>
                  <a:srgbClr val="990055"/>
                </a:solidFill>
                <a:effectLst/>
                <a:latin typeface="Consolas" pitchFamily="49" charset="0"/>
                <a:cs typeface="Consolas" pitchFamily="49" charset="0"/>
              </a:rPr>
              <a:t>border</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1px solid orange</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r>
              <a:rPr kumimoji="0" lang="en-US" b="0" i="0" u="none" strike="noStrike" cap="none" normalizeH="0" baseline="0" dirty="0" smtClean="0">
                <a:ln>
                  <a:noFill/>
                </a:ln>
                <a:solidFill>
                  <a:srgbClr val="990055"/>
                </a:solidFill>
                <a:effectLst/>
                <a:latin typeface="Consolas" pitchFamily="49" charset="0"/>
                <a:cs typeface="Consolas" pitchFamily="49" charset="0"/>
              </a:rPr>
              <a:t>padding</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25px </a:t>
            </a:r>
            <a:r>
              <a:rPr kumimoji="0" lang="en-US" b="0" i="0" u="none" strike="noStrike" cap="none" normalizeH="0" baseline="0" dirty="0" err="1" smtClean="0">
                <a:ln>
                  <a:noFill/>
                </a:ln>
                <a:solidFill>
                  <a:srgbClr val="000000"/>
                </a:solidFill>
                <a:effectLst/>
                <a:latin typeface="Consolas" pitchFamily="49" charset="0"/>
                <a:cs typeface="Consolas" pitchFamily="49" charset="0"/>
              </a:rPr>
              <a:t>25px</a:t>
            </a:r>
            <a:r>
              <a:rPr kumimoji="0" lang="en-US" b="0" i="0" u="none" strike="noStrike" cap="none" normalizeH="0" baseline="0" smtClean="0">
                <a:ln>
                  <a:noFill/>
                </a:ln>
                <a:solidFill>
                  <a:srgbClr val="000000"/>
                </a:solidFill>
                <a:effectLst/>
                <a:latin typeface="Consolas" pitchFamily="49" charset="0"/>
                <a:cs typeface="Consolas" pitchFamily="49" charset="0"/>
              </a:rPr>
              <a:t> </a:t>
            </a:r>
            <a:r>
              <a:rPr kumimoji="0" lang="en-US" b="0" i="0" u="none" strike="noStrike" cap="none" normalizeH="0" baseline="0" smtClean="0">
                <a:ln>
                  <a:noFill/>
                </a:ln>
                <a:solidFill>
                  <a:srgbClr val="000000"/>
                </a:solidFill>
                <a:effectLst/>
                <a:latin typeface="Consolas" pitchFamily="49" charset="0"/>
                <a:cs typeface="Consolas" pitchFamily="49" charset="0"/>
              </a:rPr>
              <a:t>50px </a:t>
            </a:r>
            <a:r>
              <a:rPr kumimoji="0" lang="en-US" b="0" i="0" u="none" strike="noStrike" cap="none" normalizeH="0" baseline="0" dirty="0" smtClean="0">
                <a:ln>
                  <a:noFill/>
                </a:ln>
                <a:solidFill>
                  <a:srgbClr val="000000"/>
                </a:solidFill>
                <a:effectLst/>
                <a:latin typeface="Consolas" pitchFamily="49" charset="0"/>
                <a:cs typeface="Consolas" pitchFamily="49" charset="0"/>
              </a:rPr>
              <a:t>50px</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r>
              <a:rPr kumimoji="0" lang="en-US" b="0" i="0" u="none" strike="noStrike" cap="none" normalizeH="0" baseline="0" dirty="0" smtClean="0">
                <a:ln>
                  <a:noFill/>
                </a:ln>
                <a:solidFill>
                  <a:srgbClr val="990055"/>
                </a:solidFill>
                <a:effectLst/>
                <a:latin typeface="Consolas" pitchFamily="49" charset="0"/>
                <a:cs typeface="Consolas" pitchFamily="49" charset="0"/>
              </a:rPr>
              <a:t>width</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150px</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style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head</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body</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p </a:t>
            </a:r>
            <a:r>
              <a:rPr kumimoji="0" lang="en-US" b="0" i="0" u="none" strike="noStrike" cap="none" normalizeH="0" baseline="0" dirty="0" smtClean="0">
                <a:ln>
                  <a:noFill/>
                </a:ln>
                <a:solidFill>
                  <a:srgbClr val="669900"/>
                </a:solidFill>
                <a:effectLst/>
                <a:latin typeface="Consolas" pitchFamily="49" charset="0"/>
                <a:cs typeface="Consolas" pitchFamily="49" charset="0"/>
              </a:rPr>
              <a:t>class</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77AA"/>
                </a:solidFill>
                <a:effectLst/>
                <a:latin typeface="Consolas" pitchFamily="49" charset="0"/>
                <a:cs typeface="Consolas" pitchFamily="49" charset="0"/>
              </a:rPr>
              <a:t>first</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This element set shorthand padding style 				</a:t>
            </a:r>
            <a:r>
              <a:rPr kumimoji="0" lang="en-US" b="0" i="0" u="none" strike="noStrike" cap="none" normalizeH="0" dirty="0" smtClean="0">
                <a:ln>
                  <a:noFill/>
                </a:ln>
                <a:solidFill>
                  <a:srgbClr val="000000"/>
                </a:solidFill>
                <a:effectLst/>
                <a:latin typeface="Consolas" pitchFamily="49" charset="0"/>
                <a:cs typeface="Consolas" pitchFamily="49" charset="0"/>
              </a:rPr>
              <a:t>   </a:t>
            </a:r>
            <a:r>
              <a:rPr kumimoji="0" lang="en-US" b="0" i="0" u="none" strike="noStrike" cap="none" normalizeH="0" baseline="0" dirty="0" smtClean="0">
                <a:ln>
                  <a:noFill/>
                </a:ln>
                <a:solidFill>
                  <a:srgbClr val="000000"/>
                </a:solidFill>
                <a:effectLst/>
                <a:latin typeface="Consolas" pitchFamily="49" charset="0"/>
                <a:cs typeface="Consolas" pitchFamily="49" charset="0"/>
              </a:rPr>
              <a:t>property.</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p</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body</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html</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3426" name="Picture 2"/>
          <p:cNvPicPr>
            <a:picLocks noChangeAspect="1" noChangeArrowheads="1"/>
          </p:cNvPicPr>
          <p:nvPr/>
        </p:nvPicPr>
        <p:blipFill>
          <a:blip r:embed="rId2" cstate="print"/>
          <a:srcRect/>
          <a:stretch>
            <a:fillRect/>
          </a:stretch>
        </p:blipFill>
        <p:spPr bwMode="auto">
          <a:xfrm>
            <a:off x="3429000" y="4419600"/>
            <a:ext cx="3962400" cy="2057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581400" y="228600"/>
            <a:ext cx="1195552" cy="3810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1676400" y="4495800"/>
            <a:ext cx="1219200" cy="475180"/>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Display</a:t>
            </a:r>
            <a:endParaRPr lang="en-US" dirty="0"/>
          </a:p>
        </p:txBody>
      </p:sp>
      <p:sp>
        <p:nvSpPr>
          <p:cNvPr id="3" name="Content Placeholder 2"/>
          <p:cNvSpPr>
            <a:spLocks noGrp="1"/>
          </p:cNvSpPr>
          <p:nvPr>
            <p:ph idx="1"/>
          </p:nvPr>
        </p:nvSpPr>
        <p:spPr>
          <a:xfrm>
            <a:off x="457200" y="990601"/>
            <a:ext cx="8229600" cy="1676400"/>
          </a:xfrm>
        </p:spPr>
        <p:txBody>
          <a:bodyPr/>
          <a:lstStyle/>
          <a:p>
            <a:pPr>
              <a:buNone/>
            </a:pPr>
            <a:r>
              <a:rPr lang="en-US" dirty="0" smtClean="0"/>
              <a:t>	CSS display property use for how to display list of item. Possible value is inline, block, inline-block and so on.</a:t>
            </a:r>
            <a:endParaRPr lang="en-US" dirty="0"/>
          </a:p>
        </p:txBody>
      </p:sp>
      <p:graphicFrame>
        <p:nvGraphicFramePr>
          <p:cNvPr id="4" name="Table 3"/>
          <p:cNvGraphicFramePr>
            <a:graphicFrameLocks noGrp="1"/>
          </p:cNvGraphicFramePr>
          <p:nvPr/>
        </p:nvGraphicFramePr>
        <p:xfrm>
          <a:off x="609600" y="3505200"/>
          <a:ext cx="7772399" cy="1443680"/>
        </p:xfrm>
        <a:graphic>
          <a:graphicData uri="http://schemas.openxmlformats.org/drawingml/2006/table">
            <a:tbl>
              <a:tblPr/>
              <a:tblGrid>
                <a:gridCol w="1623004"/>
                <a:gridCol w="1940931"/>
                <a:gridCol w="4208464"/>
              </a:tblGrid>
              <a:tr h="314270">
                <a:tc>
                  <a:txBody>
                    <a:bodyPr/>
                    <a:lstStyle/>
                    <a:p>
                      <a:pPr algn="l" fontAlgn="t"/>
                      <a:r>
                        <a:rPr lang="en-US" sz="1600" b="1" dirty="0">
                          <a:solidFill>
                            <a:srgbClr val="000000"/>
                          </a:solidFill>
                        </a:rPr>
                        <a:t>Syntax</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a:solidFill>
                            <a:srgbClr val="000000"/>
                          </a:solidFill>
                        </a:rPr>
                        <a:t>Value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c>
                  <a:txBody>
                    <a:bodyPr/>
                    <a:lstStyle/>
                    <a:p>
                      <a:pPr algn="l" fontAlgn="t"/>
                      <a:r>
                        <a:rPr lang="en-US" sz="1600" b="1" dirty="0">
                          <a:solidFill>
                            <a:srgbClr val="000000"/>
                          </a:solidFill>
                        </a:rPr>
                        <a:t>Description</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BD7AB"/>
                    </a:solidFill>
                  </a:tcPr>
                </a:tc>
              </a:tr>
              <a:tr h="920363">
                <a:tc>
                  <a:txBody>
                    <a:bodyPr/>
                    <a:lstStyle/>
                    <a:p>
                      <a:pPr fontAlgn="t"/>
                      <a:r>
                        <a:rPr lang="en-US" sz="1600" dirty="0">
                          <a:solidFill>
                            <a:srgbClr val="222222"/>
                          </a:solidFill>
                        </a:rPr>
                        <a:t>display</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inline</a:t>
                      </a:r>
                      <a:br>
                        <a:rPr lang="en-US" sz="1600" dirty="0">
                          <a:solidFill>
                            <a:srgbClr val="222222"/>
                          </a:solidFill>
                        </a:rPr>
                      </a:br>
                      <a:r>
                        <a:rPr lang="en-US" sz="1600" dirty="0">
                          <a:solidFill>
                            <a:srgbClr val="222222"/>
                          </a:solidFill>
                        </a:rPr>
                        <a:t>block</a:t>
                      </a:r>
                      <a:br>
                        <a:rPr lang="en-US" sz="1600" dirty="0">
                          <a:solidFill>
                            <a:srgbClr val="222222"/>
                          </a:solidFill>
                        </a:rPr>
                      </a:br>
                      <a:r>
                        <a:rPr lang="en-US" sz="1600" dirty="0">
                          <a:solidFill>
                            <a:srgbClr val="222222"/>
                          </a:solidFill>
                        </a:rPr>
                        <a:t>inline-block</a:t>
                      </a:r>
                      <a:br>
                        <a:rPr lang="en-US" sz="1600" dirty="0">
                          <a:solidFill>
                            <a:srgbClr val="222222"/>
                          </a:solidFill>
                        </a:rPr>
                      </a:br>
                      <a:r>
                        <a:rPr lang="en-US" sz="1600" dirty="0">
                          <a:solidFill>
                            <a:srgbClr val="222222"/>
                          </a:solidFill>
                        </a:rPr>
                        <a:t>none</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600" dirty="0">
                          <a:solidFill>
                            <a:srgbClr val="222222"/>
                          </a:solidFill>
                        </a:rPr>
                        <a:t>value specify how to list display inline, block, inline-block and none of display.</a:t>
                      </a:r>
                    </a:p>
                  </a:txBody>
                  <a:tcPr marL="56120" marR="56120" marT="56120" marB="56120">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68609" name="Rectangle 1"/>
          <p:cNvSpPr>
            <a:spLocks noChangeArrowheads="1"/>
          </p:cNvSpPr>
          <p:nvPr/>
        </p:nvSpPr>
        <p:spPr bwMode="auto">
          <a:xfrm>
            <a:off x="533400" y="2590800"/>
            <a:ext cx="7772400" cy="870986"/>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rgbClr val="75A54B"/>
                </a:solidFill>
                <a:effectLst/>
                <a:latin typeface="Droid Sans"/>
                <a:cs typeface="Arial" pitchFamily="34" charset="0"/>
              </a:rPr>
              <a:t>CSS display Property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91215-WA0002.jpg"/>
          <p:cNvPicPr>
            <a:picLocks noChangeAspect="1"/>
          </p:cNvPicPr>
          <p:nvPr/>
        </p:nvPicPr>
        <p:blipFill>
          <a:blip r:embed="rId2" cstate="print"/>
          <a:stretch>
            <a:fillRect/>
          </a:stretch>
        </p:blipFill>
        <p:spPr>
          <a:xfrm>
            <a:off x="228600" y="457200"/>
            <a:ext cx="8686800" cy="5638800"/>
          </a:xfrm>
          <a:prstGeom prst="rect">
            <a:avLst/>
          </a:prstGeom>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304800" y="446352"/>
            <a:ext cx="8534400" cy="5660496"/>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display:inline style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Droid Sans"/>
                <a:cs typeface="Arial" pitchFamily="34" charset="0"/>
              </a:rPr>
              <a:t>  </a:t>
            </a:r>
            <a:r>
              <a:rPr kumimoji="0" lang="en-US" b="0" i="0" u="none" strike="noStrike" cap="none" normalizeH="0" baseline="0" dirty="0" smtClean="0">
                <a:ln>
                  <a:noFill/>
                </a:ln>
                <a:solidFill>
                  <a:srgbClr val="222222"/>
                </a:solidFill>
                <a:effectLst/>
                <a:latin typeface="Droid Sans"/>
                <a:cs typeface="Arial" pitchFamily="34" charset="0"/>
              </a:rPr>
              <a:t>CSS display inline means elements displayed inline in current block of 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C5E5E"/>
              </a:solidFill>
              <a:effectLst/>
              <a:latin typeface="Droid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C5E5E"/>
                </a:solidFill>
                <a:effectLst/>
                <a:latin typeface="Droid Sans"/>
                <a:cs typeface="Arial" pitchFamily="34" charset="0"/>
              </a:rPr>
              <a:t>Example</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  &lt;!DOCTYPE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display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li</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display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inline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example set inline elements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Menu.3</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Menu.4</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6498" name="Picture 2"/>
          <p:cNvPicPr>
            <a:picLocks noChangeAspect="1" noChangeArrowheads="1"/>
          </p:cNvPicPr>
          <p:nvPr/>
        </p:nvPicPr>
        <p:blipFill>
          <a:blip r:embed="rId2" cstate="print"/>
          <a:srcRect/>
          <a:stretch>
            <a:fillRect/>
          </a:stretch>
        </p:blipFill>
        <p:spPr bwMode="auto">
          <a:xfrm>
            <a:off x="4419600" y="4419600"/>
            <a:ext cx="4419600" cy="2209800"/>
          </a:xfrm>
          <a:prstGeom prst="rect">
            <a:avLst/>
          </a:prstGeom>
          <a:noFill/>
          <a:ln w="9525">
            <a:noFill/>
            <a:miter lim="800000"/>
            <a:headEnd/>
            <a:tailEnd/>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152400" y="214032"/>
            <a:ext cx="8763000" cy="6306826"/>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lvl="1" fontAlgn="base">
              <a:spcBef>
                <a:spcPct val="0"/>
              </a:spcBef>
              <a:spcAft>
                <a:spcPct val="0"/>
              </a:spcAf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0" u="none" strike="noStrike" cap="none" normalizeH="0" baseline="0" dirty="0" err="1" smtClean="0">
                <a:ln>
                  <a:noFill/>
                </a:ln>
                <a:solidFill>
                  <a:srgbClr val="75A54B"/>
                </a:solidFill>
                <a:effectLst/>
                <a:latin typeface="Droid Sans"/>
                <a:cs typeface="Arial" pitchFamily="34" charset="0"/>
              </a:rPr>
              <a:t>display:block</a:t>
            </a:r>
            <a:r>
              <a:rPr kumimoji="0" lang="en-US" sz="2000" b="1" i="0" u="none" strike="noStrike" cap="none" normalizeH="0" baseline="0" dirty="0" smtClean="0">
                <a:ln>
                  <a:noFill/>
                </a:ln>
                <a:solidFill>
                  <a:srgbClr val="75A54B"/>
                </a:solidFill>
                <a:effectLst/>
                <a:latin typeface="Droid Sans"/>
                <a:cs typeface="Arial" pitchFamily="34" charset="0"/>
              </a:rPr>
              <a:t> style</a:t>
            </a:r>
          </a:p>
          <a:p>
            <a:pPr lvl="1" eaLnBrk="0" fontAlgn="base" hangingPunct="0">
              <a:spcBef>
                <a:spcPct val="0"/>
              </a:spcBef>
              <a:spcAft>
                <a:spcPct val="0"/>
              </a:spcAft>
            </a:pPr>
            <a:r>
              <a:rPr kumimoji="0" lang="en-US" b="0" i="0" u="none" strike="noStrike" cap="none" normalizeH="0" baseline="0" dirty="0" smtClean="0">
                <a:ln>
                  <a:noFill/>
                </a:ln>
                <a:solidFill>
                  <a:srgbClr val="222222"/>
                </a:solidFill>
                <a:effectLst/>
                <a:latin typeface="Droid Sans"/>
                <a:cs typeface="Arial" pitchFamily="34" charset="0"/>
              </a:rPr>
              <a:t>CSS display block means elements displayed as a block. Header and Paragraphs </a:t>
            </a:r>
          </a:p>
          <a:p>
            <a:pPr lvl="1" eaLnBrk="0" fontAlgn="base" hangingPunct="0">
              <a:spcBef>
                <a:spcPct val="0"/>
              </a:spcBef>
              <a:spcAft>
                <a:spcPct val="0"/>
              </a:spcAft>
            </a:pPr>
            <a:r>
              <a:rPr kumimoji="0" lang="en-US" b="0" i="0" u="none" strike="noStrike" cap="none" normalizeH="0" baseline="0" dirty="0" smtClean="0">
                <a:ln>
                  <a:noFill/>
                </a:ln>
                <a:solidFill>
                  <a:srgbClr val="222222"/>
                </a:solidFill>
                <a:effectLst/>
                <a:latin typeface="Droid Sans"/>
                <a:cs typeface="Arial" pitchFamily="34" charset="0"/>
              </a:rPr>
              <a:t>are always in block style.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en-US" sz="1600" b="1" i="0" u="none" strike="noStrike" cap="none" normalizeH="0" baseline="0" dirty="0" smtClean="0">
                <a:ln>
                  <a:noFill/>
                </a:ln>
                <a:solidFill>
                  <a:srgbClr val="FC5E5E"/>
                </a:solidFill>
                <a:effectLst/>
                <a:latin typeface="Droid Sans"/>
                <a:cs typeface="Arial" pitchFamily="34" charset="0"/>
              </a:rPr>
              <a:t>Example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  &lt;!DOCTYPE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display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li</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display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block</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First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Another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lvl="1" eaLnBrk="0" fontAlgn="base" hangingPunct="0">
              <a:spcBef>
                <a:spcPct val="0"/>
              </a:spcBef>
              <a:spcAft>
                <a:spcPct val="0"/>
              </a:spcAf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522" name="Picture 2"/>
          <p:cNvPicPr>
            <a:picLocks noChangeAspect="1" noChangeArrowheads="1"/>
          </p:cNvPicPr>
          <p:nvPr/>
        </p:nvPicPr>
        <p:blipFill>
          <a:blip r:embed="rId2" cstate="print"/>
          <a:srcRect/>
          <a:stretch>
            <a:fillRect/>
          </a:stretch>
        </p:blipFill>
        <p:spPr bwMode="auto">
          <a:xfrm>
            <a:off x="5562600" y="4495800"/>
            <a:ext cx="3581400" cy="2362200"/>
          </a:xfrm>
          <a:prstGeom prst="rect">
            <a:avLst/>
          </a:prstGeom>
          <a:noFill/>
          <a:ln w="9525">
            <a:noFill/>
            <a:miter lim="800000"/>
            <a:headEnd/>
            <a:tailEnd/>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152400" y="81663"/>
            <a:ext cx="8686800" cy="6368382"/>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0" u="none" strike="noStrike" cap="none" normalizeH="0" baseline="0" dirty="0" err="1" smtClean="0">
                <a:ln>
                  <a:noFill/>
                </a:ln>
                <a:solidFill>
                  <a:srgbClr val="75A54B"/>
                </a:solidFill>
                <a:effectLst/>
                <a:latin typeface="Droid Sans"/>
                <a:cs typeface="Arial" pitchFamily="34" charset="0"/>
              </a:rPr>
              <a:t>display:inline</a:t>
            </a:r>
            <a:r>
              <a:rPr kumimoji="0" lang="en-US" sz="2000" b="1" i="0" u="none" strike="noStrike" cap="none" normalizeH="0" baseline="0" dirty="0" smtClean="0">
                <a:ln>
                  <a:noFill/>
                </a:ln>
                <a:solidFill>
                  <a:srgbClr val="75A54B"/>
                </a:solidFill>
                <a:effectLst/>
                <a:latin typeface="Droid Sans"/>
                <a:cs typeface="Arial" pitchFamily="34" charset="0"/>
              </a:rPr>
              <a:t>-block style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Droid Sans"/>
                <a:cs typeface="Arial" pitchFamily="34" charset="0"/>
              </a:rPr>
              <a:t>      </a:t>
            </a:r>
            <a:r>
              <a:rPr kumimoji="0" lang="en-US" b="0" i="0" u="none" strike="noStrike" cap="none" normalizeH="0" baseline="0" dirty="0" smtClean="0">
                <a:ln>
                  <a:noFill/>
                </a:ln>
                <a:solidFill>
                  <a:srgbClr val="222222"/>
                </a:solidFill>
                <a:effectLst/>
                <a:latin typeface="Droid Sans"/>
                <a:cs typeface="Arial" pitchFamily="34" charset="0"/>
              </a:rPr>
              <a:t>CSS display inline-block means elements is display as a inline but it's behaves is like block </a:t>
            </a:r>
            <a:r>
              <a:rPr kumimoji="0" lang="en-US" b="0" i="0" u="none" strike="noStrike" cap="none" normalizeH="0" dirty="0" smtClean="0">
                <a:ln>
                  <a:noFill/>
                </a:ln>
                <a:solidFill>
                  <a:srgbClr val="222222"/>
                </a:solidFill>
                <a:effectLst/>
                <a:latin typeface="Droid Sans"/>
                <a:cs typeface="Arial" pitchFamily="34" charset="0"/>
              </a:rPr>
              <a:t> </a:t>
            </a:r>
            <a:r>
              <a:rPr kumimoji="0" lang="en-US" b="0" i="0" u="none" strike="noStrike" cap="none" normalizeH="0" baseline="0" dirty="0" smtClean="0">
                <a:ln>
                  <a:noFill/>
                </a:ln>
                <a:solidFill>
                  <a:srgbClr val="222222"/>
                </a:solidFill>
                <a:effectLst/>
                <a:latin typeface="Droid Sans"/>
                <a:cs typeface="Arial" pitchFamily="34" charset="0"/>
              </a:rPr>
              <a:t>type.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C5E5E"/>
                </a:solidFill>
                <a:effectLst/>
                <a:latin typeface="Droid Sans"/>
                <a:cs typeface="Arial" pitchFamily="34" charset="0"/>
              </a:rPr>
              <a:t>Example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  &lt;!DOCTYPE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display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li</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display</a:t>
            </a:r>
            <a:r>
              <a:rPr kumimoji="0" lang="en-US" sz="1600" b="0" i="0" u="none" strike="noStrike" cap="none" normalizeH="0" baseline="0" dirty="0" err="1"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err="1" smtClean="0">
                <a:ln>
                  <a:noFill/>
                </a:ln>
                <a:solidFill>
                  <a:srgbClr val="000000"/>
                </a:solidFill>
                <a:effectLst/>
                <a:latin typeface="Consolas" pitchFamily="49" charset="0"/>
                <a:cs typeface="Consolas" pitchFamily="49" charset="0"/>
              </a:rPr>
              <a:t>inline</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-block</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First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Another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999999"/>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8546" name="Picture 2"/>
          <p:cNvPicPr>
            <a:picLocks noChangeAspect="1" noChangeArrowheads="1"/>
          </p:cNvPicPr>
          <p:nvPr/>
        </p:nvPicPr>
        <p:blipFill>
          <a:blip r:embed="rId2" cstate="print"/>
          <a:srcRect/>
          <a:stretch>
            <a:fillRect/>
          </a:stretch>
        </p:blipFill>
        <p:spPr bwMode="auto">
          <a:xfrm>
            <a:off x="4724400" y="4343400"/>
            <a:ext cx="4419600" cy="2514601"/>
          </a:xfrm>
          <a:prstGeom prst="rect">
            <a:avLst/>
          </a:prstGeom>
          <a:noFill/>
          <a:ln w="9525">
            <a:noFill/>
            <a:miter lim="800000"/>
            <a:headEnd/>
            <a:tailEnd/>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228600" y="258634"/>
            <a:ext cx="8686800" cy="6091383"/>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0" u="none" strike="noStrike" cap="none" normalizeH="0" baseline="0" dirty="0" err="1" smtClean="0">
                <a:ln>
                  <a:noFill/>
                </a:ln>
                <a:solidFill>
                  <a:srgbClr val="75A54B"/>
                </a:solidFill>
                <a:effectLst/>
                <a:latin typeface="Droid Sans"/>
                <a:cs typeface="Arial" pitchFamily="34" charset="0"/>
              </a:rPr>
              <a:t>display:none</a:t>
            </a:r>
            <a:r>
              <a:rPr kumimoji="0" lang="en-US" sz="2000" b="1" i="0" u="none" strike="noStrike" cap="none" normalizeH="0" baseline="0" dirty="0" smtClean="0">
                <a:ln>
                  <a:noFill/>
                </a:ln>
                <a:solidFill>
                  <a:srgbClr val="75A54B"/>
                </a:solidFill>
                <a:effectLst/>
                <a:latin typeface="Droid Sans"/>
                <a:cs typeface="Arial" pitchFamily="34" charset="0"/>
              </a:rPr>
              <a:t> style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Droid Sans"/>
                <a:cs typeface="Arial" pitchFamily="34" charset="0"/>
              </a:rPr>
              <a:t>CSS display type none means element is not display, element is no longer display.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C5E5E"/>
                </a:solidFill>
                <a:effectLst/>
                <a:latin typeface="Droid Sans"/>
                <a:cs typeface="Arial" pitchFamily="34" charset="0"/>
              </a:rPr>
              <a:t>Example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708090"/>
                </a:solidFill>
                <a:latin typeface="Consolas" pitchFamily="49" charset="0"/>
                <a:cs typeface="Consolas" pitchFamily="49" charset="0"/>
              </a:rPr>
              <a:t>  </a:t>
            </a: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display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type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text/</a:t>
            </a:r>
            <a:r>
              <a:rPr kumimoji="0" lang="en-US" sz="1600" b="0" i="0" u="none" strike="noStrike" cap="none" normalizeH="0" baseline="0" dirty="0" err="1" smtClean="0">
                <a:ln>
                  <a:noFill/>
                </a:ln>
                <a:solidFill>
                  <a:srgbClr val="0077AA"/>
                </a:solidFill>
                <a:effectLst/>
                <a:latin typeface="Consolas" pitchFamily="49" charset="0"/>
                <a:cs typeface="Consolas" pitchFamily="49" charset="0"/>
              </a:rPr>
              <a:t>css</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669900"/>
                </a:solidFill>
                <a:effectLst/>
                <a:latin typeface="Consolas" pitchFamily="49" charset="0"/>
                <a:cs typeface="Consolas" pitchFamily="49" charset="0"/>
              </a:rPr>
              <a:t>li</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display</a:t>
            </a:r>
            <a:r>
              <a:rPr kumimoji="0" lang="en-US" sz="1600" b="0" i="0" u="none" strike="noStrike" cap="none" normalizeH="0" baseline="0" dirty="0" err="1"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err="1" smtClean="0">
                <a:ln>
                  <a:noFill/>
                </a:ln>
                <a:solidFill>
                  <a:srgbClr val="000000"/>
                </a:solidFill>
                <a:effectLst/>
                <a:latin typeface="Consolas" pitchFamily="49" charset="0"/>
                <a:cs typeface="Consolas" pitchFamily="49" charset="0"/>
              </a:rPr>
              <a:t>none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First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Another block paragraph</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p</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menu.1</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This is block menu.2</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li</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err="1" smtClean="0">
                <a:ln>
                  <a:noFill/>
                </a:ln>
                <a:solidFill>
                  <a:srgbClr val="990055"/>
                </a:solidFill>
                <a:effectLst/>
                <a:latin typeface="Consolas" pitchFamily="49" charset="0"/>
                <a:cs typeface="Consolas" pitchFamily="49" charset="0"/>
              </a:rPr>
              <a:t>ul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9570" name="Picture 2"/>
          <p:cNvPicPr>
            <a:picLocks noChangeAspect="1" noChangeArrowheads="1"/>
          </p:cNvPicPr>
          <p:nvPr/>
        </p:nvPicPr>
        <p:blipFill>
          <a:blip r:embed="rId2" cstate="print"/>
          <a:srcRect/>
          <a:stretch>
            <a:fillRect/>
          </a:stretch>
        </p:blipFill>
        <p:spPr bwMode="auto">
          <a:xfrm>
            <a:off x="5334000" y="5029200"/>
            <a:ext cx="3810000" cy="1828800"/>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CSS Position</a:t>
            </a:r>
            <a:endParaRPr lang="en-US" dirty="0"/>
          </a:p>
        </p:txBody>
      </p:sp>
      <p:sp>
        <p:nvSpPr>
          <p:cNvPr id="3" name="Content Placeholder 2"/>
          <p:cNvSpPr>
            <a:spLocks noGrp="1"/>
          </p:cNvSpPr>
          <p:nvPr>
            <p:ph idx="1"/>
          </p:nvPr>
        </p:nvSpPr>
        <p:spPr>
          <a:xfrm>
            <a:off x="228600" y="914400"/>
            <a:ext cx="8610600" cy="762000"/>
          </a:xfrm>
        </p:spPr>
        <p:txBody>
          <a:bodyPr>
            <a:noAutofit/>
          </a:bodyPr>
          <a:lstStyle/>
          <a:p>
            <a:pPr marL="0" indent="0" algn="just">
              <a:buNone/>
            </a:pPr>
            <a:r>
              <a:rPr lang="en-US" sz="2000" dirty="0" smtClean="0"/>
              <a:t>CSS position property set an element positioning to display in web page. CSS position property possible value relative, absolute and fixed.</a:t>
            </a:r>
          </a:p>
        </p:txBody>
      </p:sp>
      <p:sp>
        <p:nvSpPr>
          <p:cNvPr id="81921" name="Rectangle 1"/>
          <p:cNvSpPr>
            <a:spLocks noChangeArrowheads="1"/>
          </p:cNvSpPr>
          <p:nvPr/>
        </p:nvSpPr>
        <p:spPr bwMode="auto">
          <a:xfrm>
            <a:off x="228600" y="1676400"/>
            <a:ext cx="8610600" cy="4429389"/>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1" u="none" strike="noStrike" cap="none" normalizeH="0" baseline="0" dirty="0" err="1" smtClean="0">
                <a:ln>
                  <a:noFill/>
                </a:ln>
                <a:solidFill>
                  <a:srgbClr val="75A54B"/>
                </a:solidFill>
                <a:effectLst/>
                <a:latin typeface="Droid Sans"/>
                <a:cs typeface="Arial" pitchFamily="34" charset="0"/>
              </a:rPr>
              <a:t>position:relative</a:t>
            </a:r>
            <a:r>
              <a:rPr kumimoji="0" lang="en-US" sz="2000" b="1" i="0" u="none" strike="noStrike" cap="none" normalizeH="0" baseline="0" dirty="0" smtClean="0">
                <a:ln>
                  <a:noFill/>
                </a:ln>
                <a:solidFill>
                  <a:srgbClr val="75A54B"/>
                </a:solidFill>
                <a:effectLst/>
                <a:latin typeface="Droid Sans"/>
                <a:cs typeface="Arial" pitchFamily="34" charset="0"/>
              </a:rPr>
              <a:t> property</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222222"/>
                </a:solidFill>
                <a:latin typeface="Droid Sans"/>
                <a:cs typeface="Arial" pitchFamily="34" charset="0"/>
              </a:rPr>
              <a:t>     </a:t>
            </a:r>
            <a:r>
              <a:rPr kumimoji="0" lang="en-US" b="0" i="0" u="none" strike="noStrike" cap="none" normalizeH="0" baseline="0" dirty="0" smtClean="0">
                <a:ln>
                  <a:noFill/>
                </a:ln>
                <a:solidFill>
                  <a:srgbClr val="222222"/>
                </a:solidFill>
                <a:effectLst/>
                <a:latin typeface="Droid Sans"/>
                <a:cs typeface="Arial" pitchFamily="34" charset="0"/>
              </a:rPr>
              <a:t>CSS </a:t>
            </a:r>
            <a:r>
              <a:rPr kumimoji="0" lang="en-US" b="0" i="0" u="none" strike="noStrike" cap="none" normalizeH="0" baseline="0" dirty="0" err="1" smtClean="0">
                <a:ln>
                  <a:noFill/>
                </a:ln>
                <a:solidFill>
                  <a:srgbClr val="222222"/>
                </a:solidFill>
                <a:effectLst/>
                <a:latin typeface="Droid Sans"/>
                <a:cs typeface="Arial" pitchFamily="34" charset="0"/>
              </a:rPr>
              <a:t>position:relative</a:t>
            </a:r>
            <a:r>
              <a:rPr kumimoji="0" lang="en-US" b="0" i="0" u="none" strike="noStrike" cap="none" normalizeH="0" baseline="0" dirty="0" smtClean="0">
                <a:ln>
                  <a:noFill/>
                </a:ln>
                <a:solidFill>
                  <a:srgbClr val="222222"/>
                </a:solidFill>
                <a:effectLst/>
                <a:latin typeface="Droid Sans"/>
                <a:cs typeface="Arial" pitchFamily="34" charset="0"/>
              </a:rPr>
              <a:t> property set element relatively followed by the relative offset from top, right, bottom or left. Relative position is related to each and every around element properties (like margin, background-color and so forth).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C5E5E"/>
                </a:solidFill>
                <a:effectLst/>
                <a:latin typeface="Droid Sans"/>
                <a:cs typeface="Arial" pitchFamily="34" charset="0"/>
              </a:rPr>
              <a:t>Example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CSS position property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div </a:t>
            </a:r>
            <a:r>
              <a:rPr kumimoji="0" lang="en-US" sz="16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a:t>
            </a:r>
            <a:r>
              <a:rPr kumimoji="0" lang="en-US" sz="1600" b="0" i="0" u="none" strike="noStrike" cap="none" normalizeH="0" baseline="0" dirty="0" smtClean="0">
                <a:ln>
                  <a:noFill/>
                </a:ln>
                <a:solidFill>
                  <a:srgbClr val="0077AA"/>
                </a:solidFill>
                <a:effectLst/>
                <a:latin typeface="Consolas" pitchFamily="49" charset="0"/>
                <a:cs typeface="Consolas" pitchFamily="49" charset="0"/>
              </a:rPr>
              <a:t>position: relative; left: 120px; background-color: orange;  	width: 120px;</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This element is a relative positioning for each 				elements.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div</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a:t>
            </a:r>
            <a:r>
              <a:rPr kumimoji="0" lang="en-US" sz="1600" b="0" i="0" u="none" strike="noStrike" cap="none" normalizeH="0" dirty="0" smtClean="0">
                <a:ln>
                  <a:noFill/>
                </a:ln>
                <a:solidFill>
                  <a:srgbClr val="999999"/>
                </a:solidFill>
                <a:effectLst/>
                <a:latin typeface="Consolas" pitchFamily="49" charset="0"/>
                <a:cs typeface="Consolas" pitchFamily="49" charset="0"/>
              </a:rPr>
              <a:t> </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6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6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6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22" name="Picture 2"/>
          <p:cNvPicPr>
            <a:picLocks noChangeAspect="1" noChangeArrowheads="1"/>
          </p:cNvPicPr>
          <p:nvPr/>
        </p:nvPicPr>
        <p:blipFill>
          <a:blip r:embed="rId2" cstate="print"/>
          <a:srcRect/>
          <a:stretch>
            <a:fillRect/>
          </a:stretch>
        </p:blipFill>
        <p:spPr bwMode="auto">
          <a:xfrm>
            <a:off x="4038600" y="5257800"/>
            <a:ext cx="5105400" cy="1600200"/>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228600" y="166301"/>
            <a:ext cx="8610600" cy="5629718"/>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1" u="none" strike="noStrike" cap="none" normalizeH="0" baseline="0" dirty="0" err="1" smtClean="0">
                <a:ln>
                  <a:noFill/>
                </a:ln>
                <a:solidFill>
                  <a:srgbClr val="75A54B"/>
                </a:solidFill>
                <a:effectLst/>
                <a:latin typeface="Droid Sans"/>
                <a:cs typeface="Arial" pitchFamily="34" charset="0"/>
              </a:rPr>
              <a:t>position:absolute</a:t>
            </a:r>
            <a:r>
              <a:rPr kumimoji="0" lang="en-US" sz="2000" b="1" i="0" u="none" strike="noStrike" cap="none" normalizeH="0" baseline="0" dirty="0" smtClean="0">
                <a:ln>
                  <a:noFill/>
                </a:ln>
                <a:solidFill>
                  <a:srgbClr val="75A54B"/>
                </a:solidFill>
                <a:effectLst/>
                <a:latin typeface="Droid Sans"/>
                <a:cs typeface="Arial" pitchFamily="34" charset="0"/>
              </a:rPr>
              <a:t> property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Droid Sans"/>
                <a:cs typeface="Arial" pitchFamily="34" charset="0"/>
              </a:rPr>
              <a:t>CSS </a:t>
            </a:r>
            <a:r>
              <a:rPr kumimoji="0" lang="en-US" b="0" i="0" u="none" strike="noStrike" cap="none" normalizeH="0" baseline="0" dirty="0" err="1" smtClean="0">
                <a:ln>
                  <a:noFill/>
                </a:ln>
                <a:solidFill>
                  <a:srgbClr val="222222"/>
                </a:solidFill>
                <a:effectLst/>
                <a:latin typeface="Droid Sans"/>
                <a:cs typeface="Arial" pitchFamily="34" charset="0"/>
              </a:rPr>
              <a:t>position:absolute</a:t>
            </a:r>
            <a:r>
              <a:rPr kumimoji="0" lang="en-US" b="0" i="0" u="none" strike="noStrike" cap="none" normalizeH="0" baseline="0" dirty="0" smtClean="0">
                <a:ln>
                  <a:noFill/>
                </a:ln>
                <a:solidFill>
                  <a:srgbClr val="222222"/>
                </a:solidFill>
                <a:effectLst/>
                <a:latin typeface="Droid Sans"/>
                <a:cs typeface="Arial" pitchFamily="34" charset="0"/>
              </a:rPr>
              <a:t> property set element absolutely followed by the absolute offset from top, right, bottom or left. Relative positioning element inside you can set absolute position element.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C5E5E"/>
                </a:solidFill>
                <a:effectLst/>
                <a:latin typeface="Droid Sans"/>
                <a:cs typeface="Arial" pitchFamily="34" charset="0"/>
              </a:rPr>
              <a:t>Example</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708090"/>
                </a:solidFill>
                <a:effectLst/>
                <a:latin typeface="Consolas" pitchFamily="49" charset="0"/>
                <a:cs typeface="Consolas" pitchFamily="49" charset="0"/>
              </a:rPr>
              <a:t>&lt;!DOCTYPE html&gt;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html</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head</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title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CSS position property</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title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head</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body</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div </a:t>
            </a:r>
            <a:r>
              <a:rPr kumimoji="0" lang="en-US" b="0" i="0" u="none" strike="noStrike" cap="none" normalizeH="0" baseline="0" dirty="0" smtClean="0">
                <a:ln>
                  <a:noFill/>
                </a:ln>
                <a:solidFill>
                  <a:srgbClr val="669900"/>
                </a:solidFill>
                <a:effectLst/>
                <a:latin typeface="Consolas" pitchFamily="49" charset="0"/>
                <a:cs typeface="Consolas" pitchFamily="49" charset="0"/>
              </a:rPr>
              <a:t>style</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77AA"/>
                </a:solidFill>
                <a:effectLst/>
                <a:latin typeface="Consolas" pitchFamily="49" charset="0"/>
                <a:cs typeface="Consolas" pitchFamily="49" charset="0"/>
              </a:rPr>
              <a:t>position: relative; width: 400px; height: 150px; 	border: 1px solid orange;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solidFill>
                  <a:srgbClr val="999999"/>
                </a:solidFill>
                <a:latin typeface="Consolas" pitchFamily="49" charset="0"/>
                <a:cs typeface="Consolas" pitchFamily="49" charset="0"/>
              </a:rPr>
              <a:t>      </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div </a:t>
            </a:r>
            <a:r>
              <a:rPr kumimoji="0" lang="en-US" b="0" i="0" u="none" strike="noStrike" cap="none" normalizeH="0" baseline="0" dirty="0" smtClean="0">
                <a:ln>
                  <a:noFill/>
                </a:ln>
                <a:solidFill>
                  <a:srgbClr val="669900"/>
                </a:solidFill>
                <a:effectLst/>
                <a:latin typeface="Consolas" pitchFamily="49" charset="0"/>
                <a:cs typeface="Consolas" pitchFamily="49" charset="0"/>
              </a:rPr>
              <a:t>style</a:t>
            </a:r>
            <a:r>
              <a:rPr kumimoji="0" lang="en-US" b="0" i="0" u="none" strike="noStrike" cap="none" normalizeH="0" baseline="0" dirty="0" smtClean="0">
                <a:ln>
                  <a:noFill/>
                </a:ln>
                <a:solidFill>
                  <a:srgbClr val="999999"/>
                </a:solidFill>
                <a:effectLst/>
                <a:latin typeface="Consolas" pitchFamily="49" charset="0"/>
                <a:cs typeface="Consolas" pitchFamily="49" charset="0"/>
              </a:rPr>
              <a:t>="</a:t>
            </a:r>
            <a:r>
              <a:rPr kumimoji="0" lang="en-US" b="0" i="0" u="none" strike="noStrike" cap="none" normalizeH="0" baseline="0" dirty="0" smtClean="0">
                <a:ln>
                  <a:noFill/>
                </a:ln>
                <a:solidFill>
                  <a:srgbClr val="0077AA"/>
                </a:solidFill>
                <a:effectLst/>
                <a:latin typeface="Consolas" pitchFamily="49" charset="0"/>
                <a:cs typeface="Consolas" pitchFamily="49" charset="0"/>
              </a:rPr>
              <a:t>position: absolute; top: 35px; left: 220px; width: 	160px; background-color: orange;</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This element is a absolute 		positioning for each elements.</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latin typeface="Consolas" pitchFamily="49" charset="0"/>
                <a:cs typeface="Consolas" pitchFamily="49" charset="0"/>
              </a:rPr>
              <a:t>      </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div</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solidFill>
                  <a:srgbClr val="999999"/>
                </a:solidFill>
                <a:latin typeface="Consolas" pitchFamily="49" charset="0"/>
                <a:cs typeface="Consolas" pitchFamily="49" charset="0"/>
              </a:rPr>
              <a:t>    </a:t>
            </a:r>
            <a:r>
              <a:rPr kumimoji="0" lang="en-US" b="0" i="0" u="none" strike="noStrike" cap="none" normalizeH="0" baseline="0" dirty="0" smtClean="0">
                <a:ln>
                  <a:noFill/>
                </a:ln>
                <a:solidFill>
                  <a:srgbClr val="999999"/>
                </a:solidFill>
                <a:effectLst/>
                <a:latin typeface="Consolas" pitchFamily="49" charset="0"/>
                <a:cs typeface="Consolas" pitchFamily="49" charset="0"/>
              </a:rPr>
              <a:t>&lt;/</a:t>
            </a:r>
            <a:r>
              <a:rPr kumimoji="0" lang="en-US" b="0" i="0" u="none" strike="noStrike" cap="none" normalizeH="0" baseline="0" dirty="0" smtClean="0">
                <a:ln>
                  <a:noFill/>
                </a:ln>
                <a:solidFill>
                  <a:srgbClr val="990055"/>
                </a:solidFill>
                <a:effectLst/>
                <a:latin typeface="Consolas" pitchFamily="49" charset="0"/>
                <a:cs typeface="Consolas" pitchFamily="49" charset="0"/>
              </a:rPr>
              <a:t>div</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body</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r>
              <a:rPr kumimoji="0" lang="en-US"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999999"/>
                </a:solidFill>
                <a:effectLst/>
                <a:latin typeface="Consolas" pitchFamily="49" charset="0"/>
                <a:cs typeface="Consolas" pitchFamily="49" charset="0"/>
              </a:rPr>
              <a:t> &lt;/</a:t>
            </a:r>
            <a:r>
              <a:rPr kumimoji="0" lang="en-US" b="0" i="0" u="none" strike="noStrike" cap="none" normalizeH="0" baseline="0" dirty="0" smtClean="0">
                <a:ln>
                  <a:noFill/>
                </a:ln>
                <a:solidFill>
                  <a:srgbClr val="990055"/>
                </a:solidFill>
                <a:effectLst/>
                <a:latin typeface="Consolas" pitchFamily="49" charset="0"/>
                <a:cs typeface="Consolas" pitchFamily="49" charset="0"/>
              </a:rPr>
              <a:t>html</a:t>
            </a:r>
            <a:r>
              <a:rPr kumimoji="0" lang="en-US"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522" name="Picture 2"/>
          <p:cNvPicPr>
            <a:picLocks noChangeAspect="1" noChangeArrowheads="1"/>
          </p:cNvPicPr>
          <p:nvPr/>
        </p:nvPicPr>
        <p:blipFill>
          <a:blip r:embed="rId2" cstate="print"/>
          <a:srcRect/>
          <a:stretch>
            <a:fillRect/>
          </a:stretch>
        </p:blipFill>
        <p:spPr bwMode="auto">
          <a:xfrm>
            <a:off x="3352801" y="4724400"/>
            <a:ext cx="5791200" cy="2133600"/>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228600" y="0"/>
            <a:ext cx="8915400" cy="6645381"/>
          </a:xfrm>
          <a:prstGeom prst="rect">
            <a:avLst/>
          </a:prstGeom>
          <a:solidFill>
            <a:srgbClr val="F5F2F0"/>
          </a:solidFill>
          <a:ln w="9525">
            <a:noFill/>
            <a:miter lim="800000"/>
            <a:headEnd/>
            <a:tailEnd/>
          </a:ln>
          <a:effectLst/>
        </p:spPr>
        <p:txBody>
          <a:bodyPr vert="horz" wrap="square" lIns="0" tIns="8887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5A54B"/>
                </a:solidFill>
                <a:effectLst/>
                <a:latin typeface="Droid Sans"/>
                <a:cs typeface="Arial" pitchFamily="34" charset="0"/>
              </a:rPr>
              <a:t>CSS </a:t>
            </a:r>
            <a:r>
              <a:rPr kumimoji="0" lang="en-US" sz="2000" b="1" i="1" u="none" strike="noStrike" cap="none" normalizeH="0" baseline="0" dirty="0" err="1" smtClean="0">
                <a:ln>
                  <a:noFill/>
                </a:ln>
                <a:solidFill>
                  <a:srgbClr val="75A54B"/>
                </a:solidFill>
                <a:effectLst/>
                <a:latin typeface="Droid Sans"/>
                <a:cs typeface="Arial" pitchFamily="34" charset="0"/>
              </a:rPr>
              <a:t>position:fixed</a:t>
            </a:r>
            <a:r>
              <a:rPr kumimoji="0" lang="en-US" sz="2000" b="1" i="0" u="none" strike="noStrike" cap="none" normalizeH="0" baseline="0" dirty="0" smtClean="0">
                <a:ln>
                  <a:noFill/>
                </a:ln>
                <a:solidFill>
                  <a:srgbClr val="75A54B"/>
                </a:solidFill>
                <a:effectLst/>
                <a:latin typeface="Droid Sans"/>
                <a:cs typeface="Arial" pitchFamily="34" charset="0"/>
              </a:rPr>
              <a:t> property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Droid Sans"/>
                <a:cs typeface="Arial" pitchFamily="34" charset="0"/>
              </a:rPr>
              <a:t>CSS </a:t>
            </a:r>
            <a:r>
              <a:rPr kumimoji="0" lang="en-US" b="0" i="0" u="none" strike="noStrike" cap="none" normalizeH="0" baseline="0" dirty="0" err="1" smtClean="0">
                <a:ln>
                  <a:noFill/>
                </a:ln>
                <a:solidFill>
                  <a:srgbClr val="222222"/>
                </a:solidFill>
                <a:effectLst/>
                <a:latin typeface="Droid Sans"/>
                <a:cs typeface="Arial" pitchFamily="34" charset="0"/>
              </a:rPr>
              <a:t>position:fixed</a:t>
            </a:r>
            <a:r>
              <a:rPr kumimoji="0" lang="en-US" b="0" i="0" u="none" strike="noStrike" cap="none" normalizeH="0" baseline="0" dirty="0" smtClean="0">
                <a:ln>
                  <a:noFill/>
                </a:ln>
                <a:solidFill>
                  <a:srgbClr val="222222"/>
                </a:solidFill>
                <a:effectLst/>
                <a:latin typeface="Droid Sans"/>
                <a:cs typeface="Arial" pitchFamily="34" charset="0"/>
              </a:rPr>
              <a:t> property set element in fixed, even if window scroll vertically or horizontally element is fixed place. CSS position fixed followed by the window offset top, right, bottom,</a:t>
            </a:r>
            <a:r>
              <a:rPr kumimoji="0" lang="en-US" b="0" i="0" u="none" strike="noStrike" cap="none" normalizeH="0" dirty="0" smtClean="0">
                <a:ln>
                  <a:noFill/>
                </a:ln>
                <a:solidFill>
                  <a:srgbClr val="222222"/>
                </a:solidFill>
                <a:effectLst/>
                <a:latin typeface="Droid Sans"/>
                <a:cs typeface="Arial" pitchFamily="34" charset="0"/>
              </a:rPr>
              <a:t> </a:t>
            </a:r>
            <a:r>
              <a:rPr kumimoji="0" lang="en-US" b="0" i="0" u="none" strike="noStrike" cap="none" normalizeH="0" baseline="0" dirty="0" smtClean="0">
                <a:ln>
                  <a:noFill/>
                </a:ln>
                <a:solidFill>
                  <a:srgbClr val="222222"/>
                </a:solidFill>
                <a:effectLst/>
                <a:latin typeface="Droid Sans"/>
                <a:cs typeface="Arial" pitchFamily="34" charset="0"/>
              </a:rPr>
              <a:t>left.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C5E5E"/>
                </a:solidFill>
                <a:effectLst/>
                <a:latin typeface="Droid Sans"/>
                <a:cs typeface="Arial" pitchFamily="34" charset="0"/>
              </a:rPr>
              <a:t>Example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708090"/>
                </a:solidFill>
                <a:effectLst/>
                <a:latin typeface="Consolas" pitchFamily="49" charset="0"/>
                <a:cs typeface="Consolas" pitchFamily="49" charset="0"/>
              </a:rPr>
              <a:t> &lt;!DOCTYPE html&gt;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CSS position property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title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00"/>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head</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div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width:400px; height:150px; border: 1px solid orange; overflow: 		scroll;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9999"/>
                </a:solidFill>
                <a:effectLst/>
                <a:latin typeface="Consolas" pitchFamily="49" charset="0"/>
                <a:cs typeface="Consolas" pitchFamily="49" charset="0"/>
              </a:rPr>
              <a:t>	&lt;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div </a:t>
            </a:r>
            <a:r>
              <a:rPr kumimoji="0" lang="en-US" sz="1400" b="0" i="0" u="none" strike="noStrike" cap="none" normalizeH="0" baseline="0" dirty="0" smtClean="0">
                <a:ln>
                  <a:noFill/>
                </a:ln>
                <a:solidFill>
                  <a:srgbClr val="669900"/>
                </a:solidFill>
                <a:effectLst/>
                <a:latin typeface="Consolas" pitchFamily="49" charset="0"/>
                <a:cs typeface="Consolas" pitchFamily="49" charset="0"/>
              </a:rPr>
              <a:t>style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a:t>
            </a:r>
            <a:r>
              <a:rPr kumimoji="0" lang="en-US" sz="1400" b="0" i="0" u="none" strike="noStrike" cap="none" normalizeH="0" baseline="0" dirty="0" smtClean="0">
                <a:ln>
                  <a:noFill/>
                </a:ln>
                <a:solidFill>
                  <a:srgbClr val="0077AA"/>
                </a:solidFill>
                <a:effectLst/>
                <a:latin typeface="Consolas" pitchFamily="49" charset="0"/>
                <a:cs typeface="Consolas" pitchFamily="49" charset="0"/>
              </a:rPr>
              <a:t>position: fixed; top: 35px; left: 220px; width: 100px; background-		color: orange;</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Fixed element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div</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		CSS background-repeat property repeat image both side horizontally 		or vertically. CSS background-repeat property possible value is 			repeat, no-repeat, repeat-x (vertically repeat), and repeat-y 			(horizontally repeat).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br</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		CSS background-repeat property repeat image both side horizontally 		or vertically.CSS background-repeat property possible value is 			repeat, no-repeat, repeat-x (vertically repeat), and repeat-y 			(horizontally repeat).</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err="1" smtClean="0">
                <a:ln>
                  <a:noFill/>
                </a:ln>
                <a:solidFill>
                  <a:srgbClr val="990055"/>
                </a:solidFill>
                <a:effectLst/>
                <a:latin typeface="Consolas" pitchFamily="49" charset="0"/>
                <a:cs typeface="Consolas" pitchFamily="49" charset="0"/>
              </a:rPr>
              <a:t>br</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itchFamily="49" charset="0"/>
                <a:cs typeface="Consolas" pitchFamily="49" charset="0"/>
              </a:rPr>
              <a:t>		CSS background-repeat property repeat image both side horizontally 		or vertically. CSS background-repeat property possible value is 			repeat, no-repeat, repeat-x (vertically repeat), and repeat-y 			(horizontally repeat).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div</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r>
              <a:rPr kumimoji="0" lang="en-US" sz="1400" b="0" i="0" u="none" strike="noStrike" cap="none" normalizeH="0" baseline="0" dirty="0" smtClean="0">
                <a:ln>
                  <a:noFill/>
                </a:ln>
                <a:solidFill>
                  <a:srgbClr val="000000"/>
                </a:solidFill>
                <a:effectLst/>
                <a:latin typeface="Consolas" pitchFamily="49"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999999"/>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body</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999999"/>
                </a:solidFill>
                <a:latin typeface="Consolas" pitchFamily="49" charset="0"/>
                <a:cs typeface="Consolas" pitchFamily="49" charset="0"/>
              </a:rPr>
              <a:t>     </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&lt;/</a:t>
            </a:r>
            <a:r>
              <a:rPr kumimoji="0" lang="en-US" sz="1400" b="0" i="0" u="none" strike="noStrike" cap="none" normalizeH="0" baseline="0" dirty="0" smtClean="0">
                <a:ln>
                  <a:noFill/>
                </a:ln>
                <a:solidFill>
                  <a:srgbClr val="990055"/>
                </a:solidFill>
                <a:effectLst/>
                <a:latin typeface="Consolas" pitchFamily="49" charset="0"/>
                <a:cs typeface="Consolas" pitchFamily="49" charset="0"/>
              </a:rPr>
              <a:t>html</a:t>
            </a:r>
            <a:r>
              <a:rPr kumimoji="0" lang="en-US" sz="1400" b="0" i="0" u="none" strike="noStrike" cap="none" normalizeH="0" baseline="0" dirty="0" smtClean="0">
                <a:ln>
                  <a:noFill/>
                </a:ln>
                <a:solidFill>
                  <a:srgbClr val="999999"/>
                </a:solidFill>
                <a:effectLst/>
                <a:latin typeface="Consolas" pitchFamily="49" charset="0"/>
                <a:cs typeface="Consolas" pitchFamily="49" charset="0"/>
              </a:rPr>
              <a:t>&gt;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8546" name="Picture 2"/>
          <p:cNvPicPr>
            <a:picLocks noChangeAspect="1" noChangeArrowheads="1"/>
          </p:cNvPicPr>
          <p:nvPr/>
        </p:nvPicPr>
        <p:blipFill>
          <a:blip r:embed="rId2" cstate="print"/>
          <a:srcRect/>
          <a:stretch>
            <a:fillRect/>
          </a:stretch>
        </p:blipFill>
        <p:spPr bwMode="auto">
          <a:xfrm>
            <a:off x="4876800" y="1066800"/>
            <a:ext cx="4267200" cy="1600200"/>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CSS - Cursors</a:t>
            </a:r>
            <a:endParaRPr lang="en-US" dirty="0"/>
          </a:p>
        </p:txBody>
      </p:sp>
      <p:sp>
        <p:nvSpPr>
          <p:cNvPr id="3" name="Content Placeholder 2"/>
          <p:cNvSpPr>
            <a:spLocks noGrp="1"/>
          </p:cNvSpPr>
          <p:nvPr>
            <p:ph idx="1"/>
          </p:nvPr>
        </p:nvSpPr>
        <p:spPr>
          <a:xfrm>
            <a:off x="304800" y="1066800"/>
            <a:ext cx="8534400" cy="762000"/>
          </a:xfrm>
        </p:spPr>
        <p:txBody>
          <a:bodyPr>
            <a:normAutofit/>
          </a:bodyPr>
          <a:lstStyle/>
          <a:p>
            <a:pPr marL="60325" indent="-60325" algn="just">
              <a:buNone/>
            </a:pPr>
            <a:r>
              <a:rPr lang="en-US" sz="2000" dirty="0" smtClean="0"/>
              <a:t>The </a:t>
            </a:r>
            <a:r>
              <a:rPr lang="en-US" sz="2000" i="1" dirty="0" smtClean="0"/>
              <a:t>cursor</a:t>
            </a:r>
            <a:r>
              <a:rPr lang="en-US" sz="2000" dirty="0" smtClean="0"/>
              <a:t> property of CSS allows you to specify the type of cursor that should be displayed to the user.</a:t>
            </a:r>
            <a:endParaRPr lang="en-US" sz="2000" dirty="0"/>
          </a:p>
        </p:txBody>
      </p:sp>
      <p:graphicFrame>
        <p:nvGraphicFramePr>
          <p:cNvPr id="5" name="Table 4"/>
          <p:cNvGraphicFramePr>
            <a:graphicFrameLocks noGrp="1"/>
          </p:cNvGraphicFramePr>
          <p:nvPr/>
        </p:nvGraphicFramePr>
        <p:xfrm>
          <a:off x="381000" y="1828800"/>
          <a:ext cx="8382000" cy="4706705"/>
        </p:xfrm>
        <a:graphic>
          <a:graphicData uri="http://schemas.openxmlformats.org/drawingml/2006/table">
            <a:tbl>
              <a:tblPr/>
              <a:tblGrid>
                <a:gridCol w="762000"/>
                <a:gridCol w="7620000"/>
              </a:tblGrid>
              <a:tr h="203928">
                <a:tc>
                  <a:txBody>
                    <a:bodyPr/>
                    <a:lstStyle/>
                    <a:p>
                      <a:pPr fontAlgn="t"/>
                      <a:r>
                        <a:rPr lang="en-US" sz="1400" b="1" dirty="0" err="1"/>
                        <a:t>Sr.No</a:t>
                      </a:r>
                      <a:r>
                        <a:rPr lang="en-US" sz="1400" b="1" dirty="0"/>
                        <a:t>.</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1400" b="1" dirty="0"/>
                        <a:t>Value &amp; Description</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728315">
                <a:tc>
                  <a:txBody>
                    <a:bodyPr/>
                    <a:lstStyle/>
                    <a:p>
                      <a:pPr fontAlgn="t"/>
                      <a:r>
                        <a:rPr lang="en-US" sz="1400"/>
                        <a:t>1</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a:solidFill>
                            <a:srgbClr val="000000"/>
                          </a:solidFill>
                        </a:rPr>
                        <a:t>auto</a:t>
                      </a:r>
                      <a:endParaRPr lang="en-US" sz="1400" dirty="0">
                        <a:solidFill>
                          <a:srgbClr val="000000"/>
                        </a:solidFill>
                      </a:endParaRPr>
                    </a:p>
                    <a:p>
                      <a:pPr algn="just" fontAlgn="t"/>
                      <a:r>
                        <a:rPr lang="en-US" sz="1400" dirty="0">
                          <a:solidFill>
                            <a:srgbClr val="000000"/>
                          </a:solidFill>
                        </a:rPr>
                        <a:t>Shape of the cursor depends on the context area it is over. For example an I over text, a hand over a link, and so on...</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35025">
                <a:tc>
                  <a:txBody>
                    <a:bodyPr/>
                    <a:lstStyle/>
                    <a:p>
                      <a:pPr fontAlgn="t"/>
                      <a:r>
                        <a:rPr lang="en-US" sz="1400"/>
                        <a:t>2</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crosshair</a:t>
                      </a:r>
                      <a:endParaRPr lang="en-US" sz="1400">
                        <a:solidFill>
                          <a:srgbClr val="000000"/>
                        </a:solidFill>
                      </a:endParaRPr>
                    </a:p>
                    <a:p>
                      <a:pPr algn="just" fontAlgn="t"/>
                      <a:r>
                        <a:rPr lang="en-US" sz="1400">
                          <a:solidFill>
                            <a:srgbClr val="000000"/>
                          </a:solidFill>
                        </a:rPr>
                        <a:t>A crosshair or plus sign</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35025">
                <a:tc>
                  <a:txBody>
                    <a:bodyPr/>
                    <a:lstStyle/>
                    <a:p>
                      <a:pPr fontAlgn="t"/>
                      <a:r>
                        <a:rPr lang="en-US" sz="1400"/>
                        <a:t>3</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default</a:t>
                      </a:r>
                      <a:endParaRPr lang="en-US" sz="1400">
                        <a:solidFill>
                          <a:srgbClr val="000000"/>
                        </a:solidFill>
                      </a:endParaRPr>
                    </a:p>
                    <a:p>
                      <a:pPr algn="just" fontAlgn="t"/>
                      <a:r>
                        <a:rPr lang="en-US" sz="1400">
                          <a:solidFill>
                            <a:srgbClr val="000000"/>
                          </a:solidFill>
                        </a:rPr>
                        <a:t>An arrow</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66122">
                <a:tc>
                  <a:txBody>
                    <a:bodyPr/>
                    <a:lstStyle/>
                    <a:p>
                      <a:pPr fontAlgn="t"/>
                      <a:r>
                        <a:rPr lang="en-US" sz="1400"/>
                        <a:t>4</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pointer</a:t>
                      </a:r>
                      <a:endParaRPr lang="en-US" sz="1400">
                        <a:solidFill>
                          <a:srgbClr val="000000"/>
                        </a:solidFill>
                      </a:endParaRPr>
                    </a:p>
                    <a:p>
                      <a:pPr algn="just" fontAlgn="t"/>
                      <a:r>
                        <a:rPr lang="en-US" sz="1400">
                          <a:solidFill>
                            <a:srgbClr val="000000"/>
                          </a:solidFill>
                        </a:rPr>
                        <a:t>A pointing hand (in IE 4 this value is hand)</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35025">
                <a:tc>
                  <a:txBody>
                    <a:bodyPr/>
                    <a:lstStyle/>
                    <a:p>
                      <a:pPr fontAlgn="t"/>
                      <a:r>
                        <a:rPr lang="en-US" sz="1400"/>
                        <a:t>5</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move</a:t>
                      </a:r>
                      <a:endParaRPr lang="en-US" sz="1400">
                        <a:solidFill>
                          <a:srgbClr val="000000"/>
                        </a:solidFill>
                      </a:endParaRPr>
                    </a:p>
                    <a:p>
                      <a:pPr algn="just" fontAlgn="t"/>
                      <a:r>
                        <a:rPr lang="en-US" sz="1400">
                          <a:solidFill>
                            <a:srgbClr val="000000"/>
                          </a:solidFill>
                        </a:rPr>
                        <a:t>The I bar</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66122">
                <a:tc>
                  <a:txBody>
                    <a:bodyPr/>
                    <a:lstStyle/>
                    <a:p>
                      <a:pPr fontAlgn="t"/>
                      <a:r>
                        <a:rPr lang="en-US" sz="1400"/>
                        <a:t>6</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e-resize</a:t>
                      </a:r>
                      <a:endParaRPr lang="en-US" sz="1400">
                        <a:solidFill>
                          <a:srgbClr val="000000"/>
                        </a:solidFill>
                      </a:endParaRPr>
                    </a:p>
                    <a:p>
                      <a:pPr algn="just" fontAlgn="t"/>
                      <a:r>
                        <a:rPr lang="en-US" sz="1400">
                          <a:solidFill>
                            <a:srgbClr val="000000"/>
                          </a:solidFill>
                        </a:rPr>
                        <a:t>The cursor indicates that an edge of a box is to be moved right (east)</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97219">
                <a:tc>
                  <a:txBody>
                    <a:bodyPr/>
                    <a:lstStyle/>
                    <a:p>
                      <a:pPr fontAlgn="t"/>
                      <a:r>
                        <a:rPr lang="en-US" sz="1400"/>
                        <a:t>7</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ne-resize</a:t>
                      </a:r>
                      <a:endParaRPr lang="en-US" sz="1400">
                        <a:solidFill>
                          <a:srgbClr val="000000"/>
                        </a:solidFill>
                      </a:endParaRPr>
                    </a:p>
                    <a:p>
                      <a:pPr algn="just" fontAlgn="t"/>
                      <a:r>
                        <a:rPr lang="en-US" sz="1400">
                          <a:solidFill>
                            <a:srgbClr val="000000"/>
                          </a:solidFill>
                        </a:rPr>
                        <a:t>The cursor indicates that an edge of a box is to be moved up and right (north/east)</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97219">
                <a:tc>
                  <a:txBody>
                    <a:bodyPr/>
                    <a:lstStyle/>
                    <a:p>
                      <a:pPr fontAlgn="t"/>
                      <a:r>
                        <a:rPr lang="en-US" sz="1400"/>
                        <a:t>8</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err="1">
                          <a:solidFill>
                            <a:srgbClr val="000000"/>
                          </a:solidFill>
                        </a:rPr>
                        <a:t>nw</a:t>
                      </a:r>
                      <a:r>
                        <a:rPr lang="en-US" sz="1400" b="1" dirty="0">
                          <a:solidFill>
                            <a:srgbClr val="000000"/>
                          </a:solidFill>
                        </a:rPr>
                        <a:t>-resize</a:t>
                      </a:r>
                      <a:endParaRPr lang="en-US" sz="1400" dirty="0">
                        <a:solidFill>
                          <a:srgbClr val="000000"/>
                        </a:solidFill>
                      </a:endParaRPr>
                    </a:p>
                    <a:p>
                      <a:pPr algn="just" fontAlgn="t"/>
                      <a:r>
                        <a:rPr lang="en-US" sz="1400" dirty="0">
                          <a:solidFill>
                            <a:srgbClr val="000000"/>
                          </a:solidFill>
                        </a:rPr>
                        <a:t>The cursor indicates that an edge of a box is to be moved up and left (north/west)</a:t>
                      </a:r>
                    </a:p>
                  </a:txBody>
                  <a:tcPr marL="36416" marR="36416" marT="36416" marB="3641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596" y="914399"/>
          <a:ext cx="8001003" cy="5486394"/>
        </p:xfrm>
        <a:graphic>
          <a:graphicData uri="http://schemas.openxmlformats.org/drawingml/2006/table">
            <a:tbl>
              <a:tblPr/>
              <a:tblGrid>
                <a:gridCol w="871399"/>
                <a:gridCol w="7129604"/>
              </a:tblGrid>
              <a:tr h="578102">
                <a:tc>
                  <a:txBody>
                    <a:bodyPr/>
                    <a:lstStyle/>
                    <a:p>
                      <a:pPr fontAlgn="t"/>
                      <a:r>
                        <a:rPr lang="en-US" sz="1400" dirty="0"/>
                        <a:t>9</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a:solidFill>
                            <a:srgbClr val="000000"/>
                          </a:solidFill>
                        </a:rPr>
                        <a:t>n-resize</a:t>
                      </a:r>
                      <a:endParaRPr lang="en-US" sz="1400" dirty="0">
                        <a:solidFill>
                          <a:srgbClr val="000000"/>
                        </a:solidFill>
                      </a:endParaRPr>
                    </a:p>
                    <a:p>
                      <a:pPr algn="just" fontAlgn="t"/>
                      <a:r>
                        <a:rPr lang="en-US" sz="1400" dirty="0">
                          <a:solidFill>
                            <a:srgbClr val="000000"/>
                          </a:solidFill>
                        </a:rPr>
                        <a:t>The cursor indicates that an edge of a box is to be moved up (north)</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672594">
                <a:tc>
                  <a:txBody>
                    <a:bodyPr/>
                    <a:lstStyle/>
                    <a:p>
                      <a:pPr fontAlgn="t"/>
                      <a:r>
                        <a:rPr lang="en-US" sz="1400"/>
                        <a:t>10</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a:solidFill>
                            <a:srgbClr val="000000"/>
                          </a:solidFill>
                        </a:rPr>
                        <a:t>se-resize</a:t>
                      </a:r>
                      <a:endParaRPr lang="en-US" sz="1400" dirty="0">
                        <a:solidFill>
                          <a:srgbClr val="000000"/>
                        </a:solidFill>
                      </a:endParaRPr>
                    </a:p>
                    <a:p>
                      <a:pPr algn="just" fontAlgn="t"/>
                      <a:r>
                        <a:rPr lang="en-US" sz="1400" dirty="0">
                          <a:solidFill>
                            <a:srgbClr val="000000"/>
                          </a:solidFill>
                        </a:rPr>
                        <a:t>The cursor indicates that an edge of a box is to be moved down and right (south/east)</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672594">
                <a:tc>
                  <a:txBody>
                    <a:bodyPr/>
                    <a:lstStyle/>
                    <a:p>
                      <a:pPr fontAlgn="t"/>
                      <a:r>
                        <a:rPr lang="en-US" sz="1400"/>
                        <a:t>11</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err="1">
                          <a:solidFill>
                            <a:srgbClr val="000000"/>
                          </a:solidFill>
                        </a:rPr>
                        <a:t>sw</a:t>
                      </a:r>
                      <a:r>
                        <a:rPr lang="en-US" sz="1400" b="1" dirty="0">
                          <a:solidFill>
                            <a:srgbClr val="000000"/>
                          </a:solidFill>
                        </a:rPr>
                        <a:t>-resize</a:t>
                      </a:r>
                      <a:endParaRPr lang="en-US" sz="1400" dirty="0">
                        <a:solidFill>
                          <a:srgbClr val="000000"/>
                        </a:solidFill>
                      </a:endParaRPr>
                    </a:p>
                    <a:p>
                      <a:pPr algn="just" fontAlgn="t"/>
                      <a:r>
                        <a:rPr lang="en-US" sz="1400" dirty="0">
                          <a:solidFill>
                            <a:srgbClr val="000000"/>
                          </a:solidFill>
                        </a:rPr>
                        <a:t>The cursor indicates that an edge of a box is to be moved down and left (south/west)</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672594">
                <a:tc>
                  <a:txBody>
                    <a:bodyPr/>
                    <a:lstStyle/>
                    <a:p>
                      <a:pPr fontAlgn="t"/>
                      <a:r>
                        <a:rPr lang="en-US" sz="1400"/>
                        <a:t>12</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s-resize</a:t>
                      </a:r>
                      <a:endParaRPr lang="en-US" sz="1400">
                        <a:solidFill>
                          <a:srgbClr val="000000"/>
                        </a:solidFill>
                      </a:endParaRPr>
                    </a:p>
                    <a:p>
                      <a:pPr algn="just" fontAlgn="t"/>
                      <a:r>
                        <a:rPr lang="en-US" sz="1400">
                          <a:solidFill>
                            <a:srgbClr val="000000"/>
                          </a:solidFill>
                        </a:rPr>
                        <a:t>The cursor indicates that an edge of a box is to be moved down (south)</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78102">
                <a:tc>
                  <a:txBody>
                    <a:bodyPr/>
                    <a:lstStyle/>
                    <a:p>
                      <a:pPr fontAlgn="t"/>
                      <a:r>
                        <a:rPr lang="en-US" sz="1400"/>
                        <a:t>13</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w-resize</a:t>
                      </a:r>
                      <a:endParaRPr lang="en-US" sz="1400">
                        <a:solidFill>
                          <a:srgbClr val="000000"/>
                        </a:solidFill>
                      </a:endParaRPr>
                    </a:p>
                    <a:p>
                      <a:pPr algn="just" fontAlgn="t"/>
                      <a:r>
                        <a:rPr lang="en-US" sz="1400">
                          <a:solidFill>
                            <a:srgbClr val="000000"/>
                          </a:solidFill>
                        </a:rPr>
                        <a:t>The cursor indicates that an edge of a box is to be moved left (west)</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78102">
                <a:tc>
                  <a:txBody>
                    <a:bodyPr/>
                    <a:lstStyle/>
                    <a:p>
                      <a:pPr fontAlgn="t"/>
                      <a:r>
                        <a:rPr lang="en-US" sz="1400"/>
                        <a:t>14</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text</a:t>
                      </a:r>
                      <a:endParaRPr lang="en-US" sz="1400">
                        <a:solidFill>
                          <a:srgbClr val="000000"/>
                        </a:solidFill>
                      </a:endParaRPr>
                    </a:p>
                    <a:p>
                      <a:pPr algn="just" fontAlgn="t"/>
                      <a:r>
                        <a:rPr lang="en-US" sz="1400">
                          <a:solidFill>
                            <a:srgbClr val="000000"/>
                          </a:solidFill>
                        </a:rPr>
                        <a:t>The I bar</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78102">
                <a:tc>
                  <a:txBody>
                    <a:bodyPr/>
                    <a:lstStyle/>
                    <a:p>
                      <a:pPr fontAlgn="t"/>
                      <a:r>
                        <a:rPr lang="en-US" sz="1400"/>
                        <a:t>15</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wait</a:t>
                      </a:r>
                      <a:endParaRPr lang="en-US" sz="1400">
                        <a:solidFill>
                          <a:srgbClr val="000000"/>
                        </a:solidFill>
                      </a:endParaRPr>
                    </a:p>
                    <a:p>
                      <a:pPr algn="just" fontAlgn="t"/>
                      <a:r>
                        <a:rPr lang="en-US" sz="1400">
                          <a:solidFill>
                            <a:srgbClr val="000000"/>
                          </a:solidFill>
                        </a:rPr>
                        <a:t>An hour glass</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78102">
                <a:tc>
                  <a:txBody>
                    <a:bodyPr/>
                    <a:lstStyle/>
                    <a:p>
                      <a:pPr fontAlgn="t"/>
                      <a:r>
                        <a:rPr lang="en-US" sz="1400"/>
                        <a:t>16</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rPr>
                        <a:t>help</a:t>
                      </a:r>
                      <a:endParaRPr lang="en-US" sz="1400">
                        <a:solidFill>
                          <a:srgbClr val="000000"/>
                        </a:solidFill>
                      </a:endParaRPr>
                    </a:p>
                    <a:p>
                      <a:pPr algn="just" fontAlgn="t"/>
                      <a:r>
                        <a:rPr lang="en-US" sz="1400">
                          <a:solidFill>
                            <a:srgbClr val="000000"/>
                          </a:solidFill>
                        </a:rPr>
                        <a:t>A question mark or balloon, ideal for use over help buttons</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78102">
                <a:tc>
                  <a:txBody>
                    <a:bodyPr/>
                    <a:lstStyle/>
                    <a:p>
                      <a:pPr fontAlgn="t"/>
                      <a:r>
                        <a:rPr lang="en-US" sz="1400"/>
                        <a:t>17</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1400" b="1" dirty="0">
                          <a:solidFill>
                            <a:srgbClr val="000000"/>
                          </a:solidFill>
                        </a:rPr>
                        <a:t>&lt;</a:t>
                      </a:r>
                      <a:r>
                        <a:rPr lang="en-US" sz="1400" b="1" dirty="0" err="1">
                          <a:solidFill>
                            <a:srgbClr val="000000"/>
                          </a:solidFill>
                        </a:rPr>
                        <a:t>url</a:t>
                      </a:r>
                      <a:r>
                        <a:rPr lang="en-US" sz="1400" b="1" dirty="0">
                          <a:solidFill>
                            <a:srgbClr val="000000"/>
                          </a:solidFill>
                        </a:rPr>
                        <a:t>&gt;</a:t>
                      </a:r>
                      <a:endParaRPr lang="en-US" sz="1400" dirty="0">
                        <a:solidFill>
                          <a:srgbClr val="000000"/>
                        </a:solidFill>
                      </a:endParaRPr>
                    </a:p>
                    <a:p>
                      <a:pPr algn="just" fontAlgn="t"/>
                      <a:r>
                        <a:rPr lang="en-US" sz="1400" dirty="0">
                          <a:solidFill>
                            <a:srgbClr val="000000"/>
                          </a:solidFill>
                        </a:rPr>
                        <a:t>The source of a cursor image file</a:t>
                      </a:r>
                    </a:p>
                  </a:txBody>
                  <a:tcPr marL="35278" marR="35278" marT="35278" marB="3527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609600" y="533400"/>
          <a:ext cx="8001000" cy="378890"/>
        </p:xfrm>
        <a:graphic>
          <a:graphicData uri="http://schemas.openxmlformats.org/drawingml/2006/table">
            <a:tbl>
              <a:tblPr/>
              <a:tblGrid>
                <a:gridCol w="838200"/>
                <a:gridCol w="7162800"/>
              </a:tblGrid>
              <a:tr h="378140">
                <a:tc>
                  <a:txBody>
                    <a:bodyPr/>
                    <a:lstStyle/>
                    <a:p>
                      <a:pPr fontAlgn="t"/>
                      <a:r>
                        <a:rPr lang="en-US" sz="1600" b="1" dirty="0" err="1"/>
                        <a:t>Sr.No</a:t>
                      </a:r>
                      <a:r>
                        <a:rPr lang="en-US" sz="1600" b="1" dirty="0"/>
                        <a:t>.</a:t>
                      </a:r>
                    </a:p>
                  </a:txBody>
                  <a:tcPr marL="67525" marR="67525" marT="67525" marB="675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1600" b="1" dirty="0"/>
                        <a:t>Value &amp; Description</a:t>
                      </a:r>
                    </a:p>
                  </a:txBody>
                  <a:tcPr marL="67525" marR="67525" marT="67525" marB="675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bl>
          </a:graphicData>
        </a:graphic>
      </p:graphicFrame>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305800" cy="6463308"/>
          </a:xfrm>
          <a:prstGeom prst="rect">
            <a:avLst/>
          </a:prstGeom>
        </p:spPr>
        <p:txBody>
          <a:bodyPr wrap="square">
            <a:spAutoFit/>
          </a:bodyPr>
          <a:lstStyle/>
          <a:p>
            <a:r>
              <a:rPr lang="en-US" b="1" dirty="0" smtClean="0">
                <a:solidFill>
                  <a:srgbClr val="0070C0"/>
                </a:solidFill>
              </a:rPr>
              <a:t>&lt;html&gt;  </a:t>
            </a:r>
          </a:p>
          <a:p>
            <a:r>
              <a:rPr lang="en-US" b="1" dirty="0" smtClean="0">
                <a:solidFill>
                  <a:srgbClr val="0070C0"/>
                </a:solidFill>
              </a:rPr>
              <a:t>    &lt;head&gt;   </a:t>
            </a:r>
          </a:p>
          <a:p>
            <a:r>
              <a:rPr lang="en-US" b="1" dirty="0" smtClean="0">
                <a:solidFill>
                  <a:srgbClr val="0070C0"/>
                </a:solidFill>
              </a:rPr>
              <a:t>    &lt;/head&gt;      </a:t>
            </a:r>
          </a:p>
          <a:p>
            <a:r>
              <a:rPr lang="en-US" b="1" dirty="0" smtClean="0">
                <a:solidFill>
                  <a:srgbClr val="0070C0"/>
                </a:solidFill>
              </a:rPr>
              <a:t>    &lt;body&gt;     </a:t>
            </a:r>
          </a:p>
          <a:p>
            <a:r>
              <a:rPr lang="en-US" b="1" dirty="0" smtClean="0"/>
              <a:t>        </a:t>
            </a:r>
            <a:r>
              <a:rPr lang="en-US" b="1" dirty="0" smtClean="0">
                <a:solidFill>
                  <a:srgbClr val="0070C0"/>
                </a:solidFill>
              </a:rPr>
              <a:t>&lt;p&gt;</a:t>
            </a:r>
            <a:r>
              <a:rPr lang="en-US" b="1" dirty="0" smtClean="0"/>
              <a:t>Move the mouse over the words to see the cursor change:</a:t>
            </a:r>
            <a:r>
              <a:rPr lang="en-US" b="1" dirty="0" smtClean="0">
                <a:solidFill>
                  <a:srgbClr val="0070C0"/>
                </a:solidFill>
              </a:rPr>
              <a:t>&lt;/p&gt;</a:t>
            </a:r>
            <a:r>
              <a:rPr lang="en-US" b="1" dirty="0" smtClean="0"/>
              <a:t>            </a:t>
            </a:r>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cursor:auto</a:t>
            </a:r>
            <a:r>
              <a:rPr lang="en-US" b="1" dirty="0" smtClean="0">
                <a:solidFill>
                  <a:srgbClr val="006600"/>
                </a:solidFill>
              </a:rPr>
              <a:t>"</a:t>
            </a:r>
            <a:r>
              <a:rPr lang="en-US" b="1" dirty="0" smtClean="0">
                <a:solidFill>
                  <a:srgbClr val="0070C0"/>
                </a:solidFill>
              </a:rPr>
              <a:t>&gt;</a:t>
            </a:r>
            <a:r>
              <a:rPr lang="en-US" b="1" dirty="0" smtClean="0"/>
              <a:t>Auto</a:t>
            </a:r>
            <a:r>
              <a:rPr lang="en-US" b="1" dirty="0" smtClean="0">
                <a:solidFill>
                  <a:srgbClr val="0070C0"/>
                </a:solidFill>
              </a:rPr>
              <a:t>&lt;/div&gt;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cursor:crosshair</a:t>
            </a:r>
            <a:r>
              <a:rPr lang="en-US" b="1" dirty="0" smtClean="0">
                <a:solidFill>
                  <a:srgbClr val="006600"/>
                </a:solidFill>
              </a:rPr>
              <a:t>"</a:t>
            </a:r>
            <a:r>
              <a:rPr lang="en-US" b="1" dirty="0" smtClean="0">
                <a:solidFill>
                  <a:srgbClr val="0070C0"/>
                </a:solidFill>
              </a:rPr>
              <a:t>&gt;</a:t>
            </a:r>
            <a:r>
              <a:rPr lang="en-US" b="1" dirty="0" smtClean="0"/>
              <a:t>Crosshair</a:t>
            </a:r>
            <a:r>
              <a:rPr lang="en-US" b="1" dirty="0" smtClean="0">
                <a:solidFill>
                  <a:srgbClr val="0070C0"/>
                </a:solidFill>
              </a:rPr>
              <a:t>&lt;/div&gt; </a:t>
            </a:r>
            <a:r>
              <a:rPr lang="en-US" b="1" dirty="0" smtClean="0"/>
              <a:t>      </a:t>
            </a:r>
          </a:p>
          <a:p>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cursor:default</a:t>
            </a:r>
            <a:r>
              <a:rPr lang="en-US" b="1" dirty="0" smtClean="0">
                <a:solidFill>
                  <a:srgbClr val="006600"/>
                </a:solidFill>
              </a:rPr>
              <a:t>"</a:t>
            </a:r>
            <a:r>
              <a:rPr lang="en-US" b="1" dirty="0" smtClean="0">
                <a:solidFill>
                  <a:srgbClr val="0070C0"/>
                </a:solidFill>
              </a:rPr>
              <a:t>&gt;</a:t>
            </a:r>
            <a:r>
              <a:rPr lang="en-US" b="1" dirty="0" smtClean="0"/>
              <a:t>Default</a:t>
            </a:r>
            <a:r>
              <a:rPr lang="en-US" b="1" dirty="0" smtClean="0">
                <a:solidFill>
                  <a:srgbClr val="0070C0"/>
                </a:solidFill>
              </a:rPr>
              <a:t>&lt;/div&gt;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cursor:pointer</a:t>
            </a:r>
            <a:r>
              <a:rPr lang="en-US" b="1" dirty="0" smtClean="0">
                <a:solidFill>
                  <a:srgbClr val="006600"/>
                </a:solidFill>
              </a:rPr>
              <a:t>"</a:t>
            </a:r>
            <a:r>
              <a:rPr lang="en-US" b="1" dirty="0" smtClean="0">
                <a:solidFill>
                  <a:srgbClr val="0070C0"/>
                </a:solidFill>
              </a:rPr>
              <a:t>&gt;</a:t>
            </a:r>
            <a:r>
              <a:rPr lang="en-US" b="1" dirty="0" smtClean="0"/>
              <a:t>Pointer</a:t>
            </a:r>
            <a:r>
              <a:rPr lang="en-US" b="1" dirty="0" smtClean="0">
                <a:solidFill>
                  <a:srgbClr val="0070C0"/>
                </a:solidFill>
              </a:rPr>
              <a:t>&lt;/div&gt; </a:t>
            </a:r>
            <a:endParaRPr lang="en-US" b="1" dirty="0" smtClean="0"/>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cursor:move</a:t>
            </a:r>
            <a:r>
              <a:rPr lang="en-US" b="1" dirty="0" smtClean="0">
                <a:solidFill>
                  <a:srgbClr val="006600"/>
                </a:solidFill>
              </a:rPr>
              <a:t>"</a:t>
            </a:r>
            <a:r>
              <a:rPr lang="en-US" b="1" dirty="0" smtClean="0">
                <a:solidFill>
                  <a:srgbClr val="0070C0"/>
                </a:solidFill>
              </a:rPr>
              <a:t>&gt;</a:t>
            </a:r>
            <a:r>
              <a:rPr lang="en-US" b="1" dirty="0" smtClean="0"/>
              <a:t>Move</a:t>
            </a:r>
            <a:r>
              <a:rPr lang="en-US" b="1" dirty="0" smtClean="0">
                <a:solidFill>
                  <a:srgbClr val="0070C0"/>
                </a:solidFill>
              </a:rPr>
              <a:t>&lt;/div&gt; </a:t>
            </a:r>
            <a:endParaRPr lang="en-US" b="1" dirty="0" smtClean="0"/>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cursor:e</a:t>
            </a:r>
            <a:r>
              <a:rPr lang="en-US" b="1" dirty="0" smtClean="0">
                <a:solidFill>
                  <a:srgbClr val="006600"/>
                </a:solidFill>
              </a:rPr>
              <a:t>-resize"</a:t>
            </a:r>
            <a:r>
              <a:rPr lang="en-US" b="1" dirty="0" smtClean="0">
                <a:solidFill>
                  <a:srgbClr val="0070C0"/>
                </a:solidFill>
              </a:rPr>
              <a:t>&gt;</a:t>
            </a:r>
            <a:r>
              <a:rPr lang="en-US" b="1" dirty="0" smtClean="0"/>
              <a:t>e-resize</a:t>
            </a:r>
            <a:r>
              <a:rPr lang="en-US" b="1" dirty="0" smtClean="0">
                <a:solidFill>
                  <a:srgbClr val="0070C0"/>
                </a:solidFill>
              </a:rPr>
              <a:t>&lt;/div&gt; </a:t>
            </a:r>
            <a:endParaRPr lang="en-US" b="1" dirty="0" smtClean="0"/>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cursor:ne</a:t>
            </a:r>
            <a:r>
              <a:rPr lang="en-US" b="1" dirty="0" smtClean="0">
                <a:solidFill>
                  <a:srgbClr val="006600"/>
                </a:solidFill>
              </a:rPr>
              <a:t>-resize"</a:t>
            </a:r>
            <a:r>
              <a:rPr lang="en-US" b="1" dirty="0" smtClean="0">
                <a:solidFill>
                  <a:srgbClr val="0070C0"/>
                </a:solidFill>
              </a:rPr>
              <a:t>&gt;</a:t>
            </a:r>
            <a:r>
              <a:rPr lang="en-US" b="1" dirty="0" smtClean="0"/>
              <a:t>ne-resize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cursor:nw</a:t>
            </a:r>
            <a:r>
              <a:rPr lang="en-US" b="1" dirty="0" smtClean="0">
                <a:solidFill>
                  <a:srgbClr val="006600"/>
                </a:solidFill>
              </a:rPr>
              <a:t>-resize"</a:t>
            </a:r>
            <a:r>
              <a:rPr lang="en-US" b="1" dirty="0" smtClean="0">
                <a:solidFill>
                  <a:srgbClr val="0070C0"/>
                </a:solidFill>
              </a:rPr>
              <a:t>&gt;</a:t>
            </a:r>
            <a:r>
              <a:rPr lang="en-US" b="1" dirty="0" err="1" smtClean="0"/>
              <a:t>nw</a:t>
            </a:r>
            <a:r>
              <a:rPr lang="en-US" b="1" dirty="0" smtClean="0"/>
              <a:t>-resize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cursor:n</a:t>
            </a:r>
            <a:r>
              <a:rPr lang="en-US" b="1" dirty="0" smtClean="0">
                <a:solidFill>
                  <a:srgbClr val="006600"/>
                </a:solidFill>
              </a:rPr>
              <a:t>-resize"</a:t>
            </a:r>
            <a:r>
              <a:rPr lang="en-US" b="1" dirty="0" smtClean="0">
                <a:solidFill>
                  <a:srgbClr val="0070C0"/>
                </a:solidFill>
              </a:rPr>
              <a:t>&gt;</a:t>
            </a:r>
            <a:r>
              <a:rPr lang="en-US" b="1" dirty="0" smtClean="0"/>
              <a:t>n-resize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cursor:se</a:t>
            </a:r>
            <a:r>
              <a:rPr lang="en-US" b="1" dirty="0" smtClean="0">
                <a:solidFill>
                  <a:srgbClr val="006600"/>
                </a:solidFill>
              </a:rPr>
              <a:t>-resize"</a:t>
            </a:r>
            <a:r>
              <a:rPr lang="en-US" b="1" dirty="0" smtClean="0">
                <a:solidFill>
                  <a:srgbClr val="0070C0"/>
                </a:solidFill>
              </a:rPr>
              <a:t>&gt;</a:t>
            </a:r>
            <a:r>
              <a:rPr lang="en-US" b="1" dirty="0" smtClean="0"/>
              <a:t>se-resize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cursor:sw</a:t>
            </a:r>
            <a:r>
              <a:rPr lang="en-US" b="1" dirty="0" smtClean="0">
                <a:solidFill>
                  <a:srgbClr val="006600"/>
                </a:solidFill>
              </a:rPr>
              <a:t>-resize"</a:t>
            </a:r>
            <a:r>
              <a:rPr lang="en-US" b="1" dirty="0" smtClean="0">
                <a:solidFill>
                  <a:srgbClr val="0070C0"/>
                </a:solidFill>
              </a:rPr>
              <a:t>&gt;</a:t>
            </a:r>
            <a:r>
              <a:rPr lang="en-US" b="1" dirty="0" err="1" smtClean="0"/>
              <a:t>sw</a:t>
            </a:r>
            <a:r>
              <a:rPr lang="en-US" b="1" dirty="0" smtClean="0"/>
              <a:t>-resize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cursor:s</a:t>
            </a:r>
            <a:r>
              <a:rPr lang="en-US" b="1" dirty="0" smtClean="0">
                <a:solidFill>
                  <a:srgbClr val="006600"/>
                </a:solidFill>
              </a:rPr>
              <a:t>-resize"</a:t>
            </a:r>
            <a:r>
              <a:rPr lang="en-US" b="1" dirty="0" smtClean="0">
                <a:solidFill>
                  <a:srgbClr val="0070C0"/>
                </a:solidFill>
              </a:rPr>
              <a:t>&gt;</a:t>
            </a:r>
            <a:r>
              <a:rPr lang="en-US" b="1" dirty="0" smtClean="0"/>
              <a:t>s-resize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cursor:w</a:t>
            </a:r>
            <a:r>
              <a:rPr lang="en-US" b="1" dirty="0" smtClean="0">
                <a:solidFill>
                  <a:srgbClr val="006600"/>
                </a:solidFill>
              </a:rPr>
              <a:t>-resize"</a:t>
            </a:r>
            <a:r>
              <a:rPr lang="en-US" b="1" dirty="0" smtClean="0">
                <a:solidFill>
                  <a:srgbClr val="0070C0"/>
                </a:solidFill>
              </a:rPr>
              <a:t>&gt;</a:t>
            </a:r>
            <a:r>
              <a:rPr lang="en-US" b="1" dirty="0" smtClean="0"/>
              <a:t>w-resize</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cursor:text</a:t>
            </a:r>
            <a:r>
              <a:rPr lang="en-US" b="1" dirty="0" smtClean="0">
                <a:solidFill>
                  <a:srgbClr val="006600"/>
                </a:solidFill>
              </a:rPr>
              <a:t>"</a:t>
            </a:r>
            <a:r>
              <a:rPr lang="en-US" b="1" dirty="0" smtClean="0">
                <a:solidFill>
                  <a:srgbClr val="0070C0"/>
                </a:solidFill>
              </a:rPr>
              <a:t>&gt;</a:t>
            </a:r>
            <a:r>
              <a:rPr lang="en-US" b="1" dirty="0" smtClean="0"/>
              <a:t>text</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cursor:wait</a:t>
            </a:r>
            <a:r>
              <a:rPr lang="en-US" b="1" dirty="0" smtClean="0">
                <a:solidFill>
                  <a:srgbClr val="006600"/>
                </a:solidFill>
              </a:rPr>
              <a:t>"</a:t>
            </a:r>
            <a:r>
              <a:rPr lang="en-US" b="1" dirty="0" smtClean="0">
                <a:solidFill>
                  <a:srgbClr val="0070C0"/>
                </a:solidFill>
              </a:rPr>
              <a:t>&gt;</a:t>
            </a:r>
            <a:r>
              <a:rPr lang="en-US" b="1" dirty="0" smtClean="0"/>
              <a:t>wait</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 &lt;div </a:t>
            </a:r>
            <a:r>
              <a:rPr lang="en-US" b="1" dirty="0" smtClean="0">
                <a:solidFill>
                  <a:srgbClr val="FF0000"/>
                </a:solidFill>
              </a:rPr>
              <a:t>style=</a:t>
            </a:r>
            <a:r>
              <a:rPr lang="en-US" b="1" dirty="0" smtClean="0">
                <a:solidFill>
                  <a:srgbClr val="006600"/>
                </a:solidFill>
              </a:rPr>
              <a:t>"</a:t>
            </a:r>
            <a:r>
              <a:rPr lang="en-US" b="1" dirty="0" err="1" smtClean="0">
                <a:solidFill>
                  <a:srgbClr val="006600"/>
                </a:solidFill>
              </a:rPr>
              <a:t>cursor:help</a:t>
            </a:r>
            <a:r>
              <a:rPr lang="en-US" b="1" dirty="0" smtClean="0">
                <a:solidFill>
                  <a:srgbClr val="006600"/>
                </a:solidFill>
              </a:rPr>
              <a:t>"</a:t>
            </a:r>
            <a:r>
              <a:rPr lang="en-US" b="1" dirty="0" smtClean="0">
                <a:solidFill>
                  <a:srgbClr val="0070C0"/>
                </a:solidFill>
              </a:rPr>
              <a:t>&gt;</a:t>
            </a:r>
            <a:r>
              <a:rPr lang="en-US" b="1" dirty="0" smtClean="0"/>
              <a:t>help</a:t>
            </a:r>
            <a:r>
              <a:rPr lang="en-US" b="1" dirty="0" smtClean="0">
                <a:solidFill>
                  <a:srgbClr val="0070C0"/>
                </a:solidFill>
              </a:rPr>
              <a:t>&lt;/div&gt;</a:t>
            </a:r>
            <a:r>
              <a:rPr lang="en-US" b="1" dirty="0" smtClean="0"/>
              <a:t> </a:t>
            </a:r>
          </a:p>
          <a:p>
            <a:r>
              <a:rPr lang="en-US" b="1" dirty="0" smtClean="0"/>
              <a:t>       </a:t>
            </a:r>
            <a:r>
              <a:rPr lang="en-US" b="1" dirty="0" smtClean="0">
                <a:solidFill>
                  <a:srgbClr val="0070C0"/>
                </a:solidFill>
              </a:rPr>
              <a:t>&lt;/body&gt;   </a:t>
            </a:r>
          </a:p>
          <a:p>
            <a:r>
              <a:rPr lang="en-US" b="1" dirty="0" smtClean="0">
                <a:solidFill>
                  <a:srgbClr val="0070C0"/>
                </a:solidFill>
              </a:rPr>
              <a:t>&lt;/html&gt;</a:t>
            </a:r>
            <a:endParaRPr lang="en-US" b="1" dirty="0">
              <a:solidFill>
                <a:srgbClr val="0070C0"/>
              </a:solidFill>
            </a:endParaRPr>
          </a:p>
        </p:txBody>
      </p:sp>
      <p:pic>
        <p:nvPicPr>
          <p:cNvPr id="3" name="Picture 2"/>
          <p:cNvPicPr>
            <a:picLocks noChangeAspect="1" noChangeArrowheads="1"/>
          </p:cNvPicPr>
          <p:nvPr/>
        </p:nvPicPr>
        <p:blipFill>
          <a:blip r:embed="rId2" cstate="print"/>
          <a:srcRect/>
          <a:stretch>
            <a:fillRect/>
          </a:stretch>
        </p:blipFill>
        <p:spPr bwMode="auto">
          <a:xfrm>
            <a:off x="3581400" y="228600"/>
            <a:ext cx="1195552" cy="381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91215-WA000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381000" y="914400"/>
            <a:ext cx="8153400" cy="5105399"/>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3429000" y="228600"/>
            <a:ext cx="1219200" cy="475180"/>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&lt;span&gt; and &lt;div&gt; Tags</a:t>
            </a:r>
            <a:endParaRPr lang="en-US" b="1" dirty="0"/>
          </a:p>
        </p:txBody>
      </p:sp>
      <p:sp>
        <p:nvSpPr>
          <p:cNvPr id="3" name="Content Placeholder 2"/>
          <p:cNvSpPr>
            <a:spLocks noGrp="1"/>
          </p:cNvSpPr>
          <p:nvPr>
            <p:ph idx="1"/>
          </p:nvPr>
        </p:nvSpPr>
        <p:spPr>
          <a:xfrm>
            <a:off x="304800" y="1066800"/>
            <a:ext cx="8610600" cy="1600200"/>
          </a:xfrm>
        </p:spPr>
        <p:txBody>
          <a:bodyPr>
            <a:noAutofit/>
          </a:bodyPr>
          <a:lstStyle/>
          <a:p>
            <a:pPr algn="just">
              <a:buNone/>
            </a:pPr>
            <a:r>
              <a:rPr lang="en-US" sz="2400" b="1" dirty="0" smtClean="0"/>
              <a:t>&lt;span&gt; Tag:</a:t>
            </a:r>
          </a:p>
          <a:p>
            <a:pPr algn="just">
              <a:buNone/>
            </a:pPr>
            <a:r>
              <a:rPr lang="en-US" sz="2000" dirty="0" smtClean="0"/>
              <a:t>	It is used to group elements for styling purposes so that some text which are grouped will appear differently in a paragraph. That means we can differentiate particular text using font-size, color, font-family, font-style and so on.</a:t>
            </a:r>
            <a:endParaRPr lang="en-US" sz="2000" dirty="0"/>
          </a:p>
        </p:txBody>
      </p:sp>
      <p:sp>
        <p:nvSpPr>
          <p:cNvPr id="5" name="Rectangle 4"/>
          <p:cNvSpPr/>
          <p:nvPr/>
        </p:nvSpPr>
        <p:spPr>
          <a:xfrm>
            <a:off x="381000" y="2743200"/>
            <a:ext cx="8534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2743200"/>
            <a:ext cx="6705600" cy="3970318"/>
          </a:xfrm>
          <a:prstGeom prst="rect">
            <a:avLst/>
          </a:prstGeom>
        </p:spPr>
        <p:txBody>
          <a:bodyPr wrap="square">
            <a:spAutoFit/>
          </a:bodyPr>
          <a:lstStyle/>
          <a:p>
            <a:r>
              <a:rPr lang="en-US" b="1" dirty="0" smtClean="0">
                <a:solidFill>
                  <a:schemeClr val="bg1"/>
                </a:solidFill>
              </a:rPr>
              <a:t>&lt;!DOCTYPE html&gt; &lt;html&gt; </a:t>
            </a:r>
          </a:p>
          <a:p>
            <a:r>
              <a:rPr lang="en-US" b="1" dirty="0" smtClean="0">
                <a:solidFill>
                  <a:schemeClr val="bg1"/>
                </a:solidFill>
              </a:rPr>
              <a:t>&lt;head&gt;</a:t>
            </a:r>
          </a:p>
          <a:p>
            <a:r>
              <a:rPr lang="en-US" b="1" dirty="0" smtClean="0">
                <a:solidFill>
                  <a:schemeClr val="bg1"/>
                </a:solidFill>
              </a:rPr>
              <a:t>&lt;title&gt; Span Demo &lt;/title&gt;</a:t>
            </a:r>
          </a:p>
          <a:p>
            <a:r>
              <a:rPr lang="en-US" b="1" dirty="0" smtClean="0">
                <a:solidFill>
                  <a:schemeClr val="bg1"/>
                </a:solidFill>
              </a:rPr>
              <a:t>&lt;style type = "text/</a:t>
            </a:r>
            <a:r>
              <a:rPr lang="en-US" b="1" dirty="0" err="1" smtClean="0">
                <a:solidFill>
                  <a:schemeClr val="bg1"/>
                </a:solidFill>
              </a:rPr>
              <a:t>css</a:t>
            </a:r>
            <a:r>
              <a:rPr lang="en-US" b="1" dirty="0" smtClean="0">
                <a:solidFill>
                  <a:schemeClr val="bg1"/>
                </a:solidFill>
              </a:rPr>
              <a:t>"&gt;</a:t>
            </a:r>
          </a:p>
          <a:p>
            <a:r>
              <a:rPr lang="en-US" b="1" dirty="0" smtClean="0">
                <a:solidFill>
                  <a:srgbClr val="FFFF00"/>
                </a:solidFill>
              </a:rPr>
              <a:t>.</a:t>
            </a:r>
            <a:r>
              <a:rPr lang="en-US" b="1" dirty="0" err="1" smtClean="0">
                <a:solidFill>
                  <a:srgbClr val="FFFF00"/>
                </a:solidFill>
              </a:rPr>
              <a:t>myspan</a:t>
            </a:r>
            <a:endParaRPr lang="en-US" b="1" dirty="0" smtClean="0">
              <a:solidFill>
                <a:srgbClr val="FFFF00"/>
              </a:solidFill>
            </a:endParaRPr>
          </a:p>
          <a:p>
            <a:r>
              <a:rPr lang="en-US" b="1" dirty="0" smtClean="0">
                <a:solidFill>
                  <a:schemeClr val="bg1"/>
                </a:solidFill>
              </a:rPr>
              <a:t>{ font-size:28px; font-</a:t>
            </a:r>
            <a:r>
              <a:rPr lang="en-US" b="1" dirty="0" err="1" smtClean="0">
                <a:solidFill>
                  <a:schemeClr val="bg1"/>
                </a:solidFill>
              </a:rPr>
              <a:t>family:Arial</a:t>
            </a:r>
            <a:r>
              <a:rPr lang="en-US" b="1" dirty="0" smtClean="0">
                <a:solidFill>
                  <a:schemeClr val="bg1"/>
                </a:solidFill>
              </a:rPr>
              <a:t>;</a:t>
            </a:r>
          </a:p>
          <a:p>
            <a:r>
              <a:rPr lang="en-US" b="1" dirty="0" smtClean="0">
                <a:solidFill>
                  <a:schemeClr val="bg1"/>
                </a:solidFill>
              </a:rPr>
              <a:t>  </a:t>
            </a:r>
            <a:r>
              <a:rPr lang="en-US" b="1" dirty="0" err="1" smtClean="0">
                <a:solidFill>
                  <a:schemeClr val="bg1"/>
                </a:solidFill>
              </a:rPr>
              <a:t>color:green</a:t>
            </a:r>
            <a:r>
              <a:rPr lang="en-US" b="1" dirty="0" smtClean="0">
                <a:solidFill>
                  <a:schemeClr val="bg1"/>
                </a:solidFill>
              </a:rPr>
              <a:t>; background-</a:t>
            </a:r>
            <a:r>
              <a:rPr lang="en-US" b="1" dirty="0" err="1" smtClean="0">
                <a:solidFill>
                  <a:schemeClr val="bg1"/>
                </a:solidFill>
              </a:rPr>
              <a:t>color:yellow</a:t>
            </a:r>
            <a:r>
              <a:rPr lang="en-US" b="1" dirty="0" smtClean="0">
                <a:solidFill>
                  <a:schemeClr val="bg1"/>
                </a:solidFill>
              </a:rPr>
              <a:t>;</a:t>
            </a:r>
          </a:p>
          <a:p>
            <a:r>
              <a:rPr lang="en-US" b="1" dirty="0" smtClean="0">
                <a:solidFill>
                  <a:schemeClr val="bg1"/>
                </a:solidFill>
              </a:rPr>
              <a:t>}</a:t>
            </a:r>
          </a:p>
          <a:p>
            <a:r>
              <a:rPr lang="en-US" b="1" dirty="0" smtClean="0">
                <a:solidFill>
                  <a:schemeClr val="bg1"/>
                </a:solidFill>
              </a:rPr>
              <a:t>&lt;/style&gt;</a:t>
            </a:r>
          </a:p>
          <a:p>
            <a:r>
              <a:rPr lang="en-US" b="1" dirty="0" smtClean="0">
                <a:solidFill>
                  <a:schemeClr val="bg1"/>
                </a:solidFill>
              </a:rPr>
              <a:t>&lt;/head&gt;</a:t>
            </a:r>
          </a:p>
          <a:p>
            <a:r>
              <a:rPr lang="en-US" b="1" dirty="0" smtClean="0">
                <a:solidFill>
                  <a:schemeClr val="bg1"/>
                </a:solidFill>
              </a:rPr>
              <a:t>&lt;body&gt;</a:t>
            </a:r>
          </a:p>
          <a:p>
            <a:r>
              <a:rPr lang="en-US" b="1" dirty="0" smtClean="0">
                <a:solidFill>
                  <a:schemeClr val="bg1"/>
                </a:solidFill>
              </a:rPr>
              <a:t>&lt;h3&gt;Twinkle </a:t>
            </a:r>
            <a:r>
              <a:rPr lang="en-US" b="1" dirty="0" err="1" smtClean="0">
                <a:solidFill>
                  <a:schemeClr val="bg1"/>
                </a:solidFill>
              </a:rPr>
              <a:t>Twinkle</a:t>
            </a:r>
            <a:r>
              <a:rPr lang="en-US" b="1" dirty="0" smtClean="0">
                <a:solidFill>
                  <a:srgbClr val="FFFF00"/>
                </a:solidFill>
              </a:rPr>
              <a:t>&lt;span class="</a:t>
            </a:r>
            <a:r>
              <a:rPr lang="en-US" b="1" dirty="0" err="1" smtClean="0">
                <a:solidFill>
                  <a:srgbClr val="FFFF00"/>
                </a:solidFill>
              </a:rPr>
              <a:t>myspan</a:t>
            </a:r>
            <a:r>
              <a:rPr lang="en-US" b="1" dirty="0" smtClean="0">
                <a:solidFill>
                  <a:srgbClr val="FFFF00"/>
                </a:solidFill>
              </a:rPr>
              <a:t>"&gt;</a:t>
            </a:r>
            <a:r>
              <a:rPr lang="en-US" b="1" dirty="0" smtClean="0">
                <a:solidFill>
                  <a:schemeClr val="bg1"/>
                </a:solidFill>
              </a:rPr>
              <a:t>little&lt;/span&gt;stars&lt;/h3&gt;</a:t>
            </a:r>
          </a:p>
          <a:p>
            <a:r>
              <a:rPr lang="en-US" b="1" dirty="0" smtClean="0">
                <a:solidFill>
                  <a:schemeClr val="bg1"/>
                </a:solidFill>
              </a:rPr>
              <a:t>&lt;/body&gt;</a:t>
            </a:r>
          </a:p>
          <a:p>
            <a:r>
              <a:rPr lang="en-US" b="1" dirty="0" smtClean="0">
                <a:solidFill>
                  <a:schemeClr val="bg1"/>
                </a:solidFill>
              </a:rPr>
              <a:t>&lt;/html&gt;</a:t>
            </a:r>
            <a:endParaRPr lang="en-US"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4343400" y="2971800"/>
            <a:ext cx="4343400" cy="2133600"/>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1752600"/>
          </a:xfrm>
        </p:spPr>
        <p:txBody>
          <a:bodyPr>
            <a:noAutofit/>
          </a:bodyPr>
          <a:lstStyle/>
          <a:p>
            <a:pPr algn="just">
              <a:buNone/>
            </a:pPr>
            <a:r>
              <a:rPr lang="en-US" sz="2000" b="1" dirty="0" smtClean="0"/>
              <a:t>&lt;div&gt; Tag:</a:t>
            </a:r>
          </a:p>
          <a:p>
            <a:pPr marL="0" indent="0" algn="just">
              <a:buNone/>
            </a:pPr>
            <a:r>
              <a:rPr lang="en-US" sz="2000" dirty="0" smtClean="0"/>
              <a:t>Div tag is similar to span tag where div is a </a:t>
            </a:r>
            <a:r>
              <a:rPr lang="en-US" sz="2000" b="1" dirty="0" smtClean="0"/>
              <a:t>block-level</a:t>
            </a:r>
            <a:r>
              <a:rPr lang="en-US" sz="2000" dirty="0" smtClean="0"/>
              <a:t> tag but span is an </a:t>
            </a:r>
            <a:r>
              <a:rPr lang="en-US" sz="2000" b="1" dirty="0" smtClean="0"/>
              <a:t>inline tag</a:t>
            </a:r>
            <a:r>
              <a:rPr lang="en-US" sz="2000" dirty="0" smtClean="0"/>
              <a:t>. The div tag is known as Division tag. The div tag is used to make divisions of content in the web page like (text, images, header, footer, navigation bar, etc). The Div is the most usable tag in web development because it helps us to separate out data in the web page and we can create a particular section for particular data or function in the web pages.</a:t>
            </a:r>
            <a:endParaRPr lang="en-US" sz="2000" b="1" dirty="0"/>
          </a:p>
        </p:txBody>
      </p:sp>
      <p:sp>
        <p:nvSpPr>
          <p:cNvPr id="7" name="Rectangle 6"/>
          <p:cNvSpPr/>
          <p:nvPr/>
        </p:nvSpPr>
        <p:spPr>
          <a:xfrm>
            <a:off x="228600" y="2590800"/>
            <a:ext cx="8763000" cy="4038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t>&lt;!DOCTYPE html&gt; &lt;html&gt; &lt;head&gt;</a:t>
            </a:r>
          </a:p>
          <a:p>
            <a:r>
              <a:rPr lang="en-US" b="1" dirty="0" smtClean="0"/>
              <a:t>&lt;title&gt; Div Demo &lt;/title&gt;</a:t>
            </a:r>
          </a:p>
          <a:p>
            <a:r>
              <a:rPr lang="en-US" b="1" dirty="0" smtClean="0"/>
              <a:t>&lt;style type = "text/</a:t>
            </a:r>
            <a:r>
              <a:rPr lang="en-US" b="1" dirty="0" err="1" smtClean="0"/>
              <a:t>css</a:t>
            </a:r>
            <a:r>
              <a:rPr lang="en-US" b="1" dirty="0" smtClean="0"/>
              <a:t>"&gt;</a:t>
            </a:r>
          </a:p>
          <a:p>
            <a:r>
              <a:rPr lang="en-US" b="1" dirty="0" smtClean="0"/>
              <a:t>.</a:t>
            </a:r>
            <a:r>
              <a:rPr lang="en-US" b="1" dirty="0" err="1" smtClean="0"/>
              <a:t>mysection</a:t>
            </a:r>
            <a:endParaRPr lang="en-US" b="1" dirty="0" smtClean="0"/>
          </a:p>
          <a:p>
            <a:r>
              <a:rPr lang="en-US" b="1" dirty="0" smtClean="0"/>
              <a:t>{ font-size:28px; </a:t>
            </a:r>
          </a:p>
          <a:p>
            <a:r>
              <a:rPr lang="en-US" b="1" dirty="0" smtClean="0"/>
              <a:t>font-</a:t>
            </a:r>
            <a:r>
              <a:rPr lang="en-US" b="1" dirty="0" err="1" smtClean="0"/>
              <a:t>family:'monotype</a:t>
            </a:r>
            <a:r>
              <a:rPr lang="en-US" b="1" dirty="0" smtClean="0"/>
              <a:t> </a:t>
            </a:r>
            <a:r>
              <a:rPr lang="en-US" b="1" dirty="0" err="1" smtClean="0"/>
              <a:t>corsiva</a:t>
            </a:r>
            <a:r>
              <a:rPr lang="en-US" b="1" dirty="0" smtClean="0"/>
              <a:t>';</a:t>
            </a:r>
          </a:p>
          <a:p>
            <a:r>
              <a:rPr lang="en-US" b="1" dirty="0" smtClean="0"/>
              <a:t>  background-</a:t>
            </a:r>
            <a:r>
              <a:rPr lang="en-US" b="1" dirty="0" err="1" smtClean="0"/>
              <a:t>color:yellow</a:t>
            </a:r>
            <a:r>
              <a:rPr lang="en-US" b="1" dirty="0" smtClean="0"/>
              <a:t>;}</a:t>
            </a:r>
          </a:p>
          <a:p>
            <a:r>
              <a:rPr lang="en-US" b="1" dirty="0" smtClean="0"/>
              <a:t>&lt;/style&gt;  &lt;/head&gt;</a:t>
            </a:r>
          </a:p>
          <a:p>
            <a:r>
              <a:rPr lang="en-US" b="1" dirty="0" smtClean="0"/>
              <a:t>&lt;body&gt;</a:t>
            </a:r>
          </a:p>
          <a:p>
            <a:r>
              <a:rPr lang="en-US" b="1" dirty="0" smtClean="0"/>
              <a:t> &lt;div class="</a:t>
            </a:r>
            <a:r>
              <a:rPr lang="en-US" b="1" dirty="0" err="1" smtClean="0"/>
              <a:t>mysection</a:t>
            </a:r>
            <a:r>
              <a:rPr lang="en-US" b="1" dirty="0" smtClean="0"/>
              <a:t>"&gt;</a:t>
            </a:r>
          </a:p>
          <a:p>
            <a:r>
              <a:rPr lang="en-US" b="1" dirty="0" smtClean="0"/>
              <a:t>&lt;p&gt; Div tag is Block level tag. It is a generic container tag&lt;/p&gt;</a:t>
            </a:r>
          </a:p>
          <a:p>
            <a:r>
              <a:rPr lang="en-US" b="1" dirty="0" smtClean="0"/>
              <a:t>&lt;p&gt;It is used to the group of various tags of HTML .&lt;/p&gt;</a:t>
            </a:r>
          </a:p>
          <a:p>
            <a:r>
              <a:rPr lang="en-US" b="1" dirty="0" smtClean="0"/>
              <a:t>&lt;/body&gt; </a:t>
            </a:r>
          </a:p>
          <a:p>
            <a:r>
              <a:rPr lang="en-US" b="1" dirty="0" smtClean="0"/>
              <a:t>&lt;/html&gt;</a:t>
            </a:r>
            <a:endParaRPr lang="en-US" b="1" dirty="0"/>
          </a:p>
        </p:txBody>
      </p:sp>
      <p:pic>
        <p:nvPicPr>
          <p:cNvPr id="2053" name="Picture 5"/>
          <p:cNvPicPr>
            <a:picLocks noChangeAspect="1" noChangeArrowheads="1"/>
          </p:cNvPicPr>
          <p:nvPr/>
        </p:nvPicPr>
        <p:blipFill>
          <a:blip r:embed="rId2" cstate="print"/>
          <a:srcRect/>
          <a:stretch>
            <a:fillRect/>
          </a:stretch>
        </p:blipFill>
        <p:spPr bwMode="auto">
          <a:xfrm>
            <a:off x="3581400" y="2514601"/>
            <a:ext cx="5562600" cy="2514599"/>
          </a:xfrm>
          <a:prstGeom prst="rect">
            <a:avLst/>
          </a:prstGeom>
          <a:noFill/>
          <a:ln w="9525">
            <a:noFill/>
            <a:miter lim="800000"/>
            <a:headEnd/>
            <a:tailEnd/>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229600" cy="5257800"/>
          </a:xfrm>
        </p:spPr>
        <p:txBody>
          <a:bodyPr>
            <a:normAutofit fontScale="92500" lnSpcReduction="10000"/>
          </a:bodyPr>
          <a:lstStyle/>
          <a:p>
            <a:endParaRPr lang="en-US" dirty="0" smtClean="0"/>
          </a:p>
          <a:p>
            <a:r>
              <a:rPr lang="en-US" dirty="0" smtClean="0">
                <a:hlinkClick r:id="rId2"/>
              </a:rPr>
              <a:t>https://way2tutorial.com/html/tutorial.php</a:t>
            </a:r>
            <a:endParaRPr lang="en-US" dirty="0" smtClean="0"/>
          </a:p>
          <a:p>
            <a:r>
              <a:rPr lang="en-US" dirty="0" smtClean="0">
                <a:hlinkClick r:id="rId3"/>
              </a:rPr>
              <a:t>https://coursesweb.net/html</a:t>
            </a:r>
            <a:endParaRPr lang="en-US" dirty="0" smtClean="0"/>
          </a:p>
          <a:p>
            <a:r>
              <a:rPr lang="en-US" dirty="0" smtClean="0">
                <a:hlinkClick r:id="rId4"/>
              </a:rPr>
              <a:t>https://www.geeksforgeeks.org/html-tutorials/</a:t>
            </a:r>
            <a:endParaRPr lang="en-US" dirty="0" smtClean="0"/>
          </a:p>
          <a:p>
            <a:r>
              <a:rPr lang="en-US" dirty="0" smtClean="0">
                <a:hlinkClick r:id="rId5"/>
              </a:rPr>
              <a:t>https://www.tutorialride.com/html/html-tutorial.htm</a:t>
            </a:r>
            <a:endParaRPr lang="en-US" dirty="0" smtClean="0"/>
          </a:p>
          <a:p>
            <a:r>
              <a:rPr lang="en-US" dirty="0" smtClean="0">
                <a:hlinkClick r:id="rId6"/>
              </a:rPr>
              <a:t>https://www.w3schools.com/html/</a:t>
            </a:r>
            <a:endParaRPr lang="en-US" dirty="0" smtClean="0"/>
          </a:p>
          <a:p>
            <a:r>
              <a:rPr lang="en-US" dirty="0" smtClean="0">
                <a:hlinkClick r:id="rId7"/>
              </a:rPr>
              <a:t>https://www.tutorialspoint.com/html/index.htm</a:t>
            </a:r>
            <a:endParaRPr lang="en-US" dirty="0" smtClean="0"/>
          </a:p>
          <a:p>
            <a:r>
              <a:rPr lang="en-US" smtClean="0">
                <a:hlinkClick r:id="rId8"/>
              </a:rPr>
              <a:t>https://tutorialehtml.com/en/html-tutorial-complete-html-guide/</a:t>
            </a:r>
            <a:endParaRPr lang="en-US" smtClean="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88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rPr>
              <a:t>Thank You !!</a:t>
            </a:r>
            <a:endParaRPr lang="en-US" sz="8800" b="1" dirty="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endParaRPr>
          </a:p>
        </p:txBody>
      </p:sp>
      <p:pic>
        <p:nvPicPr>
          <p:cNvPr id="4" name="Picture 3" descr="7fdd853b32a40e80734857274f79c89e_256.png"/>
          <p:cNvPicPr>
            <a:picLocks noChangeAspect="1"/>
          </p:cNvPicPr>
          <p:nvPr/>
        </p:nvPicPr>
        <p:blipFill>
          <a:blip r:embed="rId2" cstate="print"/>
          <a:stretch>
            <a:fillRect/>
          </a:stretch>
        </p:blipFill>
        <p:spPr>
          <a:xfrm>
            <a:off x="6096000" y="4191000"/>
            <a:ext cx="1676400" cy="1676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HTML Parts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An HTML document consists of 3 main parts</a:t>
            </a:r>
          </a:p>
          <a:p>
            <a:pPr lvl="1"/>
            <a:r>
              <a:rPr lang="en-US" dirty="0" smtClean="0"/>
              <a:t>DOCTYPE declaration</a:t>
            </a:r>
          </a:p>
          <a:p>
            <a:pPr lvl="1"/>
            <a:r>
              <a:rPr lang="en-US" dirty="0" smtClean="0"/>
              <a:t>&lt;head&gt; section</a:t>
            </a:r>
          </a:p>
          <a:p>
            <a:pPr lvl="1"/>
            <a:r>
              <a:rPr lang="en-US" dirty="0" smtClean="0"/>
              <a:t>&lt;body&gt; section</a:t>
            </a:r>
          </a:p>
          <a:p>
            <a:pPr lvl="1">
              <a:buNone/>
            </a:pPr>
            <a:r>
              <a:rPr lang="en-US" dirty="0" smtClean="0"/>
              <a:t>			</a:t>
            </a:r>
            <a:r>
              <a:rPr lang="en-US" smtClean="0"/>
              <a:t>&lt;!DOCTYPE html&gt;</a:t>
            </a:r>
            <a:endParaRPr lang="en-US" dirty="0" smtClean="0"/>
          </a:p>
          <a:p>
            <a:pPr lvl="1">
              <a:buNone/>
            </a:pPr>
            <a:r>
              <a:rPr lang="en-US" dirty="0" smtClean="0"/>
              <a:t>			&lt;html&gt;</a:t>
            </a:r>
          </a:p>
          <a:p>
            <a:pPr lvl="1">
              <a:buNone/>
            </a:pPr>
            <a:r>
              <a:rPr lang="en-US" dirty="0" smtClean="0"/>
              <a:t>			&lt;head&gt;</a:t>
            </a:r>
          </a:p>
          <a:p>
            <a:pPr lvl="1">
              <a:buNone/>
            </a:pPr>
            <a:r>
              <a:rPr lang="en-US" dirty="0" smtClean="0"/>
              <a:t>			 &lt;title&gt; …. &lt;/title&gt;</a:t>
            </a:r>
          </a:p>
          <a:p>
            <a:pPr lvl="1">
              <a:buNone/>
            </a:pPr>
            <a:r>
              <a:rPr lang="en-US" dirty="0" smtClean="0"/>
              <a:t>			&lt;/head&gt;</a:t>
            </a:r>
          </a:p>
          <a:p>
            <a:pPr lvl="1">
              <a:buNone/>
            </a:pPr>
            <a:r>
              <a:rPr lang="en-US" dirty="0" smtClean="0"/>
              <a:t>			&lt;body&gt;</a:t>
            </a:r>
          </a:p>
          <a:p>
            <a:pPr lvl="1">
              <a:buNone/>
            </a:pPr>
            <a:r>
              <a:rPr lang="en-US" dirty="0" smtClean="0"/>
              <a:t>			….</a:t>
            </a:r>
          </a:p>
          <a:p>
            <a:pPr lvl="1">
              <a:buNone/>
            </a:pPr>
            <a:r>
              <a:rPr lang="en-US" dirty="0" smtClean="0"/>
              <a:t>			….</a:t>
            </a:r>
          </a:p>
          <a:p>
            <a:pPr lvl="1">
              <a:buNone/>
            </a:pPr>
            <a:r>
              <a:rPr lang="en-US" dirty="0" smtClean="0"/>
              <a:t>			…</a:t>
            </a:r>
          </a:p>
          <a:p>
            <a:pPr lvl="1">
              <a:buNone/>
            </a:pPr>
            <a:r>
              <a:rPr lang="en-US" dirty="0" smtClean="0"/>
              <a:t>			&lt;/body&gt;</a:t>
            </a:r>
          </a:p>
          <a:p>
            <a:pPr lvl="1">
              <a:buNone/>
            </a:pPr>
            <a:r>
              <a:rPr lang="en-US" dirty="0" smtClean="0"/>
              <a:t>			&lt;/html&gt;</a:t>
            </a:r>
          </a:p>
          <a:p>
            <a:pPr lvl="1">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Document Structure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HTML document is composed of 3 parts:</a:t>
            </a:r>
          </a:p>
          <a:p>
            <a:pPr lvl="1"/>
            <a:r>
              <a:rPr lang="en-US" dirty="0" smtClean="0"/>
              <a:t>1. a line containing HTML version information, e.g.:</a:t>
            </a:r>
          </a:p>
          <a:p>
            <a:pPr lvl="2"/>
            <a:r>
              <a:rPr lang="en-US" dirty="0" smtClean="0"/>
              <a:t>&lt;!DOCTYPE html PUBLIC "-//W3C//DTD HTML 4.01//EN“ "http://www.w3.org/TR/html4/strict.dtd"&gt;</a:t>
            </a:r>
          </a:p>
          <a:p>
            <a:pPr lvl="2">
              <a:buNone/>
            </a:pPr>
            <a:r>
              <a:rPr lang="en-US" dirty="0" smtClean="0"/>
              <a:t>	  Note: &lt;!DOCTYPE html&gt; for HTML5</a:t>
            </a:r>
          </a:p>
          <a:p>
            <a:pPr lvl="1"/>
            <a:r>
              <a:rPr lang="en-US" dirty="0" smtClean="0"/>
              <a:t>2. a declarative header section</a:t>
            </a:r>
          </a:p>
          <a:p>
            <a:pPr lvl="2"/>
            <a:r>
              <a:rPr lang="en-US" dirty="0" smtClean="0"/>
              <a:t> Delimited with the &lt;head&gt; tag</a:t>
            </a:r>
          </a:p>
          <a:p>
            <a:pPr lvl="2"/>
            <a:r>
              <a:rPr lang="en-US" dirty="0" smtClean="0"/>
              <a:t>The &lt;title&gt;tag is used to give the document a title normally displayed in the browser’s window title bar</a:t>
            </a:r>
          </a:p>
          <a:p>
            <a:pPr lvl="1"/>
            <a:r>
              <a:rPr lang="en-US" dirty="0" smtClean="0"/>
              <a:t>3. a body containing the document's actual content</a:t>
            </a:r>
          </a:p>
          <a:p>
            <a:pPr lvl="2"/>
            <a:r>
              <a:rPr lang="en-US" dirty="0" smtClean="0"/>
              <a:t>Delimited with the &lt;body&gt; tag</a:t>
            </a:r>
          </a:p>
          <a:p>
            <a:pPr lvl="2"/>
            <a:r>
              <a:rPr lang="en-US" dirty="0" smtClean="0"/>
              <a:t> After document type declaration, the remainder of an HTML document is contained by the html element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388829" y="609600"/>
            <a:ext cx="8221771"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91215-WA0003.jpg"/>
          <p:cNvPicPr>
            <a:picLocks noChangeAspect="1"/>
          </p:cNvPicPr>
          <p:nvPr/>
        </p:nvPicPr>
        <p:blipFill>
          <a:blip r:embed="rId2" cstate="print"/>
          <a:stretch>
            <a:fillRect/>
          </a:stretch>
        </p:blipFill>
        <p:spPr>
          <a:xfrm>
            <a:off x="467764" y="990600"/>
            <a:ext cx="8447636" cy="4495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762000" y="193934"/>
            <a:ext cx="7620000" cy="5952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838200" y="479044"/>
            <a:ext cx="7315199" cy="5845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85800" y="643002"/>
            <a:ext cx="7606410" cy="5452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normAutofit fontScale="90000"/>
          </a:bodyPr>
          <a:lstStyle/>
          <a:p>
            <a:r>
              <a:rPr lang="en-US" b="1" dirty="0" smtClean="0">
                <a:solidFill>
                  <a:srgbClr val="0070C0"/>
                </a:solidFill>
              </a:rPr>
              <a:t>What are Markup Languages?</a:t>
            </a:r>
            <a:endParaRPr lang="en-US" dirty="0"/>
          </a:p>
        </p:txBody>
      </p:sp>
      <p:sp>
        <p:nvSpPr>
          <p:cNvPr id="3" name="Content Placeholder 2"/>
          <p:cNvSpPr>
            <a:spLocks noGrp="1"/>
          </p:cNvSpPr>
          <p:nvPr>
            <p:ph idx="1"/>
          </p:nvPr>
        </p:nvSpPr>
        <p:spPr>
          <a:xfrm>
            <a:off x="381000" y="1600200"/>
            <a:ext cx="8382000" cy="4724400"/>
          </a:xfrm>
        </p:spPr>
        <p:txBody>
          <a:bodyPr>
            <a:normAutofit fontScale="92500" lnSpcReduction="10000"/>
          </a:bodyPr>
          <a:lstStyle/>
          <a:p>
            <a:pPr marL="117475" indent="-117475" algn="just">
              <a:buNone/>
            </a:pPr>
            <a:r>
              <a:rPr lang="en-US" dirty="0" smtClean="0">
                <a:solidFill>
                  <a:schemeClr val="tx2">
                    <a:lumMod val="50000"/>
                  </a:schemeClr>
                </a:solidFill>
              </a:rPr>
              <a:t> These markup languages are designed specifically to work for </a:t>
            </a:r>
            <a:r>
              <a:rPr lang="en-US" b="1" dirty="0" smtClean="0">
                <a:solidFill>
                  <a:schemeClr val="tx2">
                    <a:lumMod val="50000"/>
                  </a:schemeClr>
                </a:solidFill>
              </a:rPr>
              <a:t>web development</a:t>
            </a:r>
            <a:r>
              <a:rPr lang="en-US" dirty="0" smtClean="0">
                <a:solidFill>
                  <a:schemeClr val="tx2">
                    <a:lumMod val="50000"/>
                  </a:schemeClr>
                </a:solidFill>
              </a:rPr>
              <a:t>. Today, it is a foundation of the web and everything you see is the combination of markup text, CSS and front end scripts (interactivity) are based on mark up languages. It is what creates the final web presence. It sets the architecture of the website and gives it structure. These mark up languages structures data. Unlike other languages like Python or </a:t>
            </a:r>
            <a:r>
              <a:rPr lang="en-US" b="1" dirty="0" smtClean="0">
                <a:solidFill>
                  <a:schemeClr val="tx2">
                    <a:lumMod val="50000"/>
                  </a:schemeClr>
                </a:solidFill>
              </a:rPr>
              <a:t>PHP</a:t>
            </a:r>
            <a:r>
              <a:rPr lang="en-US" dirty="0" smtClean="0">
                <a:solidFill>
                  <a:schemeClr val="tx2">
                    <a:lumMod val="50000"/>
                  </a:schemeClr>
                </a:solidFill>
              </a:rPr>
              <a:t> or Ruby that guide the behavior of the data and the databases.</a:t>
            </a:r>
          </a:p>
          <a:p>
            <a:endParaRPr lang="en-US" dirty="0"/>
          </a:p>
        </p:txBody>
      </p:sp>
      <p:pic>
        <p:nvPicPr>
          <p:cNvPr id="4" name="Picture 1" descr="C:\Users\Administrator\Downloads\1468410177_application-code.png"/>
          <p:cNvPicPr>
            <a:picLocks noChangeAspect="1" noChangeArrowheads="1"/>
          </p:cNvPicPr>
          <p:nvPr/>
        </p:nvPicPr>
        <p:blipFill>
          <a:blip r:embed="rId2" cstate="print"/>
          <a:srcRect/>
          <a:stretch>
            <a:fillRect/>
          </a:stretch>
        </p:blipFill>
        <p:spPr bwMode="auto">
          <a:xfrm>
            <a:off x="6858000" y="0"/>
            <a:ext cx="1930400" cy="1930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685800" y="446363"/>
            <a:ext cx="7696200" cy="542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Elements and Tags</a:t>
            </a:r>
          </a:p>
        </p:txBody>
      </p:sp>
      <p:sp>
        <p:nvSpPr>
          <p:cNvPr id="3" name="Content Placeholder 2"/>
          <p:cNvSpPr>
            <a:spLocks noGrp="1"/>
          </p:cNvSpPr>
          <p:nvPr>
            <p:ph idx="1"/>
          </p:nvPr>
        </p:nvSpPr>
        <p:spPr/>
        <p:txBody>
          <a:bodyPr>
            <a:normAutofit/>
          </a:bodyPr>
          <a:lstStyle/>
          <a:p>
            <a:r>
              <a:rPr lang="en-US" dirty="0"/>
              <a:t>A tag is always enclosed in angle </a:t>
            </a:r>
            <a:r>
              <a:rPr lang="en-US" dirty="0" smtClean="0"/>
              <a:t>bracket &lt;&gt;</a:t>
            </a:r>
            <a:r>
              <a:rPr lang="en-US" dirty="0"/>
              <a:t>like &lt;HTML&gt;</a:t>
            </a:r>
          </a:p>
          <a:p>
            <a:r>
              <a:rPr lang="en-US" dirty="0" smtClean="0"/>
              <a:t>HTML tags </a:t>
            </a:r>
            <a:r>
              <a:rPr lang="en-US" dirty="0"/>
              <a:t>normally </a:t>
            </a:r>
            <a:r>
              <a:rPr lang="en-US" b="1" dirty="0"/>
              <a:t>come in pairs </a:t>
            </a:r>
            <a:r>
              <a:rPr lang="en-US" b="1" dirty="0" smtClean="0"/>
              <a:t>like </a:t>
            </a:r>
            <a:r>
              <a:rPr lang="en-US" dirty="0" smtClean="0"/>
              <a:t>&lt;HTML</a:t>
            </a:r>
            <a:r>
              <a:rPr lang="en-US" dirty="0"/>
              <a:t>&gt; and &lt;/HTML&gt; </a:t>
            </a:r>
            <a:endParaRPr lang="en-US" dirty="0" smtClean="0"/>
          </a:p>
          <a:p>
            <a:r>
              <a:rPr lang="en-US" dirty="0" smtClean="0"/>
              <a:t>i.e. </a:t>
            </a:r>
            <a:r>
              <a:rPr lang="en-US" b="1" dirty="0" smtClean="0"/>
              <a:t>Start </a:t>
            </a:r>
            <a:r>
              <a:rPr lang="en-US" b="1" dirty="0"/>
              <a:t>tag = &lt;</a:t>
            </a:r>
            <a:r>
              <a:rPr lang="en-US" b="1" dirty="0" smtClean="0"/>
              <a:t>HTML&gt;  &amp; End </a:t>
            </a:r>
            <a:r>
              <a:rPr lang="en-US" b="1" dirty="0"/>
              <a:t>tag =&lt;/</a:t>
            </a:r>
            <a:r>
              <a:rPr lang="en-US" b="1" dirty="0" smtClean="0"/>
              <a:t>HTML&gt;</a:t>
            </a:r>
          </a:p>
          <a:p>
            <a:r>
              <a:rPr lang="en-US" dirty="0" smtClean="0"/>
              <a:t>Start </a:t>
            </a:r>
            <a:r>
              <a:rPr lang="en-US" dirty="0"/>
              <a:t>and end tags are also called </a:t>
            </a:r>
            <a:r>
              <a:rPr lang="en-US" b="1" dirty="0" smtClean="0"/>
              <a:t>opening tags </a:t>
            </a:r>
            <a:r>
              <a:rPr lang="en-US" b="1" dirty="0"/>
              <a:t>and closing </a:t>
            </a:r>
            <a:r>
              <a:rPr lang="en-US" b="1" dirty="0" smtClean="0"/>
              <a:t>tags.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START</a:t>
            </a:r>
            <a:endParaRPr lang="en-US" dirty="0"/>
          </a:p>
        </p:txBody>
      </p:sp>
      <p:sp>
        <p:nvSpPr>
          <p:cNvPr id="3" name="Content Placeholder 2"/>
          <p:cNvSpPr>
            <a:spLocks noGrp="1"/>
          </p:cNvSpPr>
          <p:nvPr>
            <p:ph idx="1"/>
          </p:nvPr>
        </p:nvSpPr>
        <p:spPr/>
        <p:txBody>
          <a:bodyPr>
            <a:normAutofit/>
          </a:bodyPr>
          <a:lstStyle/>
          <a:p>
            <a:r>
              <a:rPr lang="en-US" dirty="0"/>
              <a:t>Write html code in </a:t>
            </a:r>
            <a:r>
              <a:rPr lang="en-US" dirty="0" smtClean="0"/>
              <a:t>notepad.</a:t>
            </a:r>
          </a:p>
          <a:p>
            <a:r>
              <a:rPr lang="en-US" dirty="0" smtClean="0"/>
              <a:t>Save </a:t>
            </a:r>
            <a:r>
              <a:rPr lang="en-US" dirty="0"/>
              <a:t>the file with (.Html)/(.</a:t>
            </a:r>
            <a:r>
              <a:rPr lang="en-US" dirty="0" err="1"/>
              <a:t>Htm</a:t>
            </a:r>
            <a:r>
              <a:rPr lang="en-US" dirty="0"/>
              <a:t>) extension</a:t>
            </a:r>
            <a:r>
              <a:rPr lang="en-US" dirty="0" smtClean="0"/>
              <a:t>.</a:t>
            </a:r>
          </a:p>
          <a:p>
            <a:r>
              <a:rPr lang="en-US" dirty="0" smtClean="0"/>
              <a:t> </a:t>
            </a:r>
            <a:r>
              <a:rPr lang="en-US" dirty="0"/>
              <a:t>View the page in any web browser </a:t>
            </a:r>
            <a:r>
              <a:rPr lang="en-US" dirty="0" smtClean="0"/>
              <a:t>viz. INTERNET </a:t>
            </a:r>
            <a:r>
              <a:rPr lang="en-US" dirty="0"/>
              <a:t>EXPLORER, </a:t>
            </a:r>
            <a:r>
              <a:rPr lang="en-US" dirty="0" smtClean="0"/>
              <a:t>NETSCAPE NAVIGATOR </a:t>
            </a:r>
            <a:r>
              <a:rPr lang="en-US" dirty="0"/>
              <a:t>etc.</a:t>
            </a:r>
          </a:p>
          <a:p>
            <a:r>
              <a:rPr lang="en-US" dirty="0" smtClean="0"/>
              <a:t>The </a:t>
            </a:r>
            <a:r>
              <a:rPr lang="en-US" dirty="0"/>
              <a:t>purpose of a web browser (like </a:t>
            </a:r>
            <a:r>
              <a:rPr lang="en-US" dirty="0" smtClean="0"/>
              <a:t>internet explorer </a:t>
            </a:r>
            <a:r>
              <a:rPr lang="en-US" dirty="0"/>
              <a:t>or </a:t>
            </a:r>
            <a:r>
              <a:rPr lang="en-US" dirty="0" err="1"/>
              <a:t>firefox</a:t>
            </a:r>
            <a:r>
              <a:rPr lang="en-US" dirty="0"/>
              <a:t>) is to read html documents </a:t>
            </a:r>
            <a:r>
              <a:rPr lang="en-US" dirty="0" smtClean="0"/>
              <a:t>and display </a:t>
            </a:r>
            <a:r>
              <a:rPr lang="en-US" dirty="0"/>
              <a:t>them as web pages.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a:t>
            </a:r>
            <a:r>
              <a:rPr lang="en-US" dirty="0"/>
              <a:t>syntax</a:t>
            </a:r>
          </a:p>
        </p:txBody>
      </p:sp>
      <p:sp>
        <p:nvSpPr>
          <p:cNvPr id="3" name="Content Placeholder 2"/>
          <p:cNvSpPr>
            <a:spLocks noGrp="1"/>
          </p:cNvSpPr>
          <p:nvPr>
            <p:ph idx="1"/>
          </p:nvPr>
        </p:nvSpPr>
        <p:spPr>
          <a:xfrm>
            <a:off x="685800" y="1371600"/>
            <a:ext cx="8229600" cy="4525963"/>
          </a:xfrm>
        </p:spPr>
        <p:txBody>
          <a:bodyPr>
            <a:normAutofit/>
          </a:bodyPr>
          <a:lstStyle/>
          <a:p>
            <a:pPr>
              <a:buNone/>
            </a:pPr>
            <a:endParaRPr lang="en-US" dirty="0" smtClean="0"/>
          </a:p>
          <a:p>
            <a:pPr>
              <a:buNone/>
            </a:pPr>
            <a:r>
              <a:rPr lang="en-US" dirty="0" smtClean="0"/>
              <a:t>1.The DOCTYPE</a:t>
            </a:r>
          </a:p>
          <a:p>
            <a:pPr>
              <a:buNone/>
            </a:pPr>
            <a:r>
              <a:rPr lang="en-US" dirty="0" smtClean="0"/>
              <a:t>2.Elements</a:t>
            </a:r>
            <a:endParaRPr lang="en-US" dirty="0"/>
          </a:p>
          <a:p>
            <a:pPr>
              <a:buNone/>
            </a:pPr>
            <a:r>
              <a:rPr lang="en-US" dirty="0"/>
              <a:t>3.Attributes</a:t>
            </a:r>
          </a:p>
          <a:p>
            <a:pPr>
              <a:buNone/>
            </a:pPr>
            <a:r>
              <a:rPr lang="en-US" dirty="0"/>
              <a:t>4.Comments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516563"/>
          </a:xfrm>
        </p:spPr>
        <p:txBody>
          <a:bodyPr>
            <a:normAutofit lnSpcReduction="10000"/>
          </a:bodyPr>
          <a:lstStyle/>
          <a:p>
            <a:pPr>
              <a:buNone/>
            </a:pPr>
            <a:r>
              <a:rPr lang="en-US" u="sng" dirty="0" smtClean="0"/>
              <a:t>DOCTYPE</a:t>
            </a:r>
          </a:p>
          <a:p>
            <a:pPr>
              <a:buNone/>
            </a:pPr>
            <a:r>
              <a:rPr lang="en-US" dirty="0" smtClean="0">
                <a:solidFill>
                  <a:srgbClr val="7030A0"/>
                </a:solidFill>
              </a:rPr>
              <a:t>&lt; !DOCTYPE html&gt; </a:t>
            </a:r>
            <a:r>
              <a:rPr lang="en-US" dirty="0" smtClean="0"/>
              <a:t>- Required Header</a:t>
            </a:r>
          </a:p>
          <a:p>
            <a:pPr>
              <a:buNone/>
            </a:pPr>
            <a:r>
              <a:rPr lang="en-US" u="sng" dirty="0" smtClean="0"/>
              <a:t>Elements</a:t>
            </a:r>
          </a:p>
          <a:p>
            <a:pPr>
              <a:buNone/>
            </a:pPr>
            <a:r>
              <a:rPr lang="en-US" dirty="0" smtClean="0"/>
              <a:t>            </a:t>
            </a:r>
            <a:r>
              <a:rPr lang="en-US" dirty="0" smtClean="0">
                <a:solidFill>
                  <a:srgbClr val="7030A0"/>
                </a:solidFill>
              </a:rPr>
              <a:t>&lt;</a:t>
            </a:r>
            <a:r>
              <a:rPr lang="en-US" dirty="0">
                <a:solidFill>
                  <a:srgbClr val="7030A0"/>
                </a:solidFill>
              </a:rPr>
              <a:t>element&gt; </a:t>
            </a:r>
            <a:r>
              <a:rPr lang="en-US" dirty="0" smtClean="0"/>
              <a:t>…………... </a:t>
            </a:r>
            <a:r>
              <a:rPr lang="en-US" dirty="0">
                <a:solidFill>
                  <a:srgbClr val="7030A0"/>
                </a:solidFill>
              </a:rPr>
              <a:t>&lt;/element</a:t>
            </a:r>
            <a:r>
              <a:rPr lang="en-US" dirty="0" smtClean="0">
                <a:solidFill>
                  <a:srgbClr val="7030A0"/>
                </a:solidFill>
              </a:rPr>
              <a:t>&gt;</a:t>
            </a:r>
          </a:p>
          <a:p>
            <a:pPr>
              <a:buNone/>
            </a:pPr>
            <a:r>
              <a:rPr lang="en-US" dirty="0" smtClean="0"/>
              <a:t> </a:t>
            </a:r>
          </a:p>
          <a:p>
            <a:pPr>
              <a:buNone/>
            </a:pPr>
            <a:r>
              <a:rPr lang="en-US" dirty="0"/>
              <a:t> </a:t>
            </a:r>
            <a:r>
              <a:rPr lang="en-US" dirty="0" smtClean="0"/>
              <a:t>             Start </a:t>
            </a:r>
            <a:r>
              <a:rPr lang="en-US" dirty="0"/>
              <a:t>tag </a:t>
            </a:r>
            <a:r>
              <a:rPr lang="en-US" dirty="0" smtClean="0"/>
              <a:t>   Content   </a:t>
            </a:r>
            <a:r>
              <a:rPr lang="en-US" dirty="0"/>
              <a:t>End </a:t>
            </a:r>
            <a:r>
              <a:rPr lang="en-US" dirty="0" smtClean="0"/>
              <a:t>tag</a:t>
            </a:r>
          </a:p>
          <a:p>
            <a:pPr>
              <a:buNone/>
            </a:pPr>
            <a:r>
              <a:rPr lang="en-US" u="sng" dirty="0" smtClean="0"/>
              <a:t>Attributes</a:t>
            </a:r>
          </a:p>
          <a:p>
            <a:pPr>
              <a:buNone/>
            </a:pPr>
            <a:r>
              <a:rPr lang="en-US" dirty="0" smtClean="0"/>
              <a:t>     &lt;</a:t>
            </a:r>
            <a:r>
              <a:rPr lang="en-US" dirty="0"/>
              <a:t>element </a:t>
            </a:r>
            <a:r>
              <a:rPr lang="en-US" dirty="0" smtClean="0">
                <a:solidFill>
                  <a:srgbClr val="00B050"/>
                </a:solidFill>
              </a:rPr>
              <a:t>attribute</a:t>
            </a:r>
            <a:r>
              <a:rPr lang="en-US" dirty="0" smtClean="0"/>
              <a:t>=</a:t>
            </a:r>
            <a:r>
              <a:rPr lang="en-US" dirty="0" smtClean="0">
                <a:solidFill>
                  <a:srgbClr val="7030A0"/>
                </a:solidFill>
              </a:rPr>
              <a:t>”</a:t>
            </a:r>
            <a:r>
              <a:rPr lang="en-US" dirty="0">
                <a:solidFill>
                  <a:srgbClr val="7030A0"/>
                </a:solidFill>
              </a:rPr>
              <a:t>value”</a:t>
            </a:r>
            <a:r>
              <a:rPr lang="en-US" dirty="0"/>
              <a:t>&gt;</a:t>
            </a:r>
          </a:p>
          <a:p>
            <a:pPr>
              <a:buNone/>
            </a:pPr>
            <a:r>
              <a:rPr lang="en-US" dirty="0" smtClean="0"/>
              <a:t>         </a:t>
            </a:r>
          </a:p>
          <a:p>
            <a:pPr>
              <a:buNone/>
            </a:pPr>
            <a:r>
              <a:rPr lang="en-US" dirty="0"/>
              <a:t> </a:t>
            </a:r>
            <a:r>
              <a:rPr lang="en-US" dirty="0" smtClean="0"/>
              <a:t>                     Name          Value</a:t>
            </a:r>
          </a:p>
        </p:txBody>
      </p:sp>
      <p:sp>
        <p:nvSpPr>
          <p:cNvPr id="7" name="Up Arrow 6"/>
          <p:cNvSpPr/>
          <p:nvPr/>
        </p:nvSpPr>
        <p:spPr>
          <a:xfrm>
            <a:off x="2590800" y="2667000"/>
            <a:ext cx="76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019800" y="2743200"/>
            <a:ext cx="45719"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191000" y="2667000"/>
            <a:ext cx="762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124200" y="4800600"/>
            <a:ext cx="152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5181600" y="4800600"/>
            <a:ext cx="762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20000"/>
          </a:bodyPr>
          <a:lstStyle/>
          <a:p>
            <a:pPr>
              <a:buNone/>
            </a:pPr>
            <a:r>
              <a:rPr lang="en-US" u="sng" dirty="0" smtClean="0"/>
              <a:t>Comments</a:t>
            </a:r>
          </a:p>
          <a:p>
            <a:pPr>
              <a:buNone/>
            </a:pPr>
            <a:r>
              <a:rPr lang="en-US" dirty="0" smtClean="0"/>
              <a:t>              &lt;!-- </a:t>
            </a:r>
            <a:r>
              <a:rPr lang="en-US" dirty="0"/>
              <a:t>comment </a:t>
            </a:r>
            <a:r>
              <a:rPr lang="en-US" dirty="0" smtClean="0"/>
              <a:t>--&gt;</a:t>
            </a:r>
          </a:p>
          <a:p>
            <a:pPr>
              <a:buNone/>
            </a:pPr>
            <a:endParaRPr lang="en-US" dirty="0" smtClean="0"/>
          </a:p>
          <a:p>
            <a:pPr>
              <a:buNone/>
            </a:pPr>
            <a:r>
              <a:rPr lang="en-US" dirty="0"/>
              <a:t> </a:t>
            </a:r>
            <a:r>
              <a:rPr lang="en-US" dirty="0" smtClean="0"/>
              <a:t>            Start </a:t>
            </a:r>
            <a:r>
              <a:rPr lang="en-US" dirty="0"/>
              <a:t>Comment </a:t>
            </a:r>
            <a:r>
              <a:rPr lang="en-US" dirty="0" smtClean="0"/>
              <a:t>End</a:t>
            </a:r>
          </a:p>
          <a:p>
            <a:r>
              <a:rPr lang="en-US" b="1" dirty="0"/>
              <a:t>&lt;HTML&gt; - Describe HTML web page that </a:t>
            </a:r>
            <a:r>
              <a:rPr lang="en-US" b="1" dirty="0" smtClean="0"/>
              <a:t>is </a:t>
            </a:r>
            <a:r>
              <a:rPr lang="en-US" dirty="0" smtClean="0"/>
              <a:t>to </a:t>
            </a:r>
            <a:r>
              <a:rPr lang="en-US" dirty="0"/>
              <a:t>be viewed by a web browser.</a:t>
            </a:r>
          </a:p>
          <a:p>
            <a:r>
              <a:rPr lang="en-US" b="1" dirty="0" smtClean="0"/>
              <a:t>&lt;</a:t>
            </a:r>
            <a:r>
              <a:rPr lang="en-US" b="1" dirty="0"/>
              <a:t>HEAD&gt; - This defines the header </a:t>
            </a:r>
            <a:r>
              <a:rPr lang="en-US" b="1" dirty="0" smtClean="0"/>
              <a:t>section </a:t>
            </a:r>
            <a:r>
              <a:rPr lang="en-US" dirty="0" smtClean="0"/>
              <a:t>of </a:t>
            </a:r>
            <a:r>
              <a:rPr lang="en-US" dirty="0"/>
              <a:t>the page.</a:t>
            </a:r>
          </a:p>
          <a:p>
            <a:r>
              <a:rPr lang="en-US" b="1" dirty="0" smtClean="0"/>
              <a:t>&lt;</a:t>
            </a:r>
            <a:r>
              <a:rPr lang="en-US" b="1" dirty="0"/>
              <a:t>TITLE&gt; - This shows a caption in the </a:t>
            </a:r>
            <a:r>
              <a:rPr lang="en-US" b="1" dirty="0" smtClean="0"/>
              <a:t>title </a:t>
            </a:r>
            <a:r>
              <a:rPr lang="en-US" dirty="0" smtClean="0"/>
              <a:t>bar </a:t>
            </a:r>
            <a:r>
              <a:rPr lang="en-US" dirty="0"/>
              <a:t>of the page.</a:t>
            </a:r>
          </a:p>
          <a:p>
            <a:r>
              <a:rPr lang="en-US" b="1" dirty="0" smtClean="0"/>
              <a:t>&lt;</a:t>
            </a:r>
            <a:r>
              <a:rPr lang="en-US" b="1" dirty="0"/>
              <a:t>BODY&gt; - This tag show contents of </a:t>
            </a:r>
            <a:r>
              <a:rPr lang="en-US" b="1" dirty="0" smtClean="0"/>
              <a:t>the </a:t>
            </a:r>
            <a:r>
              <a:rPr lang="en-US" dirty="0" smtClean="0"/>
              <a:t>web </a:t>
            </a:r>
            <a:r>
              <a:rPr lang="en-US" dirty="0"/>
              <a:t>page will be displayed.</a:t>
            </a:r>
            <a:endParaRPr lang="en-US" dirty="0" smtClean="0"/>
          </a:p>
          <a:p>
            <a:pPr>
              <a:buNone/>
            </a:pPr>
            <a:endParaRPr lang="en-US" u="sng" dirty="0"/>
          </a:p>
        </p:txBody>
      </p:sp>
      <p:sp>
        <p:nvSpPr>
          <p:cNvPr id="6" name="Up Arrow 5"/>
          <p:cNvSpPr/>
          <p:nvPr/>
        </p:nvSpPr>
        <p:spPr>
          <a:xfrm>
            <a:off x="1905000" y="1524000"/>
            <a:ext cx="152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3048000" y="1524000"/>
            <a:ext cx="152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114800" y="1524000"/>
            <a:ext cx="152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Code With HTML</a:t>
            </a:r>
            <a:endParaRPr lang="en-US" dirty="0"/>
          </a:p>
        </p:txBody>
      </p:sp>
      <p:sp>
        <p:nvSpPr>
          <p:cNvPr id="6" name="Content Placeholder 5"/>
          <p:cNvSpPr>
            <a:spLocks noGrp="1"/>
          </p:cNvSpPr>
          <p:nvPr>
            <p:ph sz="half" idx="1"/>
          </p:nvPr>
        </p:nvSpPr>
        <p:spPr>
          <a:xfrm>
            <a:off x="457200" y="1600200"/>
            <a:ext cx="5486400" cy="3048000"/>
          </a:xfrm>
        </p:spPr>
        <p:txBody>
          <a:bodyPr>
            <a:normAutofit fontScale="77500" lnSpcReduction="20000"/>
          </a:bodyPr>
          <a:lstStyle/>
          <a:p>
            <a:pPr>
              <a:buNone/>
            </a:pPr>
            <a:endParaRPr lang="en-US" dirty="0" smtClean="0"/>
          </a:p>
          <a:p>
            <a:pPr>
              <a:buNone/>
            </a:pPr>
            <a:r>
              <a:rPr lang="en-US" dirty="0" smtClean="0"/>
              <a:t>&lt;HTML&gt;</a:t>
            </a:r>
          </a:p>
          <a:p>
            <a:pPr>
              <a:buNone/>
            </a:pPr>
            <a:r>
              <a:rPr lang="en-US" dirty="0" smtClean="0"/>
              <a:t>&lt;HEAD&gt;</a:t>
            </a:r>
          </a:p>
          <a:p>
            <a:pPr>
              <a:buNone/>
            </a:pPr>
            <a:r>
              <a:rPr lang="en-US" dirty="0" smtClean="0"/>
              <a:t>&lt;TITLE&gt; MY FIRST PAGE    &lt;/TITLE&gt;</a:t>
            </a:r>
          </a:p>
          <a:p>
            <a:pPr>
              <a:buNone/>
            </a:pPr>
            <a:r>
              <a:rPr lang="en-US" dirty="0" smtClean="0"/>
              <a:t>&lt;/HEAD&gt;</a:t>
            </a:r>
          </a:p>
          <a:p>
            <a:pPr>
              <a:buNone/>
            </a:pPr>
            <a:r>
              <a:rPr lang="en-US" dirty="0" smtClean="0"/>
              <a:t>&lt;BODY&gt;</a:t>
            </a:r>
          </a:p>
          <a:p>
            <a:pPr>
              <a:buNone/>
            </a:pPr>
            <a:r>
              <a:rPr lang="en-US" dirty="0" smtClean="0"/>
              <a:t>GLOBAL INFORMATION CHANNEL</a:t>
            </a:r>
          </a:p>
          <a:p>
            <a:pPr>
              <a:buNone/>
            </a:pPr>
            <a:r>
              <a:rPr lang="en-US" dirty="0" smtClean="0"/>
              <a:t>&lt;/BODY&gt;</a:t>
            </a:r>
          </a:p>
          <a:p>
            <a:pPr>
              <a:buNone/>
            </a:pPr>
            <a:r>
              <a:rPr lang="en-US" dirty="0" smtClean="0"/>
              <a:t>&lt;/HTML&gt;</a:t>
            </a:r>
          </a:p>
          <a:p>
            <a:endParaRPr lang="en-US"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495800" y="3566948"/>
            <a:ext cx="4191000" cy="252905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HTML Tags</a:t>
            </a:r>
            <a:endParaRPr lang="en-US" dirty="0"/>
          </a:p>
        </p:txBody>
      </p:sp>
      <p:sp>
        <p:nvSpPr>
          <p:cNvPr id="3" name="Content Placeholder 2"/>
          <p:cNvSpPr>
            <a:spLocks noGrp="1"/>
          </p:cNvSpPr>
          <p:nvPr>
            <p:ph idx="1"/>
          </p:nvPr>
        </p:nvSpPr>
        <p:spPr/>
        <p:txBody>
          <a:bodyPr>
            <a:normAutofit/>
          </a:bodyPr>
          <a:lstStyle/>
          <a:p>
            <a:r>
              <a:rPr lang="en-US" dirty="0"/>
              <a:t>There are two different types of tags:-&gt;</a:t>
            </a:r>
          </a:p>
          <a:p>
            <a:pPr>
              <a:buNone/>
            </a:pPr>
            <a:r>
              <a:rPr lang="en-US" b="1" dirty="0" smtClean="0"/>
              <a:t>  Container </a:t>
            </a:r>
            <a:r>
              <a:rPr lang="en-US" b="1" dirty="0"/>
              <a:t>Element:-&gt;</a:t>
            </a:r>
          </a:p>
          <a:p>
            <a:pPr marL="1254125" indent="-1254125">
              <a:buNone/>
            </a:pPr>
            <a:r>
              <a:rPr lang="en-US" dirty="0" smtClean="0"/>
              <a:t>       Container </a:t>
            </a:r>
            <a:r>
              <a:rPr lang="en-US" dirty="0"/>
              <a:t>Tags contains </a:t>
            </a:r>
            <a:r>
              <a:rPr lang="en-US" b="1" dirty="0"/>
              <a:t>start tag &amp; end </a:t>
            </a:r>
            <a:r>
              <a:rPr lang="en-US" b="1" dirty="0" smtClean="0"/>
              <a:t>tag   i.e.  </a:t>
            </a:r>
            <a:r>
              <a:rPr lang="en-US" dirty="0" smtClean="0"/>
              <a:t>&lt;</a:t>
            </a:r>
            <a:r>
              <a:rPr lang="en-US" dirty="0"/>
              <a:t>HTML&gt;… &lt;/HTML&gt;</a:t>
            </a:r>
          </a:p>
          <a:p>
            <a:pPr>
              <a:buNone/>
            </a:pPr>
            <a:r>
              <a:rPr lang="en-US" b="1" dirty="0" smtClean="0"/>
              <a:t>  Empty </a:t>
            </a:r>
            <a:r>
              <a:rPr lang="en-US" b="1" dirty="0"/>
              <a:t>Element:-&gt;</a:t>
            </a:r>
          </a:p>
          <a:p>
            <a:pPr>
              <a:buNone/>
            </a:pPr>
            <a:r>
              <a:rPr lang="en-US" dirty="0" smtClean="0"/>
              <a:t>       Empty </a:t>
            </a:r>
            <a:r>
              <a:rPr lang="en-US" dirty="0"/>
              <a:t>Tags contains </a:t>
            </a:r>
            <a:r>
              <a:rPr lang="en-US" b="1" dirty="0"/>
              <a:t>start tag </a:t>
            </a:r>
            <a:endParaRPr lang="en-US" b="1" dirty="0" smtClean="0"/>
          </a:p>
          <a:p>
            <a:pPr>
              <a:buNone/>
            </a:pPr>
            <a:r>
              <a:rPr lang="en-US" b="1" dirty="0"/>
              <a:t> </a:t>
            </a:r>
            <a:r>
              <a:rPr lang="en-US" b="1" dirty="0" smtClean="0"/>
              <a:t>            i.e. </a:t>
            </a:r>
            <a:r>
              <a:rPr lang="en-US" dirty="0" smtClean="0"/>
              <a:t>&lt;</a:t>
            </a:r>
            <a:r>
              <a:rPr lang="en-US" dirty="0"/>
              <a:t>BR</a:t>
            </a:r>
            <a:r>
              <a:rPr lang="en-US" dirty="0" smtClean="0"/>
              <a:t>&gt; </a:t>
            </a:r>
            <a:r>
              <a:rPr lang="en-US" smtClean="0"/>
              <a:t>- break</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Text Formatting Tags</a:t>
            </a:r>
            <a:endParaRPr lang="en-US" dirty="0"/>
          </a:p>
        </p:txBody>
      </p:sp>
      <p:sp>
        <p:nvSpPr>
          <p:cNvPr id="3" name="Content Placeholder 2"/>
          <p:cNvSpPr>
            <a:spLocks noGrp="1"/>
          </p:cNvSpPr>
          <p:nvPr>
            <p:ph idx="1"/>
          </p:nvPr>
        </p:nvSpPr>
        <p:spPr/>
        <p:txBody>
          <a:bodyPr/>
          <a:lstStyle/>
          <a:p>
            <a:pPr>
              <a:buNone/>
            </a:pPr>
            <a:r>
              <a:rPr lang="en-US" b="1" dirty="0"/>
              <a:t>Heading Element:-&gt;</a:t>
            </a:r>
          </a:p>
          <a:p>
            <a:r>
              <a:rPr lang="en-US" dirty="0" smtClean="0"/>
              <a:t> There </a:t>
            </a:r>
            <a:r>
              <a:rPr lang="en-US" dirty="0"/>
              <a:t>are six heading </a:t>
            </a:r>
            <a:r>
              <a:rPr lang="en-US" dirty="0" smtClean="0"/>
              <a:t>elements </a:t>
            </a:r>
            <a:r>
              <a:rPr lang="pt-BR" dirty="0" smtClean="0"/>
              <a:t>(&lt;</a:t>
            </a:r>
            <a:r>
              <a:rPr lang="pt-BR" dirty="0"/>
              <a:t>H1&gt;,&lt;H2&gt;,&lt;H3&gt;,&lt;H4&gt;, &lt;H5&gt;,&lt;H6</a:t>
            </a:r>
            <a:r>
              <a:rPr lang="pt-BR" dirty="0" smtClean="0"/>
              <a:t>&gt;).</a:t>
            </a:r>
          </a:p>
          <a:p>
            <a:r>
              <a:rPr lang="pt-BR" dirty="0"/>
              <a:t> </a:t>
            </a:r>
            <a:r>
              <a:rPr lang="en-US" dirty="0" smtClean="0"/>
              <a:t>All </a:t>
            </a:r>
            <a:r>
              <a:rPr lang="en-US" dirty="0"/>
              <a:t>the six heading elements are </a:t>
            </a:r>
            <a:r>
              <a:rPr lang="en-US" dirty="0" smtClean="0"/>
              <a:t>container tag </a:t>
            </a:r>
            <a:r>
              <a:rPr lang="en-US" dirty="0"/>
              <a:t>and requires a closing tag.</a:t>
            </a:r>
          </a:p>
          <a:p>
            <a:r>
              <a:rPr lang="en-US" b="1" dirty="0" smtClean="0"/>
              <a:t>&lt;</a:t>
            </a:r>
            <a:r>
              <a:rPr lang="en-US" b="1" dirty="0"/>
              <a:t>h1&gt; </a:t>
            </a:r>
            <a:r>
              <a:rPr lang="en-US" dirty="0"/>
              <a:t>will print the </a:t>
            </a:r>
            <a:r>
              <a:rPr lang="en-US" b="1" dirty="0"/>
              <a:t>largest heading</a:t>
            </a:r>
          </a:p>
          <a:p>
            <a:r>
              <a:rPr lang="en-US" b="1" dirty="0" smtClean="0"/>
              <a:t>&lt;</a:t>
            </a:r>
            <a:r>
              <a:rPr lang="en-US" b="1" dirty="0"/>
              <a:t>h6&gt; </a:t>
            </a:r>
            <a:r>
              <a:rPr lang="en-US" dirty="0"/>
              <a:t>will print the </a:t>
            </a:r>
            <a:r>
              <a:rPr lang="en-US" b="1" dirty="0"/>
              <a:t>smallest heading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Heading Tag Code</a:t>
            </a:r>
            <a:endParaRPr lang="en-US" dirty="0"/>
          </a:p>
        </p:txBody>
      </p:sp>
      <p:sp>
        <p:nvSpPr>
          <p:cNvPr id="3" name="Content Placeholder 2"/>
          <p:cNvSpPr>
            <a:spLocks noGrp="1"/>
          </p:cNvSpPr>
          <p:nvPr>
            <p:ph idx="1"/>
          </p:nvPr>
        </p:nvSpPr>
        <p:spPr>
          <a:xfrm>
            <a:off x="457200" y="1447800"/>
            <a:ext cx="8229600" cy="4800600"/>
          </a:xfrm>
        </p:spPr>
        <p:txBody>
          <a:bodyPr>
            <a:normAutofit fontScale="70000" lnSpcReduction="20000"/>
          </a:bodyPr>
          <a:lstStyle/>
          <a:p>
            <a:pPr>
              <a:buNone/>
            </a:pPr>
            <a:r>
              <a:rPr lang="en-US" dirty="0" smtClean="0"/>
              <a:t>&lt;html</a:t>
            </a:r>
            <a:r>
              <a:rPr lang="en-US" dirty="0"/>
              <a:t>&gt;</a:t>
            </a:r>
          </a:p>
          <a:p>
            <a:pPr>
              <a:buNone/>
            </a:pPr>
            <a:r>
              <a:rPr lang="en-US" dirty="0"/>
              <a:t>&lt;head</a:t>
            </a:r>
            <a:r>
              <a:rPr lang="en-US" dirty="0" smtClean="0"/>
              <a:t>&gt;</a:t>
            </a:r>
          </a:p>
          <a:p>
            <a:pPr>
              <a:buNone/>
            </a:pPr>
            <a:r>
              <a:rPr lang="en-US" dirty="0"/>
              <a:t> </a:t>
            </a:r>
            <a:r>
              <a:rPr lang="en-US" dirty="0" smtClean="0"/>
              <a:t>   &lt;</a:t>
            </a:r>
            <a:r>
              <a:rPr lang="en-US" dirty="0"/>
              <a:t>title&gt;heading&lt;/title</a:t>
            </a:r>
            <a:r>
              <a:rPr lang="en-US" dirty="0" smtClean="0"/>
              <a:t>&gt;</a:t>
            </a:r>
          </a:p>
          <a:p>
            <a:pPr>
              <a:buNone/>
            </a:pPr>
            <a:r>
              <a:rPr lang="en-US" dirty="0" smtClean="0"/>
              <a:t>&lt;/</a:t>
            </a:r>
            <a:r>
              <a:rPr lang="en-US" dirty="0"/>
              <a:t>head&gt;</a:t>
            </a:r>
          </a:p>
          <a:p>
            <a:pPr>
              <a:buNone/>
            </a:pPr>
            <a:r>
              <a:rPr lang="en-US" dirty="0"/>
              <a:t>&lt;body&gt;</a:t>
            </a:r>
          </a:p>
          <a:p>
            <a:pPr>
              <a:buNone/>
            </a:pPr>
            <a:r>
              <a:rPr lang="pt-BR" dirty="0" smtClean="0"/>
              <a:t>  &lt;</a:t>
            </a:r>
            <a:r>
              <a:rPr lang="pt-BR" dirty="0"/>
              <a:t>h1&gt; GLOBAL INFO CHANNEL&lt;/h1&gt;</a:t>
            </a:r>
          </a:p>
          <a:p>
            <a:pPr>
              <a:buNone/>
            </a:pPr>
            <a:r>
              <a:rPr lang="pt-BR" dirty="0" smtClean="0"/>
              <a:t>  &lt;</a:t>
            </a:r>
            <a:r>
              <a:rPr lang="pt-BR" dirty="0"/>
              <a:t>h2&gt; GLOBAL INFO CHANNEL&lt;/h2&gt;</a:t>
            </a:r>
          </a:p>
          <a:p>
            <a:pPr>
              <a:buNone/>
            </a:pPr>
            <a:r>
              <a:rPr lang="pt-BR" dirty="0" smtClean="0"/>
              <a:t>  &lt;</a:t>
            </a:r>
            <a:r>
              <a:rPr lang="pt-BR" dirty="0"/>
              <a:t>h3&gt; GLOBAL INFO CHANNEL&lt;/h3&gt;</a:t>
            </a:r>
          </a:p>
          <a:p>
            <a:pPr>
              <a:buNone/>
            </a:pPr>
            <a:r>
              <a:rPr lang="pt-BR" dirty="0" smtClean="0"/>
              <a:t>  &lt;</a:t>
            </a:r>
            <a:r>
              <a:rPr lang="pt-BR" dirty="0"/>
              <a:t>h4&gt; GLOBAL INFO CHANNEL&lt;/h4</a:t>
            </a:r>
            <a:r>
              <a:rPr lang="pt-BR" dirty="0" smtClean="0"/>
              <a:t>&gt;</a:t>
            </a:r>
          </a:p>
          <a:p>
            <a:pPr>
              <a:buNone/>
            </a:pPr>
            <a:r>
              <a:rPr lang="pt-BR" dirty="0" smtClean="0"/>
              <a:t>  &lt;</a:t>
            </a:r>
            <a:r>
              <a:rPr lang="pt-BR" dirty="0"/>
              <a:t>h5&gt; GLOBAL INFO CHANNEL&lt;/h5&gt;</a:t>
            </a:r>
          </a:p>
          <a:p>
            <a:pPr>
              <a:buNone/>
            </a:pPr>
            <a:r>
              <a:rPr lang="pt-BR" dirty="0" smtClean="0"/>
              <a:t>  &lt;</a:t>
            </a:r>
            <a:r>
              <a:rPr lang="pt-BR" dirty="0"/>
              <a:t>h6&gt; GLOBAL INFO CHANNEL&lt;/h6&gt;</a:t>
            </a:r>
          </a:p>
          <a:p>
            <a:pPr>
              <a:buNone/>
            </a:pPr>
            <a:r>
              <a:rPr lang="en-US" dirty="0"/>
              <a:t>&lt;/body&gt;</a:t>
            </a:r>
          </a:p>
          <a:p>
            <a:pPr>
              <a:buNone/>
            </a:pPr>
            <a:r>
              <a:rPr lang="en-US" dirty="0"/>
              <a:t>&lt;/html&gt;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TO HTML</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With HTML you can create your own Web site.</a:t>
            </a:r>
          </a:p>
          <a:p>
            <a:r>
              <a:rPr lang="en-US" dirty="0" smtClean="0"/>
              <a:t>HTML </a:t>
            </a:r>
            <a:r>
              <a:rPr lang="en-US" dirty="0"/>
              <a:t>stands for </a:t>
            </a:r>
            <a:r>
              <a:rPr lang="en-US" b="1" dirty="0"/>
              <a:t>Hyper Text Markup Language.</a:t>
            </a:r>
          </a:p>
          <a:p>
            <a:r>
              <a:rPr lang="en-US" dirty="0" smtClean="0"/>
              <a:t>HTML </a:t>
            </a:r>
            <a:r>
              <a:rPr lang="en-US" dirty="0"/>
              <a:t>is derived from a language </a:t>
            </a:r>
            <a:r>
              <a:rPr lang="en-US" b="1" dirty="0"/>
              <a:t>SGML (</a:t>
            </a:r>
            <a:r>
              <a:rPr lang="en-US" b="1" dirty="0" smtClean="0"/>
              <a:t>Standard Graphics </a:t>
            </a:r>
            <a:r>
              <a:rPr lang="en-US" b="1" dirty="0"/>
              <a:t>Markup Language).</a:t>
            </a:r>
          </a:p>
          <a:p>
            <a:r>
              <a:rPr lang="en-US" dirty="0" smtClean="0"/>
              <a:t>The </a:t>
            </a:r>
            <a:r>
              <a:rPr lang="en-US" dirty="0"/>
              <a:t>future of HTML is </a:t>
            </a:r>
            <a:r>
              <a:rPr lang="en-US" b="1" dirty="0"/>
              <a:t>XML (</a:t>
            </a:r>
            <a:r>
              <a:rPr lang="en-US" b="1" dirty="0" err="1"/>
              <a:t>eXtended</a:t>
            </a:r>
            <a:r>
              <a:rPr lang="en-US" b="1" dirty="0"/>
              <a:t> </a:t>
            </a:r>
            <a:r>
              <a:rPr lang="en-US" b="1" dirty="0" smtClean="0"/>
              <a:t>Markup Language</a:t>
            </a:r>
            <a:r>
              <a:rPr lang="en-US" b="1" dirty="0"/>
              <a:t>).</a:t>
            </a:r>
          </a:p>
          <a:p>
            <a:r>
              <a:rPr lang="en-US" dirty="0" smtClean="0"/>
              <a:t>HTML </a:t>
            </a:r>
            <a:r>
              <a:rPr lang="en-US" dirty="0"/>
              <a:t>is not a programming language, it is a </a:t>
            </a:r>
            <a:r>
              <a:rPr lang="en-US" b="1" dirty="0" smtClean="0"/>
              <a:t>Markup Language</a:t>
            </a:r>
            <a:r>
              <a:rPr lang="en-US" b="1" dirty="0"/>
              <a:t>.</a:t>
            </a:r>
          </a:p>
          <a:p>
            <a:r>
              <a:rPr lang="en-US" dirty="0" smtClean="0"/>
              <a:t>A </a:t>
            </a:r>
            <a:r>
              <a:rPr lang="en-US" dirty="0"/>
              <a:t>markup language is a set of </a:t>
            </a:r>
            <a:r>
              <a:rPr lang="en-US" b="1" dirty="0"/>
              <a:t>markup tags.</a:t>
            </a:r>
          </a:p>
          <a:p>
            <a:r>
              <a:rPr lang="en-US" dirty="0" smtClean="0"/>
              <a:t>HTML </a:t>
            </a:r>
            <a:r>
              <a:rPr lang="en-US" dirty="0"/>
              <a:t>uses </a:t>
            </a:r>
            <a:r>
              <a:rPr lang="en-US" b="1" dirty="0"/>
              <a:t>markup tags to describe web pages.</a:t>
            </a:r>
          </a:p>
          <a:p>
            <a:r>
              <a:rPr lang="en-US" dirty="0" smtClean="0"/>
              <a:t>HTML </a:t>
            </a:r>
            <a:r>
              <a:rPr lang="en-US" dirty="0"/>
              <a:t>is </a:t>
            </a:r>
            <a:r>
              <a:rPr lang="en-US" b="1" dirty="0"/>
              <a:t>not case sensitive language.</a:t>
            </a:r>
          </a:p>
          <a:p>
            <a:r>
              <a:rPr lang="en-US" dirty="0" smtClean="0"/>
              <a:t>HTML </a:t>
            </a:r>
            <a:r>
              <a:rPr lang="en-US" dirty="0"/>
              <a:t>documents </a:t>
            </a:r>
            <a:r>
              <a:rPr lang="en-US" b="1" dirty="0"/>
              <a:t>contain HTML tags and plain text.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Result of Heading Code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62000" y="1447800"/>
            <a:ext cx="7467599" cy="4800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HTML Paragraph Tag</a:t>
            </a:r>
            <a:endParaRPr lang="en-US" dirty="0"/>
          </a:p>
        </p:txBody>
      </p:sp>
      <p:sp>
        <p:nvSpPr>
          <p:cNvPr id="3" name="Content Placeholder 2"/>
          <p:cNvSpPr>
            <a:spLocks noGrp="1"/>
          </p:cNvSpPr>
          <p:nvPr>
            <p:ph sz="half" idx="1"/>
          </p:nvPr>
        </p:nvSpPr>
        <p:spPr>
          <a:xfrm>
            <a:off x="457200" y="1600200"/>
            <a:ext cx="7543800" cy="4525963"/>
          </a:xfrm>
        </p:spPr>
        <p:txBody>
          <a:bodyPr>
            <a:normAutofit/>
          </a:bodyPr>
          <a:lstStyle/>
          <a:p>
            <a:r>
              <a:rPr lang="en-US" dirty="0" smtClean="0"/>
              <a:t>HTML documents are divided into paragraphs.</a:t>
            </a:r>
          </a:p>
          <a:p>
            <a:r>
              <a:rPr lang="en-US" dirty="0" smtClean="0"/>
              <a:t>Paragraphs are defined with the </a:t>
            </a:r>
            <a:r>
              <a:rPr lang="en-US" b="1" dirty="0" smtClean="0"/>
              <a:t>&lt;p&gt; tag </a:t>
            </a:r>
          </a:p>
          <a:p>
            <a:pPr>
              <a:buNone/>
            </a:pPr>
            <a:r>
              <a:rPr lang="en-US" b="1" dirty="0" smtClean="0"/>
              <a:t>     i.e. </a:t>
            </a:r>
            <a:r>
              <a:rPr lang="en-US" dirty="0" smtClean="0"/>
              <a:t>&lt;p&gt;This is a paragraph&lt;/p&gt; </a:t>
            </a:r>
          </a:p>
          <a:p>
            <a:pPr>
              <a:buNone/>
            </a:pPr>
            <a:r>
              <a:rPr lang="en-US" dirty="0" smtClean="0"/>
              <a:t>    &lt;p&gt;This is another paragraph&lt;/p&gt;</a:t>
            </a:r>
          </a:p>
          <a:p>
            <a:pPr>
              <a:buNone/>
            </a:pPr>
            <a:r>
              <a:rPr lang="en-US" dirty="0" smtClean="0"/>
              <a:t>    &lt;pre&gt;This text is preformatted&lt;/pre&gt;</a:t>
            </a:r>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191000" y="4114800"/>
            <a:ext cx="4191000" cy="2209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Line Break &amp; Horizontal</a:t>
            </a:r>
            <a:br>
              <a:rPr lang="en-US" b="1" dirty="0" smtClean="0"/>
            </a:br>
            <a:r>
              <a:rPr lang="en-US" b="1" dirty="0" smtClean="0"/>
              <a:t>Line Tag</a:t>
            </a:r>
            <a:endParaRPr lang="en-US" dirty="0"/>
          </a:p>
        </p:txBody>
      </p:sp>
      <p:sp>
        <p:nvSpPr>
          <p:cNvPr id="5" name="Content Placeholder 4"/>
          <p:cNvSpPr>
            <a:spLocks noGrp="1"/>
          </p:cNvSpPr>
          <p:nvPr>
            <p:ph sz="half" idx="1"/>
          </p:nvPr>
        </p:nvSpPr>
        <p:spPr>
          <a:xfrm>
            <a:off x="457200" y="1600200"/>
            <a:ext cx="8001000" cy="4525963"/>
          </a:xfrm>
        </p:spPr>
        <p:txBody>
          <a:bodyPr>
            <a:normAutofit/>
          </a:bodyPr>
          <a:lstStyle/>
          <a:p>
            <a:r>
              <a:rPr lang="en-US" dirty="0" smtClean="0"/>
              <a:t>If </a:t>
            </a:r>
            <a:r>
              <a:rPr lang="en-US" dirty="0"/>
              <a:t>you want a line break or a new line without starting a </a:t>
            </a:r>
            <a:r>
              <a:rPr lang="en-US" dirty="0" smtClean="0"/>
              <a:t>new paragraph </a:t>
            </a:r>
            <a:r>
              <a:rPr lang="en-US" dirty="0"/>
              <a:t>Use the &lt;</a:t>
            </a:r>
            <a:r>
              <a:rPr lang="en-US" dirty="0" err="1"/>
              <a:t>br</a:t>
            </a:r>
            <a:r>
              <a:rPr lang="en-US" dirty="0"/>
              <a:t>&gt; tag.</a:t>
            </a:r>
          </a:p>
          <a:p>
            <a:r>
              <a:rPr lang="en-US" dirty="0" smtClean="0"/>
              <a:t> </a:t>
            </a:r>
            <a:r>
              <a:rPr lang="en-US" dirty="0"/>
              <a:t>Defines a horizontal line use &lt;hr&gt;tag.</a:t>
            </a:r>
          </a:p>
          <a:p>
            <a:r>
              <a:rPr lang="en-US" dirty="0" smtClean="0"/>
              <a:t>&lt;</a:t>
            </a:r>
            <a:r>
              <a:rPr lang="en-US" dirty="0" err="1"/>
              <a:t>br</a:t>
            </a:r>
            <a:r>
              <a:rPr lang="en-US" dirty="0"/>
              <a:t>&gt; &lt;hr&gt; element are empty HTML element </a:t>
            </a:r>
            <a:endParaRPr lang="en-US" dirty="0" smtClean="0"/>
          </a:p>
          <a:p>
            <a:pPr>
              <a:buNone/>
            </a:pPr>
            <a:r>
              <a:rPr lang="en-US" dirty="0" smtClean="0"/>
              <a:t>      i.e</a:t>
            </a:r>
            <a:r>
              <a:rPr lang="en-US" dirty="0"/>
              <a:t>. </a:t>
            </a:r>
            <a:r>
              <a:rPr lang="en-US" dirty="0" smtClean="0"/>
              <a:t>Global Information Channel &lt;hr&gt; Global </a:t>
            </a:r>
            <a:r>
              <a:rPr lang="en-US" dirty="0"/>
              <a:t>Information &lt;</a:t>
            </a:r>
            <a:r>
              <a:rPr lang="en-US" dirty="0" err="1"/>
              <a:t>br</a:t>
            </a:r>
            <a:r>
              <a:rPr lang="en-US" dirty="0"/>
              <a:t>&gt; Channel</a:t>
            </a:r>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4267200"/>
            <a:ext cx="3943350" cy="2324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Text Formatting Tags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&lt;b&gt; 		</a:t>
            </a:r>
            <a:r>
              <a:rPr lang="en-US" dirty="0" smtClean="0"/>
              <a:t>Defines </a:t>
            </a:r>
            <a:r>
              <a:rPr lang="en-US" dirty="0"/>
              <a:t>bold text</a:t>
            </a:r>
            <a:endParaRPr lang="en-US" b="1" dirty="0" smtClean="0"/>
          </a:p>
          <a:p>
            <a:pPr>
              <a:buNone/>
            </a:pPr>
            <a:r>
              <a:rPr lang="en-US" b="1" dirty="0" smtClean="0"/>
              <a:t>	&lt;big&gt;	</a:t>
            </a:r>
            <a:r>
              <a:rPr lang="en-US" dirty="0" smtClean="0"/>
              <a:t>Defines </a:t>
            </a:r>
            <a:r>
              <a:rPr lang="en-US" dirty="0"/>
              <a:t>big text</a:t>
            </a:r>
            <a:endParaRPr lang="en-US" b="1" dirty="0"/>
          </a:p>
          <a:p>
            <a:pPr>
              <a:buNone/>
            </a:pPr>
            <a:r>
              <a:rPr lang="en-US" b="1" dirty="0" smtClean="0"/>
              <a:t>	&lt;</a:t>
            </a:r>
            <a:r>
              <a:rPr lang="en-US" b="1" dirty="0" err="1" smtClean="0"/>
              <a:t>em</a:t>
            </a:r>
            <a:r>
              <a:rPr lang="en-US" b="1" dirty="0" smtClean="0"/>
              <a:t>&gt;	</a:t>
            </a:r>
            <a:r>
              <a:rPr lang="en-US" dirty="0" smtClean="0"/>
              <a:t>Defines </a:t>
            </a:r>
            <a:r>
              <a:rPr lang="en-US" dirty="0"/>
              <a:t>emphasized text</a:t>
            </a:r>
            <a:endParaRPr lang="en-US" b="1" dirty="0"/>
          </a:p>
          <a:p>
            <a:pPr>
              <a:buNone/>
            </a:pPr>
            <a:r>
              <a:rPr lang="en-US" b="1" dirty="0" smtClean="0"/>
              <a:t>	&lt;</a:t>
            </a:r>
            <a:r>
              <a:rPr lang="en-US" b="1" dirty="0" err="1" smtClean="0"/>
              <a:t>i</a:t>
            </a:r>
            <a:r>
              <a:rPr lang="en-US" b="1" dirty="0" smtClean="0"/>
              <a:t>&gt;		</a:t>
            </a:r>
            <a:r>
              <a:rPr lang="en-US" dirty="0" smtClean="0"/>
              <a:t>Defines </a:t>
            </a:r>
            <a:r>
              <a:rPr lang="en-US" dirty="0"/>
              <a:t>italic text</a:t>
            </a:r>
            <a:endParaRPr lang="en-US" b="1" dirty="0"/>
          </a:p>
          <a:p>
            <a:pPr>
              <a:buNone/>
            </a:pPr>
            <a:r>
              <a:rPr lang="en-US" b="1" dirty="0" smtClean="0"/>
              <a:t>	&lt;small&gt;	</a:t>
            </a:r>
            <a:r>
              <a:rPr lang="en-US" dirty="0" smtClean="0"/>
              <a:t>Defines </a:t>
            </a:r>
            <a:r>
              <a:rPr lang="en-US" dirty="0"/>
              <a:t>small text</a:t>
            </a:r>
            <a:endParaRPr lang="en-US" b="1" dirty="0"/>
          </a:p>
          <a:p>
            <a:pPr>
              <a:buNone/>
            </a:pPr>
            <a:r>
              <a:rPr lang="en-US" b="1" dirty="0" smtClean="0"/>
              <a:t>	&lt;strong&gt;	</a:t>
            </a:r>
            <a:r>
              <a:rPr lang="en-US" dirty="0" smtClean="0"/>
              <a:t>Defines </a:t>
            </a:r>
            <a:r>
              <a:rPr lang="en-US" dirty="0"/>
              <a:t>strong text</a:t>
            </a:r>
            <a:endParaRPr lang="en-US" b="1" dirty="0"/>
          </a:p>
          <a:p>
            <a:pPr>
              <a:buNone/>
            </a:pPr>
            <a:r>
              <a:rPr lang="en-US" b="1" dirty="0" smtClean="0"/>
              <a:t>	&lt;sub&gt;	</a:t>
            </a:r>
            <a:r>
              <a:rPr lang="en-US" dirty="0" smtClean="0"/>
              <a:t>Defines </a:t>
            </a:r>
            <a:r>
              <a:rPr lang="en-US" dirty="0"/>
              <a:t>subscripted text</a:t>
            </a:r>
            <a:endParaRPr lang="en-US" b="1" dirty="0"/>
          </a:p>
          <a:p>
            <a:pPr>
              <a:buNone/>
            </a:pPr>
            <a:r>
              <a:rPr lang="en-US" b="1" dirty="0" smtClean="0"/>
              <a:t>	</a:t>
            </a:r>
            <a:r>
              <a:rPr lang="en-US" b="1" smtClean="0"/>
              <a:t>&lt;sup&gt;</a:t>
            </a:r>
            <a:r>
              <a:rPr lang="en-US" b="1" dirty="0" smtClean="0"/>
              <a:t>	</a:t>
            </a:r>
            <a:r>
              <a:rPr lang="en-US" dirty="0" smtClean="0"/>
              <a:t>Defines </a:t>
            </a:r>
            <a:r>
              <a:rPr lang="en-US" dirty="0"/>
              <a:t>superscripted text</a:t>
            </a:r>
            <a:endParaRPr lang="en-US" b="1" dirty="0"/>
          </a:p>
          <a:p>
            <a:pPr>
              <a:buNone/>
            </a:pPr>
            <a:r>
              <a:rPr lang="en-US" b="1" dirty="0" smtClean="0"/>
              <a:t>	&lt;ins&gt;	</a:t>
            </a:r>
            <a:r>
              <a:rPr lang="en-US" dirty="0" smtClean="0"/>
              <a:t>Defines </a:t>
            </a:r>
            <a:r>
              <a:rPr lang="en-US" dirty="0"/>
              <a:t>inserted text</a:t>
            </a:r>
            <a:endParaRPr lang="en-US" b="1" dirty="0"/>
          </a:p>
          <a:p>
            <a:pPr>
              <a:buNone/>
            </a:pPr>
            <a:r>
              <a:rPr lang="en-US" b="1" dirty="0" smtClean="0"/>
              <a:t>	&lt;del&gt;	</a:t>
            </a:r>
            <a:r>
              <a:rPr lang="en-US" dirty="0" smtClean="0"/>
              <a:t>Defines </a:t>
            </a:r>
            <a:r>
              <a:rPr lang="en-US" dirty="0"/>
              <a:t>deleted text</a:t>
            </a:r>
            <a:endParaRPr lang="en-US" b="1" dirty="0"/>
          </a:p>
          <a:p>
            <a:pPr>
              <a:buNone/>
            </a:pPr>
            <a:r>
              <a:rPr lang="en-US" b="1" dirty="0" smtClean="0"/>
              <a:t>	&lt;</a:t>
            </a:r>
            <a:r>
              <a:rPr lang="en-US" b="1" dirty="0" err="1" smtClean="0"/>
              <a:t>tt</a:t>
            </a:r>
            <a:r>
              <a:rPr lang="en-US" b="1" dirty="0" smtClean="0"/>
              <a:t>&gt;		</a:t>
            </a:r>
            <a:r>
              <a:rPr lang="en-US" dirty="0" smtClean="0"/>
              <a:t>Defines </a:t>
            </a:r>
            <a:r>
              <a:rPr lang="en-US" dirty="0"/>
              <a:t>teletype text</a:t>
            </a:r>
            <a:endParaRPr lang="en-US" b="1" dirty="0"/>
          </a:p>
          <a:p>
            <a:pPr>
              <a:buNone/>
            </a:pPr>
            <a:r>
              <a:rPr lang="en-US" b="1" dirty="0" smtClean="0"/>
              <a:t>	&lt;u&gt;		</a:t>
            </a:r>
            <a:r>
              <a:rPr lang="en-US" dirty="0" smtClean="0"/>
              <a:t>Defines </a:t>
            </a:r>
            <a:r>
              <a:rPr lang="en-US" dirty="0"/>
              <a:t>underline text</a:t>
            </a:r>
            <a:endParaRPr lang="en-US" b="1" dirty="0"/>
          </a:p>
          <a:p>
            <a:pPr>
              <a:buNone/>
            </a:pPr>
            <a:r>
              <a:rPr lang="en-US" b="1" dirty="0" smtClean="0"/>
              <a:t>	&lt;strike&gt;	</a:t>
            </a:r>
            <a:r>
              <a:rPr lang="en-US" dirty="0" smtClean="0"/>
              <a:t>Defines </a:t>
            </a:r>
            <a:r>
              <a:rPr lang="en-US" dirty="0"/>
              <a:t>strike text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 Formatting Code</a:t>
            </a:r>
            <a:endParaRPr lang="en-US" dirty="0"/>
          </a:p>
        </p:txBody>
      </p:sp>
      <p:sp>
        <p:nvSpPr>
          <p:cNvPr id="3" name="Content Placeholder 2"/>
          <p:cNvSpPr>
            <a:spLocks noGrp="1"/>
          </p:cNvSpPr>
          <p:nvPr>
            <p:ph idx="1"/>
          </p:nvPr>
        </p:nvSpPr>
        <p:spPr>
          <a:xfrm>
            <a:off x="457200" y="1371600"/>
            <a:ext cx="8229600" cy="4953000"/>
          </a:xfrm>
        </p:spPr>
        <p:txBody>
          <a:bodyPr>
            <a:normAutofit fontScale="62500" lnSpcReduction="20000"/>
          </a:bodyPr>
          <a:lstStyle/>
          <a:p>
            <a:pPr>
              <a:buNone/>
            </a:pPr>
            <a:r>
              <a:rPr lang="en-US" dirty="0" smtClean="0"/>
              <a:t>&lt;html&gt;</a:t>
            </a:r>
          </a:p>
          <a:p>
            <a:pPr>
              <a:buNone/>
            </a:pPr>
            <a:r>
              <a:rPr lang="en-US" dirty="0" smtClean="0"/>
              <a:t>&lt;head&gt;&lt;/head&gt;</a:t>
            </a:r>
          </a:p>
          <a:p>
            <a:pPr>
              <a:buNone/>
            </a:pPr>
            <a:r>
              <a:rPr lang="en-US" dirty="0" smtClean="0"/>
              <a:t>&lt;body&gt;</a:t>
            </a:r>
          </a:p>
          <a:p>
            <a:pPr>
              <a:buNone/>
            </a:pPr>
            <a:r>
              <a:rPr lang="en-US" dirty="0" smtClean="0"/>
              <a:t>&lt;b&gt;This text is Bold&lt;/b&gt;</a:t>
            </a:r>
          </a:p>
          <a:p>
            <a:pPr>
              <a:buNone/>
            </a:pPr>
            <a:r>
              <a:rPr lang="en-US" dirty="0" smtClean="0"/>
              <a:t>&lt;</a:t>
            </a:r>
            <a:r>
              <a:rPr lang="en-US" dirty="0" err="1" smtClean="0"/>
              <a:t>br</a:t>
            </a:r>
            <a:r>
              <a:rPr lang="en-US" dirty="0" smtClean="0"/>
              <a:t>&gt;&lt;</a:t>
            </a:r>
            <a:r>
              <a:rPr lang="en-US" dirty="0" err="1" smtClean="0"/>
              <a:t>em</a:t>
            </a:r>
            <a:r>
              <a:rPr lang="en-US" dirty="0" smtClean="0"/>
              <a:t>&gt;This text is Emphasized&lt;/</a:t>
            </a:r>
            <a:r>
              <a:rPr lang="en-US" dirty="0" err="1" smtClean="0"/>
              <a:t>em</a:t>
            </a:r>
            <a:r>
              <a:rPr lang="en-US" dirty="0" smtClean="0"/>
              <a:t>&gt;</a:t>
            </a:r>
          </a:p>
          <a:p>
            <a:pPr>
              <a:buNone/>
            </a:pPr>
            <a:r>
              <a:rPr lang="en-US" dirty="0" smtClean="0"/>
              <a:t>&lt;</a:t>
            </a:r>
            <a:r>
              <a:rPr lang="en-US" dirty="0" err="1" smtClean="0"/>
              <a:t>br</a:t>
            </a:r>
            <a:r>
              <a:rPr lang="en-US" dirty="0" smtClean="0"/>
              <a:t>&gt;&lt;</a:t>
            </a:r>
            <a:r>
              <a:rPr lang="en-US" dirty="0" err="1" smtClean="0"/>
              <a:t>i</a:t>
            </a:r>
            <a:r>
              <a:rPr lang="en-US" dirty="0" smtClean="0"/>
              <a:t>&gt;This text is Italic&lt;/</a:t>
            </a:r>
            <a:r>
              <a:rPr lang="en-US" dirty="0" err="1" smtClean="0"/>
              <a:t>i</a:t>
            </a:r>
            <a:r>
              <a:rPr lang="en-US" dirty="0" smtClean="0"/>
              <a:t>&gt;</a:t>
            </a:r>
          </a:p>
          <a:p>
            <a:pPr>
              <a:buNone/>
            </a:pPr>
            <a:r>
              <a:rPr lang="en-US" dirty="0" smtClean="0"/>
              <a:t>&lt;</a:t>
            </a:r>
            <a:r>
              <a:rPr lang="en-US" dirty="0" err="1" smtClean="0"/>
              <a:t>br</a:t>
            </a:r>
            <a:r>
              <a:rPr lang="en-US" dirty="0" smtClean="0"/>
              <a:t>&gt;&lt;small&gt;This text is Small&lt;/small&gt;</a:t>
            </a:r>
          </a:p>
          <a:p>
            <a:pPr>
              <a:buNone/>
            </a:pPr>
            <a:r>
              <a:rPr lang="en-US" dirty="0" smtClean="0"/>
              <a:t>&lt;</a:t>
            </a:r>
            <a:r>
              <a:rPr lang="en-US" dirty="0" err="1" smtClean="0"/>
              <a:t>br</a:t>
            </a:r>
            <a:r>
              <a:rPr lang="en-US" dirty="0" smtClean="0"/>
              <a:t>&gt;This is&lt;sub&gt; Subscript&lt;/sub&gt; and</a:t>
            </a:r>
          </a:p>
          <a:p>
            <a:pPr>
              <a:buNone/>
            </a:pPr>
            <a:r>
              <a:rPr lang="en-US" dirty="0" smtClean="0"/>
              <a:t>&lt;sup&gt;Superscript&lt;/sup&gt;</a:t>
            </a:r>
          </a:p>
          <a:p>
            <a:pPr>
              <a:buNone/>
            </a:pPr>
            <a:r>
              <a:rPr lang="en-US" dirty="0" smtClean="0"/>
              <a:t>&lt;</a:t>
            </a:r>
            <a:r>
              <a:rPr lang="en-US" dirty="0" err="1" smtClean="0"/>
              <a:t>br</a:t>
            </a:r>
            <a:r>
              <a:rPr lang="en-US" dirty="0" smtClean="0"/>
              <a:t>&gt;&lt;strong&gt;This text is Strong&lt;/strong&gt;</a:t>
            </a:r>
          </a:p>
          <a:p>
            <a:pPr>
              <a:buNone/>
            </a:pPr>
            <a:r>
              <a:rPr lang="en-US" dirty="0" smtClean="0"/>
              <a:t>&lt;</a:t>
            </a:r>
            <a:r>
              <a:rPr lang="en-US" dirty="0" err="1" smtClean="0"/>
              <a:t>br</a:t>
            </a:r>
            <a:r>
              <a:rPr lang="en-US" dirty="0" smtClean="0"/>
              <a:t>&gt;&lt;big&gt;This text is Big&lt;/big&gt;</a:t>
            </a:r>
          </a:p>
          <a:p>
            <a:pPr>
              <a:buNone/>
            </a:pPr>
            <a:r>
              <a:rPr lang="en-US" dirty="0" smtClean="0"/>
              <a:t>&lt;</a:t>
            </a:r>
            <a:r>
              <a:rPr lang="en-US" dirty="0" err="1" smtClean="0"/>
              <a:t>br</a:t>
            </a:r>
            <a:r>
              <a:rPr lang="en-US" dirty="0" smtClean="0"/>
              <a:t>&gt;&lt;u&gt;This text is Underline&lt;/u&gt;</a:t>
            </a:r>
          </a:p>
          <a:p>
            <a:pPr>
              <a:buNone/>
            </a:pPr>
            <a:r>
              <a:rPr lang="en-US" dirty="0" smtClean="0"/>
              <a:t>&lt;</a:t>
            </a:r>
            <a:r>
              <a:rPr lang="en-US" dirty="0" err="1" smtClean="0"/>
              <a:t>br</a:t>
            </a:r>
            <a:r>
              <a:rPr lang="en-US" dirty="0" smtClean="0"/>
              <a:t>&gt;&lt;strike&gt;This text is Strike&lt;/strike&gt;</a:t>
            </a:r>
          </a:p>
          <a:p>
            <a:pPr>
              <a:buNone/>
            </a:pPr>
            <a:r>
              <a:rPr lang="en-US" dirty="0" smtClean="0"/>
              <a:t>&lt;</a:t>
            </a:r>
            <a:r>
              <a:rPr lang="en-US" dirty="0" err="1" smtClean="0"/>
              <a:t>br</a:t>
            </a:r>
            <a:r>
              <a:rPr lang="en-US" dirty="0" smtClean="0"/>
              <a:t>&gt;&lt;</a:t>
            </a:r>
            <a:r>
              <a:rPr lang="en-US" dirty="0" err="1" smtClean="0"/>
              <a:t>tt</a:t>
            </a:r>
            <a:r>
              <a:rPr lang="en-US" dirty="0" smtClean="0"/>
              <a:t>&gt;This text is Teletype&lt;/</a:t>
            </a:r>
            <a:r>
              <a:rPr lang="en-US" dirty="0" err="1" smtClean="0"/>
              <a:t>tt</a:t>
            </a:r>
            <a:r>
              <a:rPr lang="en-US" dirty="0" smtClean="0"/>
              <a:t>&gt;</a:t>
            </a:r>
          </a:p>
          <a:p>
            <a:pPr>
              <a:buNone/>
            </a:pPr>
            <a:r>
              <a:rPr lang="en-US" dirty="0" smtClean="0"/>
              <a:t>&lt;/body&gt;</a:t>
            </a:r>
          </a:p>
          <a:p>
            <a:pPr>
              <a:buNone/>
            </a:pPr>
            <a:r>
              <a:rPr lang="en-US" dirty="0" smtClean="0"/>
              <a:t>&lt;/html&gt;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Result of Text Formatting</a:t>
            </a:r>
            <a:br>
              <a:rPr lang="en-US" b="1" dirty="0" smtClean="0"/>
            </a:br>
            <a:r>
              <a:rPr lang="en-US" b="1" dirty="0" smtClean="0"/>
              <a:t>Code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371600"/>
            <a:ext cx="8153400" cy="520960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Font Tag</a:t>
            </a:r>
            <a:endParaRPr lang="en-US" dirty="0"/>
          </a:p>
        </p:txBody>
      </p:sp>
      <p:sp>
        <p:nvSpPr>
          <p:cNvPr id="3" name="Content Placeholder 2"/>
          <p:cNvSpPr>
            <a:spLocks noGrp="1"/>
          </p:cNvSpPr>
          <p:nvPr>
            <p:ph idx="1"/>
          </p:nvPr>
        </p:nvSpPr>
        <p:spPr/>
        <p:txBody>
          <a:bodyPr>
            <a:normAutofit/>
          </a:bodyPr>
          <a:lstStyle/>
          <a:p>
            <a:r>
              <a:rPr lang="en-US" dirty="0" smtClean="0"/>
              <a:t>This element is used to format the </a:t>
            </a:r>
            <a:r>
              <a:rPr lang="en-US" b="1" dirty="0" smtClean="0"/>
              <a:t>size, typeface and color of the enclosed text.</a:t>
            </a:r>
          </a:p>
          <a:p>
            <a:r>
              <a:rPr lang="en-US" dirty="0" smtClean="0"/>
              <a:t>The commonly used fonts for web pages are Arial, Comic Sans MS , Lucida Sans</a:t>
            </a:r>
          </a:p>
          <a:p>
            <a:r>
              <a:rPr lang="en-US" dirty="0" smtClean="0"/>
              <a:t>Unicode, Arial Black, Courier New, Times, New Roman, Arial Narrow, </a:t>
            </a:r>
            <a:r>
              <a:rPr lang="en-US" dirty="0" err="1" smtClean="0"/>
              <a:t>Impact,Verdana</a:t>
            </a:r>
            <a:r>
              <a:rPr lang="en-US" dirty="0" smtClean="0"/>
              <a:t>.</a:t>
            </a:r>
          </a:p>
          <a:p>
            <a:r>
              <a:rPr lang="en-US" dirty="0" smtClean="0"/>
              <a:t>The size attribute in font tag takes values from </a:t>
            </a:r>
            <a:r>
              <a:rPr lang="en-US" b="1" dirty="0" smtClean="0"/>
              <a:t>1 to 7.</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Font Tag Code</a:t>
            </a:r>
            <a:endParaRPr lang="en-US" dirty="0"/>
          </a:p>
        </p:txBody>
      </p:sp>
      <p:sp>
        <p:nvSpPr>
          <p:cNvPr id="3" name="Content Placeholder 2"/>
          <p:cNvSpPr>
            <a:spLocks noGrp="1"/>
          </p:cNvSpPr>
          <p:nvPr>
            <p:ph idx="1"/>
          </p:nvPr>
        </p:nvSpPr>
        <p:spPr>
          <a:xfrm>
            <a:off x="457200" y="1371600"/>
            <a:ext cx="8229600" cy="5029200"/>
          </a:xfrm>
        </p:spPr>
        <p:txBody>
          <a:bodyPr>
            <a:normAutofit fontScale="55000" lnSpcReduction="20000"/>
          </a:bodyPr>
          <a:lstStyle/>
          <a:p>
            <a:pPr>
              <a:buNone/>
            </a:pPr>
            <a:r>
              <a:rPr lang="en-US" dirty="0" smtClean="0"/>
              <a:t>&lt;html&gt;</a:t>
            </a:r>
          </a:p>
          <a:p>
            <a:pPr>
              <a:buNone/>
            </a:pPr>
            <a:r>
              <a:rPr lang="en-US" dirty="0" smtClean="0"/>
              <a:t>&lt;head&gt;&lt;title&gt; fonts&lt;/title&gt;&lt;/head&gt;</a:t>
            </a:r>
          </a:p>
          <a:p>
            <a:pPr>
              <a:buNone/>
            </a:pPr>
            <a:r>
              <a:rPr lang="en-US" dirty="0" smtClean="0"/>
              <a:t>&lt;body&gt;</a:t>
            </a:r>
          </a:p>
          <a:p>
            <a:pPr>
              <a:buNone/>
            </a:pPr>
            <a:r>
              <a:rPr lang="en-US" dirty="0" smtClean="0"/>
              <a:t>&lt;</a:t>
            </a:r>
            <a:r>
              <a:rPr lang="en-US" dirty="0" err="1" smtClean="0"/>
              <a:t>br</a:t>
            </a:r>
            <a:r>
              <a:rPr lang="en-US" dirty="0" smtClean="0"/>
              <a:t>&gt;&lt;font color=“green" size="7" face="Arial"&gt; GLOBAL INFORMATION CHANNEL &lt;/font&gt;</a:t>
            </a:r>
          </a:p>
          <a:p>
            <a:pPr>
              <a:buNone/>
            </a:pPr>
            <a:r>
              <a:rPr lang="en-US" dirty="0" smtClean="0"/>
              <a:t>&lt;</a:t>
            </a:r>
            <a:r>
              <a:rPr lang="en-US" dirty="0" err="1" smtClean="0"/>
              <a:t>br</a:t>
            </a:r>
            <a:r>
              <a:rPr lang="en-US" dirty="0" smtClean="0"/>
              <a:t>&gt;&lt;font color=“green" size="6" face="Comic Sans MS "&gt; GLOBAL INFORMATION CHANNEL &lt;/font&gt;</a:t>
            </a:r>
          </a:p>
          <a:p>
            <a:pPr>
              <a:buNone/>
            </a:pPr>
            <a:r>
              <a:rPr lang="fr-FR" dirty="0" smtClean="0"/>
              <a:t>&lt;</a:t>
            </a:r>
            <a:r>
              <a:rPr lang="fr-FR" dirty="0" err="1" smtClean="0"/>
              <a:t>br</a:t>
            </a:r>
            <a:r>
              <a:rPr lang="fr-FR" dirty="0" smtClean="0"/>
              <a:t>&gt;&lt;font </a:t>
            </a:r>
            <a:r>
              <a:rPr lang="fr-FR" dirty="0" err="1" smtClean="0"/>
              <a:t>color</a:t>
            </a:r>
            <a:r>
              <a:rPr lang="fr-FR" dirty="0" smtClean="0"/>
              <a:t>=“green" size="5" face="</a:t>
            </a:r>
            <a:r>
              <a:rPr lang="fr-FR" dirty="0" err="1" smtClean="0"/>
              <a:t>Lucida</a:t>
            </a:r>
            <a:r>
              <a:rPr lang="fr-FR" dirty="0" smtClean="0"/>
              <a:t> Sans Unicode"&gt; </a:t>
            </a:r>
            <a:r>
              <a:rPr lang="en-US" dirty="0" smtClean="0"/>
              <a:t>GLOBAL INFORMATION CHANNEL &lt;/font&gt;</a:t>
            </a:r>
          </a:p>
          <a:p>
            <a:pPr>
              <a:buNone/>
            </a:pPr>
            <a:r>
              <a:rPr lang="en-US" dirty="0" smtClean="0"/>
              <a:t>&lt;</a:t>
            </a:r>
            <a:r>
              <a:rPr lang="en-US" dirty="0" err="1" smtClean="0"/>
              <a:t>br</a:t>
            </a:r>
            <a:r>
              <a:rPr lang="en-US" dirty="0" smtClean="0"/>
              <a:t>&gt;&lt;font color=“green" size="4" face="Courier New"&gt; GLOBAL INFORMATION CHANNEL &lt;/font&gt;</a:t>
            </a:r>
          </a:p>
          <a:p>
            <a:pPr>
              <a:buNone/>
            </a:pPr>
            <a:r>
              <a:rPr lang="en-US" dirty="0" smtClean="0"/>
              <a:t>&lt;</a:t>
            </a:r>
            <a:r>
              <a:rPr lang="en-US" dirty="0" err="1" smtClean="0"/>
              <a:t>br</a:t>
            </a:r>
            <a:r>
              <a:rPr lang="en-US" dirty="0" smtClean="0"/>
              <a:t>&gt;&lt;font color=“green" size="3" face="Times New Roman"&gt; GLOBAL INFORMATION CHANNEL &lt;/font&gt;</a:t>
            </a:r>
          </a:p>
          <a:p>
            <a:pPr>
              <a:buNone/>
            </a:pPr>
            <a:r>
              <a:rPr lang="en-US" dirty="0" smtClean="0"/>
              <a:t>&lt;</a:t>
            </a:r>
            <a:r>
              <a:rPr lang="en-US" dirty="0" err="1" smtClean="0"/>
              <a:t>br</a:t>
            </a:r>
            <a:r>
              <a:rPr lang="en-US" dirty="0" smtClean="0"/>
              <a:t>&gt;&lt;font color=“green" size="2" face="Arial Black"&gt; GLOBAL INFORMATION CHANNEL &lt;/font&gt;</a:t>
            </a:r>
          </a:p>
          <a:p>
            <a:pPr>
              <a:buNone/>
            </a:pPr>
            <a:r>
              <a:rPr lang="en-US" dirty="0" smtClean="0"/>
              <a:t>&lt;</a:t>
            </a:r>
            <a:r>
              <a:rPr lang="en-US" dirty="0" err="1" smtClean="0"/>
              <a:t>br</a:t>
            </a:r>
            <a:r>
              <a:rPr lang="en-US" dirty="0" smtClean="0"/>
              <a:t>&gt;&lt;font color=“green" size="1" face="Impact"&gt; GLOBAL INFORMATION CHANNEL &lt;/font&gt;</a:t>
            </a:r>
          </a:p>
          <a:p>
            <a:pPr>
              <a:buNone/>
            </a:pPr>
            <a:r>
              <a:rPr lang="en-US" dirty="0" smtClean="0"/>
              <a:t>&lt;/body&gt;</a:t>
            </a:r>
          </a:p>
          <a:p>
            <a:pPr>
              <a:buNone/>
            </a:pPr>
            <a:r>
              <a:rPr lang="en-US" dirty="0" smtClean="0"/>
              <a:t>&lt;/html&gt;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 of Font Code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371600"/>
            <a:ext cx="7574248" cy="4953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&amp; Text Color Tag</a:t>
            </a:r>
            <a:endParaRPr lang="en-US" dirty="0"/>
          </a:p>
        </p:txBody>
      </p:sp>
      <p:sp>
        <p:nvSpPr>
          <p:cNvPr id="3" name="Content Placeholder 2"/>
          <p:cNvSpPr>
            <a:spLocks noGrp="1"/>
          </p:cNvSpPr>
          <p:nvPr>
            <p:ph sz="half" idx="1"/>
          </p:nvPr>
        </p:nvSpPr>
        <p:spPr>
          <a:xfrm>
            <a:off x="457200" y="1600201"/>
            <a:ext cx="8001000" cy="3657600"/>
          </a:xfrm>
        </p:spPr>
        <p:txBody>
          <a:bodyPr>
            <a:normAutofit/>
          </a:bodyPr>
          <a:lstStyle/>
          <a:p>
            <a:r>
              <a:rPr lang="en-US" dirty="0" smtClean="0"/>
              <a:t>The attribute </a:t>
            </a:r>
            <a:r>
              <a:rPr lang="en-US" dirty="0" err="1" smtClean="0"/>
              <a:t>bgcolor</a:t>
            </a:r>
            <a:r>
              <a:rPr lang="en-US" dirty="0" smtClean="0"/>
              <a:t> is used for changing the back ground color of the page.</a:t>
            </a:r>
          </a:p>
          <a:p>
            <a:pPr>
              <a:buNone/>
            </a:pPr>
            <a:r>
              <a:rPr lang="en-US" dirty="0" smtClean="0"/>
              <a:t> 		&lt;body </a:t>
            </a:r>
            <a:r>
              <a:rPr lang="en-US" dirty="0" err="1" smtClean="0"/>
              <a:t>bgcolor</a:t>
            </a:r>
            <a:r>
              <a:rPr lang="en-US" dirty="0" smtClean="0"/>
              <a:t>=“Green” &gt;</a:t>
            </a:r>
          </a:p>
          <a:p>
            <a:r>
              <a:rPr lang="en-US" dirty="0" smtClean="0"/>
              <a:t> Text is use to change the color of the enclosed text.</a:t>
            </a:r>
          </a:p>
          <a:p>
            <a:pPr>
              <a:buNone/>
            </a:pPr>
            <a:r>
              <a:rPr lang="en-US" dirty="0" smtClean="0"/>
              <a:t>		&lt;body text=“White”&gt;</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4191000"/>
            <a:ext cx="4038600" cy="219762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r>
              <a:rPr lang="en-US" dirty="0"/>
              <a:t>HTML – Hyper Text Markup Language</a:t>
            </a:r>
          </a:p>
          <a:p>
            <a:r>
              <a:rPr lang="en-US" dirty="0" smtClean="0"/>
              <a:t>HTML </a:t>
            </a:r>
            <a:r>
              <a:rPr lang="en-US" dirty="0"/>
              <a:t>documents describe web pages (Static </a:t>
            </a:r>
            <a:r>
              <a:rPr lang="en-US" dirty="0" smtClean="0"/>
              <a:t>Web Page</a:t>
            </a:r>
            <a:r>
              <a:rPr lang="en-US" dirty="0"/>
              <a:t>)</a:t>
            </a:r>
          </a:p>
          <a:p>
            <a:r>
              <a:rPr lang="en-US" dirty="0" smtClean="0"/>
              <a:t>HTML </a:t>
            </a:r>
            <a:r>
              <a:rPr lang="en-US" dirty="0"/>
              <a:t>tags are keywords surrounded by </a:t>
            </a:r>
            <a:r>
              <a:rPr lang="en-US" dirty="0" smtClean="0"/>
              <a:t>angle brackets </a:t>
            </a:r>
            <a:r>
              <a:rPr lang="en-US" dirty="0"/>
              <a:t>like &lt;html&gt;</a:t>
            </a:r>
          </a:p>
          <a:p>
            <a:r>
              <a:rPr lang="en-US" dirty="0" smtClean="0"/>
              <a:t>HTML </a:t>
            </a:r>
            <a:r>
              <a:rPr lang="en-US" dirty="0"/>
              <a:t>tags normally come in pairs like &lt;b&gt; and &lt;/b&gt;</a:t>
            </a:r>
          </a:p>
          <a:p>
            <a:r>
              <a:rPr lang="en-US" dirty="0" smtClean="0"/>
              <a:t>The </a:t>
            </a:r>
            <a:r>
              <a:rPr lang="en-US" dirty="0"/>
              <a:t>first tag in a pair is the start tag (opening tags</a:t>
            </a:r>
            <a:r>
              <a:rPr lang="en-US" dirty="0" smtClean="0"/>
              <a:t>), </a:t>
            </a:r>
          </a:p>
          <a:p>
            <a:r>
              <a:rPr lang="en-US" dirty="0" smtClean="0"/>
              <a:t>the </a:t>
            </a:r>
            <a:r>
              <a:rPr lang="en-US" dirty="0"/>
              <a:t>second tag is the end tag(closing tags)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 Alignment Tag</a:t>
            </a:r>
            <a:endParaRPr lang="en-US" dirty="0"/>
          </a:p>
        </p:txBody>
      </p:sp>
      <p:sp>
        <p:nvSpPr>
          <p:cNvPr id="3" name="Content Placeholder 2"/>
          <p:cNvSpPr>
            <a:spLocks noGrp="1"/>
          </p:cNvSpPr>
          <p:nvPr>
            <p:ph sz="half" idx="1"/>
          </p:nvPr>
        </p:nvSpPr>
        <p:spPr>
          <a:xfrm>
            <a:off x="457200" y="1600201"/>
            <a:ext cx="7848600" cy="2285999"/>
          </a:xfrm>
        </p:spPr>
        <p:txBody>
          <a:bodyPr/>
          <a:lstStyle/>
          <a:p>
            <a:r>
              <a:rPr lang="en-US" dirty="0" smtClean="0"/>
              <a:t>It is use to alignment of the text.</a:t>
            </a:r>
          </a:p>
          <a:p>
            <a:pPr>
              <a:buNone/>
            </a:pPr>
            <a:r>
              <a:rPr lang="en-US" dirty="0" smtClean="0"/>
              <a:t>		–Left alignment &lt;align=“left”&gt;</a:t>
            </a:r>
          </a:p>
          <a:p>
            <a:pPr>
              <a:buNone/>
            </a:pPr>
            <a:r>
              <a:rPr lang="en-US" dirty="0" smtClean="0"/>
              <a:t>		–Right alignment &lt;align=“right”&gt;</a:t>
            </a:r>
          </a:p>
          <a:p>
            <a:pPr>
              <a:buNone/>
            </a:pPr>
            <a:r>
              <a:rPr lang="en-US" dirty="0" smtClean="0"/>
              <a:t>		–Center alignment &lt;align=“center”&gt;</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3429000" y="3775954"/>
            <a:ext cx="5029200" cy="258269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Hyperlink Tag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hyperlink is a reference (an address) to a resource on the web.</a:t>
            </a:r>
          </a:p>
          <a:p>
            <a:r>
              <a:rPr lang="en-US" dirty="0" smtClean="0"/>
              <a:t>Hyperlinks can point to any resource on the web: an HTML page, an image, a sound file, a movie, etc.</a:t>
            </a:r>
          </a:p>
          <a:p>
            <a:r>
              <a:rPr lang="en-US" dirty="0" smtClean="0"/>
              <a:t>The HTML anchor element &lt;a&gt;, is used to define both hyperlinks and anchors.</a:t>
            </a:r>
          </a:p>
          <a:p>
            <a:pPr>
              <a:buNone/>
            </a:pPr>
            <a:r>
              <a:rPr lang="en-US" dirty="0" smtClean="0"/>
              <a:t>           &lt;a </a:t>
            </a:r>
            <a:r>
              <a:rPr lang="en-US" dirty="0" err="1" smtClean="0"/>
              <a:t>href</a:t>
            </a:r>
            <a:r>
              <a:rPr lang="en-US" dirty="0" smtClean="0"/>
              <a:t>="</a:t>
            </a:r>
            <a:r>
              <a:rPr lang="en-US" dirty="0" err="1" smtClean="0"/>
              <a:t>url</a:t>
            </a:r>
            <a:r>
              <a:rPr lang="en-US" dirty="0" smtClean="0"/>
              <a:t>"&gt;Link text&lt;/a&gt;</a:t>
            </a:r>
          </a:p>
          <a:p>
            <a:r>
              <a:rPr lang="en-US" dirty="0" smtClean="0"/>
              <a:t>The </a:t>
            </a:r>
            <a:r>
              <a:rPr lang="en-US" b="1" dirty="0" err="1" smtClean="0"/>
              <a:t>href</a:t>
            </a:r>
            <a:r>
              <a:rPr lang="en-US" b="1" dirty="0" smtClean="0"/>
              <a:t> attribute defines the link address.</a:t>
            </a:r>
          </a:p>
          <a:p>
            <a:pPr>
              <a:buNone/>
            </a:pPr>
            <a:r>
              <a:rPr lang="pt-BR" dirty="0" smtClean="0"/>
              <a:t>         &lt;a href="http://www.globalinfochannel/"&gt;Visit </a:t>
            </a:r>
            <a:r>
              <a:rPr lang="en-US" dirty="0" err="1" smtClean="0"/>
              <a:t>globalinfochannel</a:t>
            </a:r>
            <a:r>
              <a:rPr lang="en-US" dirty="0" smtClean="0"/>
              <a:t>!&lt;/a&gt;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Hyperlink Code</a:t>
            </a:r>
            <a:endParaRPr lang="en-US" dirty="0"/>
          </a:p>
        </p:txBody>
      </p:sp>
      <p:pic>
        <p:nvPicPr>
          <p:cNvPr id="6149" name="Picture 5"/>
          <p:cNvPicPr>
            <a:picLocks noGrp="1" noChangeAspect="1" noChangeArrowheads="1"/>
          </p:cNvPicPr>
          <p:nvPr>
            <p:ph sz="half" idx="1"/>
          </p:nvPr>
        </p:nvPicPr>
        <p:blipFill>
          <a:blip r:embed="rId2" cstate="print"/>
          <a:srcRect/>
          <a:stretch>
            <a:fillRect/>
          </a:stretch>
        </p:blipFill>
        <p:spPr bwMode="auto">
          <a:xfrm>
            <a:off x="381000" y="1295400"/>
            <a:ext cx="4648200" cy="2408339"/>
          </a:xfrm>
          <a:prstGeom prst="rect">
            <a:avLst/>
          </a:prstGeom>
          <a:noFill/>
          <a:ln w="9525">
            <a:noFill/>
            <a:miter lim="800000"/>
            <a:headEnd/>
            <a:tailEnd/>
          </a:ln>
        </p:spPr>
      </p:pic>
      <p:pic>
        <p:nvPicPr>
          <p:cNvPr id="6150" name="Picture 6"/>
          <p:cNvPicPr>
            <a:picLocks noGrp="1" noChangeAspect="1" noChangeArrowheads="1"/>
          </p:cNvPicPr>
          <p:nvPr>
            <p:ph sz="half" idx="2"/>
          </p:nvPr>
        </p:nvPicPr>
        <p:blipFill>
          <a:blip r:embed="rId3" cstate="print"/>
          <a:srcRect/>
          <a:stretch>
            <a:fillRect/>
          </a:stretch>
        </p:blipFill>
        <p:spPr bwMode="auto">
          <a:xfrm>
            <a:off x="3200400" y="3810000"/>
            <a:ext cx="4953000" cy="2653874"/>
          </a:xfrm>
          <a:prstGeom prst="rect">
            <a:avLst/>
          </a:prstGeom>
          <a:noFill/>
          <a:ln w="9525">
            <a:noFill/>
            <a:miter lim="800000"/>
            <a:headEnd/>
            <a:tailEnd/>
          </a:ln>
        </p:spPr>
      </p:pic>
      <p:sp>
        <p:nvSpPr>
          <p:cNvPr id="10" name="Curved Down Arrow 9"/>
          <p:cNvSpPr/>
          <p:nvPr/>
        </p:nvSpPr>
        <p:spPr>
          <a:xfrm rot="1922480">
            <a:off x="5182647" y="2422687"/>
            <a:ext cx="1905000"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Tag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display an image on a page, you need to use the </a:t>
            </a:r>
            <a:r>
              <a:rPr lang="en-US" dirty="0" err="1" smtClean="0"/>
              <a:t>src</a:t>
            </a:r>
            <a:r>
              <a:rPr lang="en-US" dirty="0" smtClean="0"/>
              <a:t> attribute.</a:t>
            </a:r>
          </a:p>
          <a:p>
            <a:r>
              <a:rPr lang="en-US" dirty="0" err="1" smtClean="0"/>
              <a:t>src</a:t>
            </a:r>
            <a:r>
              <a:rPr lang="en-US" dirty="0" smtClean="0"/>
              <a:t> stands for "source". The value of the </a:t>
            </a:r>
            <a:r>
              <a:rPr lang="en-US" dirty="0" err="1" smtClean="0"/>
              <a:t>src</a:t>
            </a:r>
            <a:r>
              <a:rPr lang="en-US" dirty="0" smtClean="0"/>
              <a:t> attribute is the URL of the image you want to display on your page.</a:t>
            </a:r>
          </a:p>
          <a:p>
            <a:r>
              <a:rPr lang="en-US" dirty="0" smtClean="0"/>
              <a:t>It is a empty tag.</a:t>
            </a:r>
          </a:p>
          <a:p>
            <a:pPr>
              <a:buNone/>
            </a:pPr>
            <a:r>
              <a:rPr lang="en-US" dirty="0" smtClean="0"/>
              <a:t>		&lt;IMG SRC ="</a:t>
            </a:r>
            <a:r>
              <a:rPr lang="en-US" dirty="0" err="1" smtClean="0"/>
              <a:t>url</a:t>
            </a:r>
            <a:r>
              <a:rPr lang="en-US" dirty="0" smtClean="0"/>
              <a:t>"&gt;</a:t>
            </a:r>
          </a:p>
          <a:p>
            <a:pPr>
              <a:buNone/>
            </a:pPr>
            <a:r>
              <a:rPr lang="en-US" dirty="0" smtClean="0"/>
              <a:t>		&lt;IMG SRC="picture.gif“&gt;</a:t>
            </a:r>
          </a:p>
          <a:p>
            <a:pPr>
              <a:buNone/>
            </a:pPr>
            <a:r>
              <a:rPr lang="en-US" dirty="0" smtClean="0"/>
              <a:t>		&lt;IMG SRC="picture.gif“ HEIGHT="30“ WIDTH="50"&gt;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 attributes - &lt;</a:t>
            </a:r>
            <a:r>
              <a:rPr lang="en-US" b="1" dirty="0" err="1" smtClean="0"/>
              <a:t>img</a:t>
            </a:r>
            <a:r>
              <a:rPr lang="en-US" b="1" dirty="0" smtClean="0"/>
              <a:t>&gt; tag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&lt;</a:t>
            </a:r>
            <a:r>
              <a:rPr lang="en-US" dirty="0" err="1" smtClean="0"/>
              <a:t>img</a:t>
            </a:r>
            <a:r>
              <a:rPr lang="en-US" dirty="0" smtClean="0"/>
              <a:t>&gt;	Defines an image</a:t>
            </a:r>
          </a:p>
          <a:p>
            <a:pPr>
              <a:buNone/>
            </a:pPr>
            <a:r>
              <a:rPr lang="en-US" dirty="0" smtClean="0"/>
              <a:t>	&lt;</a:t>
            </a:r>
            <a:r>
              <a:rPr lang="en-US" dirty="0" err="1" smtClean="0"/>
              <a:t>Src</a:t>
            </a:r>
            <a:r>
              <a:rPr lang="en-US" dirty="0" smtClean="0"/>
              <a:t>&gt;	display an image on a page,</a:t>
            </a:r>
          </a:p>
          <a:p>
            <a:pPr>
              <a:buNone/>
            </a:pPr>
            <a:r>
              <a:rPr lang="en-US" dirty="0" smtClean="0"/>
              <a:t>			</a:t>
            </a:r>
            <a:r>
              <a:rPr lang="en-US" dirty="0" err="1" smtClean="0"/>
              <a:t>Src</a:t>
            </a:r>
            <a:r>
              <a:rPr lang="en-US" dirty="0" smtClean="0"/>
              <a:t> stands for  "source"</a:t>
            </a:r>
          </a:p>
          <a:p>
            <a:pPr>
              <a:buNone/>
            </a:pPr>
            <a:r>
              <a:rPr lang="en-US" dirty="0" smtClean="0"/>
              <a:t>	&lt;Alt&gt;	Define "alternate text" for an image</a:t>
            </a:r>
          </a:p>
          <a:p>
            <a:pPr>
              <a:buNone/>
            </a:pPr>
            <a:r>
              <a:rPr lang="en-US" dirty="0" smtClean="0"/>
              <a:t>	&lt;Width&gt;	Defines the width of the image</a:t>
            </a:r>
          </a:p>
          <a:p>
            <a:pPr>
              <a:buNone/>
            </a:pPr>
            <a:r>
              <a:rPr lang="en-US" dirty="0" smtClean="0"/>
              <a:t>	&lt;Height&gt;	Defines the height of the image</a:t>
            </a:r>
          </a:p>
          <a:p>
            <a:pPr>
              <a:buNone/>
            </a:pPr>
            <a:r>
              <a:rPr lang="en-US" dirty="0" smtClean="0"/>
              <a:t>	&lt;Border&gt;	Defines border of the image</a:t>
            </a:r>
          </a:p>
          <a:p>
            <a:pPr>
              <a:buNone/>
            </a:pPr>
            <a:r>
              <a:rPr lang="en-US" dirty="0" smtClean="0"/>
              <a:t>	&lt;</a:t>
            </a:r>
            <a:r>
              <a:rPr lang="en-US" dirty="0" err="1" smtClean="0"/>
              <a:t>Hspace</a:t>
            </a:r>
            <a:r>
              <a:rPr lang="en-US" dirty="0" smtClean="0"/>
              <a:t>&gt;	Horizontal space of the image</a:t>
            </a:r>
          </a:p>
          <a:p>
            <a:pPr>
              <a:buNone/>
            </a:pPr>
            <a:r>
              <a:rPr lang="en-US" dirty="0" smtClean="0"/>
              <a:t>	&lt;</a:t>
            </a:r>
            <a:r>
              <a:rPr lang="en-US" dirty="0" err="1" smtClean="0"/>
              <a:t>Vspace</a:t>
            </a:r>
            <a:r>
              <a:rPr lang="en-US" dirty="0" smtClean="0"/>
              <a:t>&gt;	Vertical space of the image</a:t>
            </a:r>
          </a:p>
          <a:p>
            <a:pPr>
              <a:buNone/>
            </a:pPr>
            <a:r>
              <a:rPr lang="en-US" dirty="0" smtClean="0"/>
              <a:t>	&lt;Align&gt;	Align an image within the text</a:t>
            </a:r>
          </a:p>
          <a:p>
            <a:pPr>
              <a:buNone/>
            </a:pPr>
            <a:r>
              <a:rPr lang="en-US" dirty="0" smtClean="0"/>
              <a:t>	&lt;background&gt;Add a background image to an HTML page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162800" cy="769441"/>
          </a:xfrm>
          <a:prstGeom prst="rect">
            <a:avLst/>
          </a:prstGeom>
        </p:spPr>
        <p:txBody>
          <a:bodyPr wrap="square">
            <a:spAutoFit/>
          </a:bodyPr>
          <a:lstStyle/>
          <a:p>
            <a:r>
              <a:rPr lang="en-US" sz="4400" b="1" dirty="0" smtClean="0">
                <a:latin typeface="+mj-lt"/>
              </a:rPr>
              <a:t>Code &amp; Result of the Image</a:t>
            </a:r>
            <a:endParaRPr lang="en-US" sz="4400"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609600" y="1295400"/>
            <a:ext cx="3663176" cy="20574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85800" y="3657600"/>
            <a:ext cx="3352800" cy="2209800"/>
          </a:xfrm>
          <a:prstGeom prst="rect">
            <a:avLst/>
          </a:prstGeom>
          <a:noFill/>
          <a:ln w="9525">
            <a:noFill/>
            <a:miter lim="800000"/>
            <a:headEnd/>
            <a:tailEnd/>
          </a:ln>
        </p:spPr>
      </p:pic>
      <p:sp>
        <p:nvSpPr>
          <p:cNvPr id="5" name="Rectangle 4"/>
          <p:cNvSpPr/>
          <p:nvPr/>
        </p:nvSpPr>
        <p:spPr>
          <a:xfrm>
            <a:off x="4343400" y="1219200"/>
            <a:ext cx="4572000" cy="2308324"/>
          </a:xfrm>
          <a:prstGeom prst="rect">
            <a:avLst/>
          </a:prstGeom>
        </p:spPr>
        <p:txBody>
          <a:bodyPr>
            <a:spAutoFit/>
          </a:bodyPr>
          <a:lstStyle/>
          <a:p>
            <a:r>
              <a:rPr lang="en-US" dirty="0" smtClean="0"/>
              <a:t>&lt;html&gt;&lt;body&gt;</a:t>
            </a:r>
          </a:p>
          <a:p>
            <a:r>
              <a:rPr lang="en-US" dirty="0" smtClean="0"/>
              <a:t>&lt;p&gt;&lt;</a:t>
            </a:r>
            <a:r>
              <a:rPr lang="en-US" dirty="0" err="1" smtClean="0"/>
              <a:t>img</a:t>
            </a:r>
            <a:endParaRPr lang="en-US" dirty="0" smtClean="0"/>
          </a:p>
          <a:p>
            <a:r>
              <a:rPr lang="en-US" dirty="0" err="1" smtClean="0"/>
              <a:t>src</a:t>
            </a:r>
            <a:r>
              <a:rPr lang="en-US" dirty="0" smtClean="0"/>
              <a:t>="file:///C:/WINDOWS/Zapotec.bmp"</a:t>
            </a:r>
          </a:p>
          <a:p>
            <a:r>
              <a:rPr lang="en-US" dirty="0" smtClean="0"/>
              <a:t>align="left" width="48" height="48"&gt; &lt;/p&gt;</a:t>
            </a:r>
          </a:p>
          <a:p>
            <a:r>
              <a:rPr lang="en-US" dirty="0" smtClean="0"/>
              <a:t>&lt;p&gt;&lt;</a:t>
            </a:r>
            <a:r>
              <a:rPr lang="en-US" dirty="0" err="1" smtClean="0"/>
              <a:t>img</a:t>
            </a:r>
            <a:r>
              <a:rPr lang="en-US" dirty="0" smtClean="0"/>
              <a:t> </a:t>
            </a:r>
            <a:r>
              <a:rPr lang="en-US" dirty="0" err="1" smtClean="0"/>
              <a:t>src</a:t>
            </a:r>
            <a:endParaRPr lang="en-US" dirty="0" smtClean="0"/>
          </a:p>
          <a:p>
            <a:r>
              <a:rPr lang="en-US" dirty="0" smtClean="0"/>
              <a:t>="file:///C:/WINDOWS/Zapotec.bmp"</a:t>
            </a:r>
          </a:p>
          <a:p>
            <a:r>
              <a:rPr lang="en-US" dirty="0" smtClean="0"/>
              <a:t>align="right" width="48" height="48"&gt;&lt;/p&gt;</a:t>
            </a:r>
          </a:p>
          <a:p>
            <a:r>
              <a:rPr lang="en-US" dirty="0" smtClean="0"/>
              <a:t>&lt;/body&gt;&lt;/html&gt;</a:t>
            </a:r>
            <a:endParaRPr lang="en-US" dirty="0"/>
          </a:p>
        </p:txBody>
      </p:sp>
      <p:sp>
        <p:nvSpPr>
          <p:cNvPr id="6" name="Rectangle 5"/>
          <p:cNvSpPr/>
          <p:nvPr/>
        </p:nvSpPr>
        <p:spPr>
          <a:xfrm>
            <a:off x="4114800" y="3886200"/>
            <a:ext cx="4572000" cy="2031325"/>
          </a:xfrm>
          <a:prstGeom prst="rect">
            <a:avLst/>
          </a:prstGeom>
        </p:spPr>
        <p:txBody>
          <a:bodyPr>
            <a:spAutoFit/>
          </a:bodyPr>
          <a:lstStyle/>
          <a:p>
            <a:r>
              <a:rPr lang="en-US" dirty="0" smtClean="0"/>
              <a:t>&lt;HTML&gt;</a:t>
            </a:r>
          </a:p>
          <a:p>
            <a:r>
              <a:rPr lang="en-US" dirty="0" smtClean="0"/>
              <a:t>&lt;&lt;body background="file:///C:/WINDOWS/Soap</a:t>
            </a:r>
          </a:p>
          <a:p>
            <a:r>
              <a:rPr lang="en-US" dirty="0" smtClean="0"/>
              <a:t>%20Bubbles.bmp" text="white"&gt;</a:t>
            </a:r>
          </a:p>
          <a:p>
            <a:r>
              <a:rPr lang="en-US" dirty="0" smtClean="0"/>
              <a:t>&lt;</a:t>
            </a:r>
            <a:r>
              <a:rPr lang="en-US" dirty="0" err="1" smtClean="0"/>
              <a:t>br</a:t>
            </a:r>
            <a:r>
              <a:rPr lang="en-US" dirty="0" smtClean="0"/>
              <a:t>&gt;&lt;</a:t>
            </a:r>
            <a:r>
              <a:rPr lang="en-US" dirty="0" err="1" smtClean="0"/>
              <a:t>br</a:t>
            </a:r>
            <a:r>
              <a:rPr lang="en-US" dirty="0" smtClean="0"/>
              <a:t>&gt;&lt;</a:t>
            </a:r>
            <a:r>
              <a:rPr lang="en-US" dirty="0" err="1" smtClean="0"/>
              <a:t>br</a:t>
            </a:r>
            <a:r>
              <a:rPr lang="en-US" dirty="0" smtClean="0"/>
              <a:t>&gt;</a:t>
            </a:r>
          </a:p>
          <a:p>
            <a:r>
              <a:rPr lang="en-US" dirty="0" smtClean="0"/>
              <a:t>&lt;h2&gt; Background Image!&lt;/h2&gt;</a:t>
            </a:r>
          </a:p>
          <a:p>
            <a:r>
              <a:rPr lang="en-US" dirty="0" smtClean="0"/>
              <a:t>&lt;/BODY&gt;&lt;/HTML&gt;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162800" cy="769441"/>
          </a:xfrm>
          <a:prstGeom prst="rect">
            <a:avLst/>
          </a:prstGeom>
        </p:spPr>
        <p:txBody>
          <a:bodyPr wrap="square">
            <a:spAutoFit/>
          </a:bodyPr>
          <a:lstStyle/>
          <a:p>
            <a:r>
              <a:rPr lang="en-US" sz="4400" b="1" dirty="0" smtClean="0">
                <a:latin typeface="+mj-lt"/>
              </a:rPr>
              <a:t>Code &amp; Result of the Image</a:t>
            </a:r>
            <a:endParaRPr lang="en-US" sz="4400" dirty="0">
              <a:latin typeface="+mj-lt"/>
            </a:endParaRPr>
          </a:p>
        </p:txBody>
      </p:sp>
      <p:pic>
        <p:nvPicPr>
          <p:cNvPr id="8194" name="Picture 2"/>
          <p:cNvPicPr>
            <a:picLocks noChangeAspect="1" noChangeArrowheads="1"/>
          </p:cNvPicPr>
          <p:nvPr/>
        </p:nvPicPr>
        <p:blipFill>
          <a:blip r:embed="rId2" cstate="print"/>
          <a:srcRect/>
          <a:stretch>
            <a:fillRect/>
          </a:stretch>
        </p:blipFill>
        <p:spPr bwMode="auto">
          <a:xfrm>
            <a:off x="381000" y="1524000"/>
            <a:ext cx="2819400" cy="3810000"/>
          </a:xfrm>
          <a:prstGeom prst="rect">
            <a:avLst/>
          </a:prstGeom>
          <a:noFill/>
          <a:ln w="9525">
            <a:noFill/>
            <a:miter lim="800000"/>
            <a:headEnd/>
            <a:tailEnd/>
          </a:ln>
        </p:spPr>
      </p:pic>
      <p:sp>
        <p:nvSpPr>
          <p:cNvPr id="4" name="Rectangle 3"/>
          <p:cNvSpPr/>
          <p:nvPr/>
        </p:nvSpPr>
        <p:spPr>
          <a:xfrm>
            <a:off x="3429000" y="1295400"/>
            <a:ext cx="5486400" cy="5355312"/>
          </a:xfrm>
          <a:prstGeom prst="rect">
            <a:avLst/>
          </a:prstGeom>
        </p:spPr>
        <p:txBody>
          <a:bodyPr wrap="square">
            <a:spAutoFit/>
          </a:bodyPr>
          <a:lstStyle/>
          <a:p>
            <a:r>
              <a:rPr lang="en-US" dirty="0" smtClean="0"/>
              <a:t>&lt;html&gt;&lt;body&gt;</a:t>
            </a:r>
          </a:p>
          <a:p>
            <a:r>
              <a:rPr lang="en-US" dirty="0" smtClean="0"/>
              <a:t>&lt;p&gt;An image</a:t>
            </a:r>
          </a:p>
          <a:p>
            <a:r>
              <a:rPr lang="en-US" dirty="0" smtClean="0"/>
              <a:t>&lt;</a:t>
            </a:r>
            <a:r>
              <a:rPr lang="en-US" dirty="0" err="1" smtClean="0"/>
              <a:t>img</a:t>
            </a:r>
            <a:r>
              <a:rPr lang="en-US" dirty="0" smtClean="0"/>
              <a:t> </a:t>
            </a:r>
            <a:r>
              <a:rPr lang="en-US" dirty="0" err="1" smtClean="0"/>
              <a:t>src</a:t>
            </a:r>
            <a:r>
              <a:rPr lang="en-US" dirty="0" smtClean="0"/>
              <a:t>="file:///C:/WINDOWS/Zapotec.bmp"</a:t>
            </a:r>
          </a:p>
          <a:p>
            <a:r>
              <a:rPr lang="en-US" dirty="0" smtClean="0"/>
              <a:t>align="bottom" width="48" height="48"&gt; in the text&lt;/p&gt;</a:t>
            </a:r>
          </a:p>
          <a:p>
            <a:r>
              <a:rPr lang="en-US" dirty="0" smtClean="0"/>
              <a:t>&lt;p&gt;An image</a:t>
            </a:r>
          </a:p>
          <a:p>
            <a:r>
              <a:rPr lang="en-US" dirty="0" smtClean="0"/>
              <a:t>&lt;</a:t>
            </a:r>
            <a:r>
              <a:rPr lang="en-US" dirty="0" err="1" smtClean="0"/>
              <a:t>img</a:t>
            </a:r>
            <a:r>
              <a:rPr lang="en-US" dirty="0" smtClean="0"/>
              <a:t> </a:t>
            </a:r>
            <a:r>
              <a:rPr lang="en-US" dirty="0" err="1" smtClean="0"/>
              <a:t>src</a:t>
            </a:r>
            <a:r>
              <a:rPr lang="en-US" dirty="0" smtClean="0"/>
              <a:t> ="file:///C:/WINDOWS/Zapotec.bmp"</a:t>
            </a:r>
          </a:p>
          <a:p>
            <a:r>
              <a:rPr lang="en-US" dirty="0" smtClean="0"/>
              <a:t>align="middle" width="48" height="48"&gt; in the text&lt;/p&gt;</a:t>
            </a:r>
          </a:p>
          <a:p>
            <a:r>
              <a:rPr lang="en-US" dirty="0" smtClean="0"/>
              <a:t>&lt;p&gt;An image</a:t>
            </a:r>
          </a:p>
          <a:p>
            <a:r>
              <a:rPr lang="en-US" dirty="0" smtClean="0"/>
              <a:t>&lt;</a:t>
            </a:r>
            <a:r>
              <a:rPr lang="en-US" dirty="0" err="1" smtClean="0"/>
              <a:t>img</a:t>
            </a:r>
            <a:r>
              <a:rPr lang="en-US" dirty="0" smtClean="0"/>
              <a:t> </a:t>
            </a:r>
            <a:r>
              <a:rPr lang="en-US" dirty="0" err="1" smtClean="0"/>
              <a:t>src</a:t>
            </a:r>
            <a:r>
              <a:rPr lang="en-US" dirty="0" smtClean="0"/>
              <a:t> ="file:///C:/WINDOWS/Zapotec.bmp"</a:t>
            </a:r>
          </a:p>
          <a:p>
            <a:r>
              <a:rPr lang="en-US" dirty="0" smtClean="0"/>
              <a:t>align="top" width="48" height="48"&gt; in the text&lt;/p&gt;</a:t>
            </a:r>
          </a:p>
          <a:p>
            <a:r>
              <a:rPr lang="en-US" dirty="0" smtClean="0"/>
              <a:t>&lt;p&gt;Note that bottom alignment is the default alignment&lt;/p&gt;</a:t>
            </a:r>
          </a:p>
          <a:p>
            <a:r>
              <a:rPr lang="en-US" dirty="0" smtClean="0"/>
              <a:t>&lt;p&gt;&lt;</a:t>
            </a:r>
            <a:r>
              <a:rPr lang="en-US" dirty="0" err="1" smtClean="0"/>
              <a:t>img</a:t>
            </a:r>
            <a:r>
              <a:rPr lang="en-US" dirty="0" smtClean="0"/>
              <a:t> </a:t>
            </a:r>
            <a:r>
              <a:rPr lang="en-US" dirty="0" err="1" smtClean="0"/>
              <a:t>src</a:t>
            </a:r>
            <a:r>
              <a:rPr lang="en-US" dirty="0" smtClean="0"/>
              <a:t> ="file:///C:/WINDOWS/Zapotec.bmp"</a:t>
            </a:r>
          </a:p>
          <a:p>
            <a:r>
              <a:rPr lang="en-US" dirty="0" smtClean="0"/>
              <a:t>width="48" height="48"&gt;</a:t>
            </a:r>
          </a:p>
          <a:p>
            <a:r>
              <a:rPr lang="en-US" dirty="0" smtClean="0"/>
              <a:t>An image before the text&lt;/p&gt;</a:t>
            </a:r>
          </a:p>
          <a:p>
            <a:r>
              <a:rPr lang="en-US" dirty="0" smtClean="0"/>
              <a:t>&lt;p&gt;An image after the text</a:t>
            </a:r>
          </a:p>
          <a:p>
            <a:r>
              <a:rPr lang="en-US" dirty="0" smtClean="0"/>
              <a:t>&lt;</a:t>
            </a:r>
            <a:r>
              <a:rPr lang="en-US" dirty="0" err="1" smtClean="0"/>
              <a:t>img</a:t>
            </a:r>
            <a:r>
              <a:rPr lang="en-US" dirty="0" smtClean="0"/>
              <a:t> </a:t>
            </a:r>
            <a:r>
              <a:rPr lang="en-US" dirty="0" err="1" smtClean="0"/>
              <a:t>src</a:t>
            </a:r>
            <a:r>
              <a:rPr lang="en-US" dirty="0" smtClean="0"/>
              <a:t> ="file:///C:/WINDOWS/Zapotec.bmp"</a:t>
            </a:r>
          </a:p>
          <a:p>
            <a:r>
              <a:rPr lang="en-US" dirty="0" smtClean="0"/>
              <a:t>width="48" height="48"&gt; &lt;/p&gt;</a:t>
            </a:r>
          </a:p>
          <a:p>
            <a:r>
              <a:rPr lang="en-US" dirty="0" smtClean="0"/>
              <a:t>&lt;/body&gt;&lt;/html&gt;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001000" cy="769441"/>
          </a:xfrm>
          <a:prstGeom prst="rect">
            <a:avLst/>
          </a:prstGeom>
        </p:spPr>
        <p:txBody>
          <a:bodyPr wrap="square">
            <a:spAutoFit/>
          </a:bodyPr>
          <a:lstStyle/>
          <a:p>
            <a:r>
              <a:rPr lang="en-US" sz="4400" b="1" dirty="0" smtClean="0">
                <a:latin typeface="+mj-lt"/>
              </a:rPr>
              <a:t>    Code &amp; Result of the Image</a:t>
            </a:r>
            <a:endParaRPr lang="en-US" sz="4400" dirty="0">
              <a:latin typeface="+mj-lt"/>
            </a:endParaRPr>
          </a:p>
        </p:txBody>
      </p:sp>
      <p:pic>
        <p:nvPicPr>
          <p:cNvPr id="9218" name="Picture 2"/>
          <p:cNvPicPr>
            <a:picLocks noChangeAspect="1" noChangeArrowheads="1"/>
          </p:cNvPicPr>
          <p:nvPr/>
        </p:nvPicPr>
        <p:blipFill>
          <a:blip r:embed="rId2" cstate="print"/>
          <a:srcRect/>
          <a:stretch>
            <a:fillRect/>
          </a:stretch>
        </p:blipFill>
        <p:spPr bwMode="auto">
          <a:xfrm>
            <a:off x="228600" y="3962400"/>
            <a:ext cx="2324100" cy="2705100"/>
          </a:xfrm>
          <a:prstGeom prst="rect">
            <a:avLst/>
          </a:prstGeom>
          <a:noFill/>
          <a:ln w="9525">
            <a:noFill/>
            <a:miter lim="800000"/>
            <a:headEnd/>
            <a:tailEnd/>
          </a:ln>
        </p:spPr>
      </p:pic>
      <p:sp>
        <p:nvSpPr>
          <p:cNvPr id="4" name="Rectangle 3"/>
          <p:cNvSpPr/>
          <p:nvPr/>
        </p:nvSpPr>
        <p:spPr>
          <a:xfrm>
            <a:off x="2667000" y="1295400"/>
            <a:ext cx="5791200" cy="3416320"/>
          </a:xfrm>
          <a:prstGeom prst="rect">
            <a:avLst/>
          </a:prstGeom>
        </p:spPr>
        <p:txBody>
          <a:bodyPr wrap="square">
            <a:spAutoFit/>
          </a:bodyPr>
          <a:lstStyle/>
          <a:p>
            <a:r>
              <a:rPr lang="en-US" dirty="0" smtClean="0"/>
              <a:t>&lt;html&gt;&lt;body&gt;</a:t>
            </a:r>
          </a:p>
          <a:p>
            <a:r>
              <a:rPr lang="en-US" dirty="0" smtClean="0"/>
              <a:t>&lt;p&gt;&lt;</a:t>
            </a:r>
            <a:r>
              <a:rPr lang="en-US" dirty="0" err="1" smtClean="0"/>
              <a:t>img</a:t>
            </a:r>
            <a:r>
              <a:rPr lang="en-US" dirty="0" smtClean="0"/>
              <a:t> </a:t>
            </a:r>
            <a:r>
              <a:rPr lang="en-US" dirty="0" err="1" smtClean="0"/>
              <a:t>src</a:t>
            </a:r>
            <a:r>
              <a:rPr lang="en-US" dirty="0" smtClean="0"/>
              <a:t>="file:///C:/WINDOWS/Zapotec.bmp"</a:t>
            </a:r>
          </a:p>
          <a:p>
            <a:r>
              <a:rPr lang="en-US" dirty="0" smtClean="0"/>
              <a:t>align="bottom" width="20" height="20"&gt; &lt;/p&gt;</a:t>
            </a:r>
          </a:p>
          <a:p>
            <a:r>
              <a:rPr lang="en-US" dirty="0" smtClean="0"/>
              <a:t>&lt;p&gt;&lt;</a:t>
            </a:r>
            <a:r>
              <a:rPr lang="en-US" dirty="0" err="1" smtClean="0"/>
              <a:t>img</a:t>
            </a:r>
            <a:r>
              <a:rPr lang="en-US" dirty="0" smtClean="0"/>
              <a:t> </a:t>
            </a:r>
            <a:r>
              <a:rPr lang="en-US" dirty="0" err="1" smtClean="0"/>
              <a:t>src</a:t>
            </a:r>
            <a:r>
              <a:rPr lang="en-US" dirty="0" smtClean="0"/>
              <a:t> ="file:///C:/WINDOWS/Zapotec.bmp"</a:t>
            </a:r>
          </a:p>
          <a:p>
            <a:r>
              <a:rPr lang="en-US" dirty="0" smtClean="0"/>
              <a:t>align="middle" width="40" height="40"&gt;&lt;/p&gt;</a:t>
            </a:r>
          </a:p>
          <a:p>
            <a:r>
              <a:rPr lang="en-US" dirty="0" smtClean="0"/>
              <a:t>&lt;p&gt;&lt;</a:t>
            </a:r>
            <a:r>
              <a:rPr lang="en-US" dirty="0" err="1" smtClean="0"/>
              <a:t>img</a:t>
            </a:r>
            <a:r>
              <a:rPr lang="en-US" dirty="0" smtClean="0"/>
              <a:t> </a:t>
            </a:r>
            <a:r>
              <a:rPr lang="en-US" dirty="0" err="1" smtClean="0"/>
              <a:t>src</a:t>
            </a:r>
            <a:r>
              <a:rPr lang="en-US" dirty="0" smtClean="0"/>
              <a:t> ="file:///C:/WINDOWS/Zapotec.bmp"</a:t>
            </a:r>
          </a:p>
          <a:p>
            <a:r>
              <a:rPr lang="en-US" dirty="0" smtClean="0"/>
              <a:t>align="top" width="60" height="60"&gt;&lt;/p&gt;</a:t>
            </a:r>
          </a:p>
          <a:p>
            <a:r>
              <a:rPr lang="en-US" dirty="0" smtClean="0"/>
              <a:t>&lt;p&gt;&lt;</a:t>
            </a:r>
            <a:r>
              <a:rPr lang="en-US" dirty="0" err="1" smtClean="0"/>
              <a:t>img</a:t>
            </a:r>
            <a:r>
              <a:rPr lang="en-US" dirty="0" smtClean="0"/>
              <a:t> </a:t>
            </a:r>
            <a:r>
              <a:rPr lang="en-US" dirty="0" err="1" smtClean="0"/>
              <a:t>src</a:t>
            </a:r>
            <a:r>
              <a:rPr lang="en-US" dirty="0" smtClean="0"/>
              <a:t> ="file:///C:/WINDOWS/Zapotec.bmp"</a:t>
            </a:r>
          </a:p>
          <a:p>
            <a:r>
              <a:rPr lang="en-US" dirty="0" smtClean="0"/>
              <a:t>width="80" height="80"&gt; &lt;/p&gt;</a:t>
            </a:r>
          </a:p>
          <a:p>
            <a:r>
              <a:rPr lang="en-US" dirty="0" smtClean="0"/>
              <a:t>&lt;p&gt;&lt;</a:t>
            </a:r>
            <a:r>
              <a:rPr lang="en-US" dirty="0" err="1" smtClean="0"/>
              <a:t>img</a:t>
            </a:r>
            <a:r>
              <a:rPr lang="en-US" dirty="0" smtClean="0"/>
              <a:t> </a:t>
            </a:r>
            <a:r>
              <a:rPr lang="en-US" dirty="0" err="1" smtClean="0"/>
              <a:t>src</a:t>
            </a:r>
            <a:r>
              <a:rPr lang="en-US" dirty="0" smtClean="0"/>
              <a:t> ="file:///C:/WINDOWS/Zapotec.bmp"</a:t>
            </a:r>
          </a:p>
          <a:p>
            <a:r>
              <a:rPr lang="en-US" dirty="0" smtClean="0"/>
              <a:t>width="100" height="100"&gt; &lt;/p&gt;</a:t>
            </a:r>
          </a:p>
          <a:p>
            <a:r>
              <a:rPr lang="en-US" dirty="0" smtClean="0"/>
              <a:t>&lt;/body&gt;&lt;/html&gt;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HTML Table Tag</a:t>
            </a:r>
            <a:endParaRPr lang="en-US" dirty="0"/>
          </a:p>
        </p:txBody>
      </p:sp>
      <p:sp>
        <p:nvSpPr>
          <p:cNvPr id="3" name="Content Placeholder 2"/>
          <p:cNvSpPr>
            <a:spLocks noGrp="1"/>
          </p:cNvSpPr>
          <p:nvPr>
            <p:ph idx="1"/>
          </p:nvPr>
        </p:nvSpPr>
        <p:spPr>
          <a:xfrm>
            <a:off x="304800" y="1371600"/>
            <a:ext cx="8534400" cy="5029200"/>
          </a:xfrm>
        </p:spPr>
        <p:txBody>
          <a:bodyPr>
            <a:normAutofit fontScale="62500" lnSpcReduction="20000"/>
          </a:bodyPr>
          <a:lstStyle/>
          <a:p>
            <a:pPr>
              <a:buNone/>
            </a:pPr>
            <a:r>
              <a:rPr lang="en-US" b="1" dirty="0" smtClean="0"/>
              <a:t>	</a:t>
            </a:r>
          </a:p>
          <a:p>
            <a:pPr>
              <a:buNone/>
            </a:pPr>
            <a:r>
              <a:rPr lang="en-US" b="1" dirty="0" smtClean="0"/>
              <a:t>	&lt;table&gt;	</a:t>
            </a:r>
            <a:r>
              <a:rPr lang="en-US" dirty="0" smtClean="0"/>
              <a:t>used to create table</a:t>
            </a:r>
            <a:endParaRPr lang="en-US" b="1" dirty="0" smtClean="0"/>
          </a:p>
          <a:p>
            <a:pPr>
              <a:buNone/>
            </a:pPr>
            <a:r>
              <a:rPr lang="en-US" b="1" dirty="0" smtClean="0"/>
              <a:t>	&lt;</a:t>
            </a:r>
            <a:r>
              <a:rPr lang="en-US" b="1" dirty="0" err="1" smtClean="0"/>
              <a:t>tr</a:t>
            </a:r>
            <a:r>
              <a:rPr lang="en-US" b="1" dirty="0" smtClean="0"/>
              <a:t>&gt;		</a:t>
            </a:r>
            <a:r>
              <a:rPr lang="en-US" dirty="0" smtClean="0"/>
              <a:t>table is divided into rows</a:t>
            </a:r>
            <a:endParaRPr lang="en-US" b="1" dirty="0" smtClean="0"/>
          </a:p>
          <a:p>
            <a:pPr>
              <a:buNone/>
            </a:pPr>
            <a:r>
              <a:rPr lang="en-US" b="1" dirty="0" smtClean="0"/>
              <a:t>	&lt;td&gt;		</a:t>
            </a:r>
            <a:r>
              <a:rPr lang="en-US" dirty="0" smtClean="0"/>
              <a:t>each row is divided into data cells</a:t>
            </a:r>
            <a:endParaRPr lang="en-US" b="1" dirty="0" smtClean="0"/>
          </a:p>
          <a:p>
            <a:pPr>
              <a:buNone/>
            </a:pPr>
            <a:r>
              <a:rPr lang="en-US" b="1" dirty="0" smtClean="0"/>
              <a:t>	&lt;</a:t>
            </a:r>
            <a:r>
              <a:rPr lang="en-US" b="1" dirty="0" err="1" smtClean="0"/>
              <a:t>th</a:t>
            </a:r>
            <a:r>
              <a:rPr lang="en-US" b="1" dirty="0" smtClean="0"/>
              <a:t>&gt;		</a:t>
            </a:r>
            <a:r>
              <a:rPr lang="en-US" dirty="0" smtClean="0"/>
              <a:t>Headings in a table</a:t>
            </a:r>
            <a:endParaRPr lang="en-US" b="1" dirty="0" smtClean="0"/>
          </a:p>
          <a:p>
            <a:pPr>
              <a:buNone/>
            </a:pPr>
            <a:r>
              <a:rPr lang="en-US" b="1" dirty="0" smtClean="0"/>
              <a:t>	&lt;Caption&gt;	</a:t>
            </a:r>
            <a:r>
              <a:rPr lang="en-US" dirty="0" smtClean="0"/>
              <a:t>caption to the table</a:t>
            </a:r>
            <a:endParaRPr lang="en-US" b="1" dirty="0" smtClean="0"/>
          </a:p>
          <a:p>
            <a:pPr>
              <a:buNone/>
            </a:pPr>
            <a:r>
              <a:rPr lang="en-US" b="1" dirty="0" smtClean="0"/>
              <a:t>	&lt;</a:t>
            </a:r>
            <a:r>
              <a:rPr lang="en-US" b="1" dirty="0" err="1" smtClean="0"/>
              <a:t>colgroup</a:t>
            </a:r>
            <a:r>
              <a:rPr lang="en-US" b="1" dirty="0" smtClean="0"/>
              <a:t>&gt;	</a:t>
            </a:r>
            <a:r>
              <a:rPr lang="en-US" dirty="0" smtClean="0"/>
              <a:t>Defines groups of table columns</a:t>
            </a:r>
            <a:endParaRPr lang="en-US" b="1" dirty="0" smtClean="0"/>
          </a:p>
          <a:p>
            <a:pPr>
              <a:buNone/>
            </a:pPr>
            <a:r>
              <a:rPr lang="en-US" b="1" dirty="0" smtClean="0"/>
              <a:t> 	&lt;</a:t>
            </a:r>
            <a:r>
              <a:rPr lang="en-US" b="1" dirty="0" err="1" smtClean="0"/>
              <a:t>col</a:t>
            </a:r>
            <a:r>
              <a:rPr lang="en-US" b="1" dirty="0" smtClean="0"/>
              <a:t>&gt;		</a:t>
            </a:r>
            <a:r>
              <a:rPr lang="en-US" dirty="0" smtClean="0"/>
              <a:t>Defines the attribute values for one or more columns in a table</a:t>
            </a:r>
            <a:endParaRPr lang="en-US" b="1" dirty="0" smtClean="0"/>
          </a:p>
          <a:p>
            <a:pPr>
              <a:buNone/>
            </a:pPr>
            <a:r>
              <a:rPr lang="en-US" b="1" dirty="0" smtClean="0"/>
              <a:t>	&lt;</a:t>
            </a:r>
            <a:r>
              <a:rPr lang="en-US" b="1" dirty="0" err="1" smtClean="0"/>
              <a:t>thead</a:t>
            </a:r>
            <a:r>
              <a:rPr lang="en-US" b="1" dirty="0" smtClean="0"/>
              <a:t>&gt;	</a:t>
            </a:r>
            <a:r>
              <a:rPr lang="en-US" dirty="0" smtClean="0"/>
              <a:t>Defines a table head</a:t>
            </a:r>
            <a:endParaRPr lang="en-US" b="1" dirty="0" smtClean="0"/>
          </a:p>
          <a:p>
            <a:pPr>
              <a:buNone/>
            </a:pPr>
            <a:r>
              <a:rPr lang="en-US" b="1" dirty="0" smtClean="0"/>
              <a:t>	&lt;</a:t>
            </a:r>
            <a:r>
              <a:rPr lang="en-US" b="1" dirty="0" err="1" smtClean="0"/>
              <a:t>tbody</a:t>
            </a:r>
            <a:r>
              <a:rPr lang="en-US" b="1" dirty="0" smtClean="0"/>
              <a:t>&gt;	</a:t>
            </a:r>
            <a:r>
              <a:rPr lang="en-US" dirty="0" smtClean="0"/>
              <a:t>Defines a table body</a:t>
            </a:r>
            <a:endParaRPr lang="en-US" b="1" dirty="0" smtClean="0"/>
          </a:p>
          <a:p>
            <a:pPr>
              <a:buNone/>
            </a:pPr>
            <a:r>
              <a:rPr lang="en-US" b="1" dirty="0" smtClean="0"/>
              <a:t>	&lt;</a:t>
            </a:r>
            <a:r>
              <a:rPr lang="en-US" b="1" dirty="0" err="1" smtClean="0"/>
              <a:t>tfoot</a:t>
            </a:r>
            <a:r>
              <a:rPr lang="en-US" b="1" dirty="0" smtClean="0"/>
              <a:t>&gt;	</a:t>
            </a:r>
            <a:r>
              <a:rPr lang="en-US" dirty="0" smtClean="0"/>
              <a:t>Defines a table footer</a:t>
            </a:r>
            <a:endParaRPr lang="en-US" b="1" dirty="0" smtClean="0"/>
          </a:p>
          <a:p>
            <a:pPr>
              <a:buNone/>
            </a:pPr>
            <a:r>
              <a:rPr lang="en-US" b="1" dirty="0" smtClean="0"/>
              <a:t>	&lt;</a:t>
            </a:r>
            <a:r>
              <a:rPr lang="en-US" b="1" dirty="0" err="1" smtClean="0"/>
              <a:t>Cellspacing</a:t>
            </a:r>
            <a:r>
              <a:rPr lang="en-US" b="1" dirty="0" smtClean="0"/>
              <a:t>&gt;	</a:t>
            </a:r>
            <a:r>
              <a:rPr lang="en-US" dirty="0" smtClean="0"/>
              <a:t>amount of space between table cells.</a:t>
            </a:r>
            <a:endParaRPr lang="en-US" b="1" dirty="0" smtClean="0"/>
          </a:p>
          <a:p>
            <a:pPr>
              <a:buNone/>
            </a:pPr>
            <a:r>
              <a:rPr lang="en-US" b="1" dirty="0" smtClean="0"/>
              <a:t>	&lt;</a:t>
            </a:r>
            <a:r>
              <a:rPr lang="en-US" b="1" dirty="0" err="1" smtClean="0"/>
              <a:t>Cellpadding</a:t>
            </a:r>
            <a:r>
              <a:rPr lang="en-US" b="1" dirty="0" smtClean="0"/>
              <a:t>&gt;</a:t>
            </a:r>
            <a:r>
              <a:rPr lang="en-US" dirty="0" smtClean="0"/>
              <a:t>space around the edges of each cell</a:t>
            </a:r>
            <a:endParaRPr lang="en-US" b="1" dirty="0" smtClean="0"/>
          </a:p>
          <a:p>
            <a:pPr>
              <a:buNone/>
            </a:pPr>
            <a:r>
              <a:rPr lang="en-US" b="1" dirty="0" smtClean="0"/>
              <a:t>	&lt;</a:t>
            </a:r>
            <a:r>
              <a:rPr lang="en-US" b="1" dirty="0" err="1" smtClean="0"/>
              <a:t>Colspan</a:t>
            </a:r>
            <a:r>
              <a:rPr lang="en-US" b="1" dirty="0" smtClean="0"/>
              <a:t>&gt;	</a:t>
            </a:r>
            <a:r>
              <a:rPr lang="en-US" dirty="0" smtClean="0"/>
              <a:t>No of column working with will span</a:t>
            </a:r>
            <a:endParaRPr lang="en-US" b="1" dirty="0" smtClean="0"/>
          </a:p>
          <a:p>
            <a:pPr>
              <a:buNone/>
            </a:pPr>
            <a:r>
              <a:rPr lang="en-US" b="1" dirty="0" smtClean="0"/>
              <a:t>	&lt;</a:t>
            </a:r>
            <a:r>
              <a:rPr lang="en-US" b="1" dirty="0" err="1" smtClean="0"/>
              <a:t>rowspan</a:t>
            </a:r>
            <a:r>
              <a:rPr lang="en-US" b="1" dirty="0" smtClean="0"/>
              <a:t>&gt; 	</a:t>
            </a:r>
            <a:r>
              <a:rPr lang="en-US" dirty="0" smtClean="0"/>
              <a:t>No of rows working with will span attribute takes a number</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&lt;table&gt; Tag</a:t>
            </a:r>
            <a:endParaRPr lang="en-US" dirty="0"/>
          </a:p>
        </p:txBody>
      </p:sp>
      <p:sp>
        <p:nvSpPr>
          <p:cNvPr id="3" name="Content Placeholder 2"/>
          <p:cNvSpPr>
            <a:spLocks noGrp="1"/>
          </p:cNvSpPr>
          <p:nvPr>
            <p:ph idx="1"/>
          </p:nvPr>
        </p:nvSpPr>
        <p:spPr/>
        <p:txBody>
          <a:bodyPr>
            <a:normAutofit lnSpcReduction="10000"/>
          </a:bodyPr>
          <a:lstStyle/>
          <a:p>
            <a:r>
              <a:rPr lang="en-US" dirty="0" smtClean="0"/>
              <a:t>The &lt;table&gt; tag defines an HTML table.</a:t>
            </a:r>
          </a:p>
          <a:p>
            <a:r>
              <a:rPr lang="en-US" dirty="0" smtClean="0"/>
              <a:t>An HTML table consists of the &lt;table&gt; element</a:t>
            </a:r>
          </a:p>
          <a:p>
            <a:r>
              <a:rPr lang="en-US" dirty="0" smtClean="0"/>
              <a:t>&lt;table&gt; closing tag is &lt;/table&gt;</a:t>
            </a:r>
          </a:p>
          <a:p>
            <a:r>
              <a:rPr lang="en-US" dirty="0" smtClean="0"/>
              <a:t>An HTML table has two kinds of cells:</a:t>
            </a:r>
          </a:p>
          <a:p>
            <a:pPr lvl="1">
              <a:buFont typeface="Courier New" pitchFamily="49" charset="0"/>
              <a:buChar char="o"/>
            </a:pPr>
            <a:r>
              <a:rPr lang="en-US" dirty="0" smtClean="0"/>
              <a:t>Header cells - contains header information (created with the &lt;</a:t>
            </a:r>
            <a:r>
              <a:rPr lang="en-US" dirty="0" err="1" smtClean="0"/>
              <a:t>th</a:t>
            </a:r>
            <a:r>
              <a:rPr lang="en-US" dirty="0" smtClean="0"/>
              <a:t>&gt; element)</a:t>
            </a:r>
          </a:p>
          <a:p>
            <a:pPr lvl="1">
              <a:buFont typeface="Courier New" pitchFamily="49" charset="0"/>
              <a:buChar char="o"/>
            </a:pPr>
            <a:r>
              <a:rPr lang="en-US" dirty="0" smtClean="0"/>
              <a:t>Standard cells - contains data (created with the &lt;td&gt; element)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and Evolution of HTML</a:t>
            </a:r>
            <a:endParaRPr lang="en-US" dirty="0"/>
          </a:p>
        </p:txBody>
      </p:sp>
      <p:sp>
        <p:nvSpPr>
          <p:cNvPr id="3" name="Content Placeholder 2"/>
          <p:cNvSpPr>
            <a:spLocks noGrp="1"/>
          </p:cNvSpPr>
          <p:nvPr>
            <p:ph idx="1"/>
          </p:nvPr>
        </p:nvSpPr>
        <p:spPr/>
        <p:txBody>
          <a:bodyPr/>
          <a:lstStyle/>
          <a:p>
            <a:r>
              <a:rPr lang="en-US" dirty="0" smtClean="0"/>
              <a:t>Hypertext Markup Language</a:t>
            </a:r>
          </a:p>
          <a:p>
            <a:r>
              <a:rPr lang="en-US" dirty="0" smtClean="0"/>
              <a:t>Developed for the delivery of hypertext on the WWW</a:t>
            </a:r>
          </a:p>
          <a:p>
            <a:r>
              <a:rPr lang="en-US" dirty="0" smtClean="0"/>
              <a:t>Built using SGML</a:t>
            </a:r>
          </a:p>
          <a:p>
            <a:r>
              <a:rPr lang="en-US" dirty="0" smtClean="0"/>
              <a:t>ASCII “Markup Language”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th</a:t>
            </a:r>
            <a:r>
              <a:rPr lang="en-US" b="1" dirty="0" smtClean="0"/>
              <a:t>&gt; Tag</a:t>
            </a:r>
            <a:endParaRPr lang="en-US" dirty="0"/>
          </a:p>
        </p:txBody>
      </p:sp>
      <p:sp>
        <p:nvSpPr>
          <p:cNvPr id="3" name="Content Placeholder 2"/>
          <p:cNvSpPr>
            <a:spLocks noGrp="1"/>
          </p:cNvSpPr>
          <p:nvPr>
            <p:ph idx="1"/>
          </p:nvPr>
        </p:nvSpPr>
        <p:spPr/>
        <p:txBody>
          <a:bodyPr/>
          <a:lstStyle/>
          <a:p>
            <a:r>
              <a:rPr lang="en-US" dirty="0" smtClean="0"/>
              <a:t>The &lt;</a:t>
            </a:r>
            <a:r>
              <a:rPr lang="en-US" dirty="0" err="1" smtClean="0"/>
              <a:t>th</a:t>
            </a:r>
            <a:r>
              <a:rPr lang="en-US" dirty="0" smtClean="0"/>
              <a:t>&gt; tag defines a header cell in an HTML table.</a:t>
            </a:r>
          </a:p>
          <a:p>
            <a:r>
              <a:rPr lang="en-US" dirty="0" smtClean="0"/>
              <a:t>Closing tag is &lt;/</a:t>
            </a:r>
            <a:r>
              <a:rPr lang="en-US" dirty="0" err="1" smtClean="0"/>
              <a:t>th</a:t>
            </a:r>
            <a:r>
              <a:rPr lang="en-US" dirty="0" smtClean="0"/>
              <a:t>&gt;</a:t>
            </a:r>
          </a:p>
          <a:p>
            <a:r>
              <a:rPr lang="en-US" dirty="0" smtClean="0"/>
              <a:t>The text in &lt;</a:t>
            </a:r>
            <a:r>
              <a:rPr lang="en-US" dirty="0" err="1" smtClean="0"/>
              <a:t>th</a:t>
            </a:r>
            <a:r>
              <a:rPr lang="en-US" dirty="0" smtClean="0"/>
              <a:t>&gt; elements are bold and centered by default.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&lt;td&gt; Tag</a:t>
            </a:r>
            <a:endParaRPr lang="en-US" dirty="0"/>
          </a:p>
        </p:txBody>
      </p:sp>
      <p:sp>
        <p:nvSpPr>
          <p:cNvPr id="3" name="Content Placeholder 2"/>
          <p:cNvSpPr>
            <a:spLocks noGrp="1"/>
          </p:cNvSpPr>
          <p:nvPr>
            <p:ph idx="1"/>
          </p:nvPr>
        </p:nvSpPr>
        <p:spPr/>
        <p:txBody>
          <a:bodyPr/>
          <a:lstStyle/>
          <a:p>
            <a:r>
              <a:rPr lang="en-US" dirty="0" smtClean="0"/>
              <a:t>The &lt;td&gt; tag defines a standard cell in an HTML table.</a:t>
            </a:r>
          </a:p>
          <a:p>
            <a:r>
              <a:rPr lang="en-US" dirty="0" smtClean="0"/>
              <a:t>The text in &lt;td&gt; elements are regular and left-aligned by default</a:t>
            </a:r>
          </a:p>
          <a:p>
            <a:r>
              <a:rPr lang="en-US" dirty="0" smtClean="0"/>
              <a:t>Closing tag is &lt;/td&gt;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tr</a:t>
            </a:r>
            <a:r>
              <a:rPr lang="en-US" b="1" dirty="0" smtClean="0"/>
              <a:t>&gt; Tag</a:t>
            </a:r>
            <a:endParaRPr lang="en-US" dirty="0"/>
          </a:p>
        </p:txBody>
      </p:sp>
      <p:sp>
        <p:nvSpPr>
          <p:cNvPr id="3" name="Content Placeholder 2"/>
          <p:cNvSpPr>
            <a:spLocks noGrp="1"/>
          </p:cNvSpPr>
          <p:nvPr>
            <p:ph idx="1"/>
          </p:nvPr>
        </p:nvSpPr>
        <p:spPr/>
        <p:txBody>
          <a:bodyPr/>
          <a:lstStyle/>
          <a:p>
            <a:r>
              <a:rPr lang="en-US" dirty="0" smtClean="0"/>
              <a:t>The &lt;</a:t>
            </a:r>
            <a:r>
              <a:rPr lang="en-US" dirty="0" err="1" smtClean="0"/>
              <a:t>tr</a:t>
            </a:r>
            <a:r>
              <a:rPr lang="en-US" dirty="0" smtClean="0"/>
              <a:t>&gt; tag defines a row in an HTML table.</a:t>
            </a:r>
          </a:p>
          <a:p>
            <a:r>
              <a:rPr lang="en-US" dirty="0" smtClean="0"/>
              <a:t>A &lt;</a:t>
            </a:r>
            <a:r>
              <a:rPr lang="en-US" dirty="0" err="1" smtClean="0"/>
              <a:t>tr</a:t>
            </a:r>
            <a:r>
              <a:rPr lang="en-US" dirty="0" smtClean="0"/>
              <a:t>&gt; element contains one or more &lt;</a:t>
            </a:r>
            <a:r>
              <a:rPr lang="en-US" dirty="0" err="1" smtClean="0"/>
              <a:t>th</a:t>
            </a:r>
            <a:r>
              <a:rPr lang="en-US" dirty="0" smtClean="0"/>
              <a:t>&gt; or &lt;td&gt; elements.</a:t>
            </a:r>
          </a:p>
          <a:p>
            <a:r>
              <a:rPr lang="en-US" dirty="0" smtClean="0"/>
              <a:t>Closing tag is &lt;/</a:t>
            </a:r>
            <a:r>
              <a:rPr lang="en-US" dirty="0" err="1" smtClean="0"/>
              <a:t>tr</a:t>
            </a:r>
            <a:r>
              <a:rPr lang="en-US" dirty="0" smtClean="0"/>
              <a:t>&gt;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&lt;table&gt; input</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533400" y="1219200"/>
            <a:ext cx="8001000" cy="54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&lt;table&gt;output</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609600" y="1338122"/>
            <a:ext cx="7315200" cy="4605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Code &amp; Result of the Table</a:t>
            </a:r>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dirty="0" smtClean="0"/>
              <a:t>&lt;html&gt;</a:t>
            </a:r>
          </a:p>
          <a:p>
            <a:pPr>
              <a:buNone/>
            </a:pPr>
            <a:r>
              <a:rPr lang="en-US" dirty="0" smtClean="0"/>
              <a:t>&lt;body&gt;</a:t>
            </a:r>
          </a:p>
          <a:p>
            <a:pPr>
              <a:buNone/>
            </a:pPr>
            <a:r>
              <a:rPr lang="en-US" dirty="0" smtClean="0"/>
              <a:t>&lt;h3&gt;Table without border&lt;/h3&gt;</a:t>
            </a:r>
          </a:p>
          <a:p>
            <a:pPr>
              <a:buNone/>
            </a:pPr>
            <a:r>
              <a:rPr lang="en-US" dirty="0" smtClean="0"/>
              <a:t>&lt;table&gt;</a:t>
            </a:r>
          </a:p>
          <a:p>
            <a:pPr>
              <a:buNone/>
            </a:pPr>
            <a:r>
              <a:rPr lang="en-US" dirty="0" smtClean="0"/>
              <a:t>	&lt;</a:t>
            </a:r>
            <a:r>
              <a:rPr lang="en-US" dirty="0" err="1" smtClean="0"/>
              <a:t>tr</a:t>
            </a:r>
            <a:r>
              <a:rPr lang="en-US" dirty="0" smtClean="0"/>
              <a:t>&gt; &lt;td&gt;MILK&lt;/td&gt;</a:t>
            </a:r>
          </a:p>
          <a:p>
            <a:pPr>
              <a:buNone/>
            </a:pPr>
            <a:r>
              <a:rPr lang="en-US" dirty="0" smtClean="0"/>
              <a:t>	&lt;td&gt;TEA&lt;/td&gt;</a:t>
            </a:r>
          </a:p>
          <a:p>
            <a:pPr>
              <a:buNone/>
            </a:pPr>
            <a:r>
              <a:rPr lang="en-US" dirty="0" smtClean="0"/>
              <a:t>	&lt;td&gt;COFFEE&lt;/td&gt; &lt;/</a:t>
            </a:r>
            <a:r>
              <a:rPr lang="en-US" dirty="0" err="1" smtClean="0"/>
              <a:t>tr</a:t>
            </a:r>
            <a:r>
              <a:rPr lang="en-US" dirty="0" smtClean="0"/>
              <a:t>&gt;</a:t>
            </a:r>
          </a:p>
          <a:p>
            <a:pPr>
              <a:buNone/>
            </a:pPr>
            <a:r>
              <a:rPr lang="en-US" dirty="0" smtClean="0"/>
              <a:t>	&lt;</a:t>
            </a:r>
            <a:r>
              <a:rPr lang="en-US" dirty="0" err="1" smtClean="0"/>
              <a:t>tr</a:t>
            </a:r>
            <a:r>
              <a:rPr lang="en-US" dirty="0" smtClean="0"/>
              <a:t>&gt; &lt;td&gt;400&lt;/td&gt;</a:t>
            </a:r>
          </a:p>
          <a:p>
            <a:pPr>
              <a:buNone/>
            </a:pPr>
            <a:r>
              <a:rPr lang="en-US" dirty="0" smtClean="0"/>
              <a:t>	&lt;td&gt;500&lt;/td&gt;</a:t>
            </a:r>
          </a:p>
          <a:p>
            <a:pPr>
              <a:buNone/>
            </a:pPr>
            <a:r>
              <a:rPr lang="en-US" dirty="0" smtClean="0"/>
              <a:t>	&lt;td&gt;600&lt;/td&gt; &lt;/</a:t>
            </a:r>
            <a:r>
              <a:rPr lang="en-US" dirty="0" err="1" smtClean="0"/>
              <a:t>tr</a:t>
            </a:r>
            <a:r>
              <a:rPr lang="en-US" dirty="0" smtClean="0"/>
              <a:t>&gt;</a:t>
            </a:r>
          </a:p>
          <a:p>
            <a:pPr>
              <a:buNone/>
            </a:pPr>
            <a:r>
              <a:rPr lang="en-US" dirty="0" smtClean="0"/>
              <a:t>&lt;/table&gt;</a:t>
            </a:r>
          </a:p>
          <a:p>
            <a:pPr>
              <a:buNone/>
            </a:pPr>
            <a:r>
              <a:rPr lang="en-US" dirty="0" smtClean="0"/>
              <a:t>&lt;/body&gt;</a:t>
            </a:r>
          </a:p>
          <a:p>
            <a:pPr>
              <a:buNone/>
            </a:pPr>
            <a:r>
              <a:rPr lang="en-US" dirty="0" smtClean="0"/>
              <a:t>&lt;/html&gt;</a:t>
            </a:r>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742950" y="2548731"/>
            <a:ext cx="3467100" cy="26289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&lt;caption&gt; Tag</a:t>
            </a:r>
            <a:endParaRPr lang="en-US" dirty="0"/>
          </a:p>
        </p:txBody>
      </p:sp>
      <p:sp>
        <p:nvSpPr>
          <p:cNvPr id="3" name="Content Placeholder 2"/>
          <p:cNvSpPr>
            <a:spLocks noGrp="1"/>
          </p:cNvSpPr>
          <p:nvPr>
            <p:ph idx="1"/>
          </p:nvPr>
        </p:nvSpPr>
        <p:spPr/>
        <p:txBody>
          <a:bodyPr>
            <a:normAutofit/>
          </a:bodyPr>
          <a:lstStyle/>
          <a:p>
            <a:r>
              <a:rPr lang="en-US" dirty="0" smtClean="0"/>
              <a:t>The &lt;caption&gt; tag defines a table caption.</a:t>
            </a:r>
          </a:p>
          <a:p>
            <a:r>
              <a:rPr lang="en-US" dirty="0" smtClean="0"/>
              <a:t>The &lt;caption&gt; tag must be inserted immediately after the &lt;table&gt; tag.</a:t>
            </a:r>
          </a:p>
          <a:p>
            <a:r>
              <a:rPr lang="en-US" dirty="0" smtClean="0"/>
              <a:t>we can specify only one caption per table.</a:t>
            </a:r>
          </a:p>
          <a:p>
            <a:r>
              <a:rPr lang="en-US" dirty="0" smtClean="0"/>
              <a:t>By default, a table caption will be center aligned above a table.</a:t>
            </a:r>
          </a:p>
          <a:p>
            <a:r>
              <a:rPr lang="en-US" dirty="0" smtClean="0"/>
              <a:t>Closing tag is &lt;/caption&gt;</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&lt;caption&gt; input</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295400"/>
            <a:ext cx="7924799" cy="52578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&lt;caption&gt; output</a:t>
            </a:r>
            <a:endParaRPr 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914400" y="1447786"/>
            <a:ext cx="7086600" cy="4114813"/>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Table Code with Border &amp;</a:t>
            </a:r>
            <a:br>
              <a:rPr lang="en-US" b="1" dirty="0" smtClean="0"/>
            </a:br>
            <a:r>
              <a:rPr lang="en-US" b="1" dirty="0" smtClean="0"/>
              <a:t>Header</a:t>
            </a:r>
            <a:endParaRPr lang="en-US" dirty="0"/>
          </a:p>
        </p:txBody>
      </p:sp>
      <p:sp>
        <p:nvSpPr>
          <p:cNvPr id="4" name="Content Placeholder 3"/>
          <p:cNvSpPr>
            <a:spLocks noGrp="1"/>
          </p:cNvSpPr>
          <p:nvPr>
            <p:ph sz="half" idx="2"/>
          </p:nvPr>
        </p:nvSpPr>
        <p:spPr>
          <a:xfrm>
            <a:off x="4191000" y="1447800"/>
            <a:ext cx="4495800" cy="5029200"/>
          </a:xfrm>
        </p:spPr>
        <p:txBody>
          <a:bodyPr>
            <a:noAutofit/>
          </a:bodyPr>
          <a:lstStyle/>
          <a:p>
            <a:pPr>
              <a:buNone/>
            </a:pPr>
            <a:r>
              <a:rPr lang="en-US" sz="1800" dirty="0" smtClean="0"/>
              <a:t>&lt;html&gt;&lt;body&gt;</a:t>
            </a:r>
          </a:p>
          <a:p>
            <a:pPr>
              <a:buNone/>
            </a:pPr>
            <a:r>
              <a:rPr lang="en-US" sz="1800" dirty="0" smtClean="0"/>
              <a:t>&lt;h4&gt;Horizontal Header:&lt;/h4&gt;</a:t>
            </a:r>
          </a:p>
          <a:p>
            <a:pPr>
              <a:buNone/>
            </a:pPr>
            <a:r>
              <a:rPr lang="en-US" sz="1800" dirty="0" smtClean="0"/>
              <a:t>&lt;table border="1"&gt;</a:t>
            </a:r>
          </a:p>
          <a:p>
            <a:pPr>
              <a:buNone/>
            </a:pPr>
            <a:r>
              <a:rPr lang="en-US" sz="1800" dirty="0" smtClean="0"/>
              <a:t>&lt;</a:t>
            </a:r>
            <a:r>
              <a:rPr lang="en-US" sz="1800" dirty="0" err="1" smtClean="0"/>
              <a:t>tr</a:t>
            </a:r>
            <a:r>
              <a:rPr lang="en-US" sz="1800" dirty="0" smtClean="0"/>
              <a:t>&gt; &lt;</a:t>
            </a:r>
            <a:r>
              <a:rPr lang="en-US" sz="1800" dirty="0" err="1" smtClean="0"/>
              <a:t>th</a:t>
            </a:r>
            <a:r>
              <a:rPr lang="en-US" sz="1800" dirty="0" smtClean="0"/>
              <a:t>&gt;Name&lt;/</a:t>
            </a:r>
            <a:r>
              <a:rPr lang="en-US" sz="1800" dirty="0" err="1" smtClean="0"/>
              <a:t>th</a:t>
            </a:r>
            <a:r>
              <a:rPr lang="en-US" sz="1800" dirty="0" smtClean="0"/>
              <a:t>&gt; &lt;</a:t>
            </a:r>
            <a:r>
              <a:rPr lang="en-US" sz="1800" dirty="0" err="1" smtClean="0"/>
              <a:t>th</a:t>
            </a:r>
            <a:r>
              <a:rPr lang="en-US" sz="1800" dirty="0" smtClean="0"/>
              <a:t>&gt;Loan No&lt;/</a:t>
            </a:r>
            <a:r>
              <a:rPr lang="en-US" sz="1800" dirty="0" err="1" smtClean="0"/>
              <a:t>th</a:t>
            </a:r>
            <a:r>
              <a:rPr lang="en-US" sz="1800" dirty="0" smtClean="0"/>
              <a:t>&gt;</a:t>
            </a:r>
          </a:p>
          <a:p>
            <a:pPr>
              <a:buNone/>
            </a:pPr>
            <a:r>
              <a:rPr lang="en-US" sz="1800" dirty="0" smtClean="0"/>
              <a:t>&lt;</a:t>
            </a:r>
            <a:r>
              <a:rPr lang="en-US" sz="1800" dirty="0" err="1" smtClean="0"/>
              <a:t>th</a:t>
            </a:r>
            <a:r>
              <a:rPr lang="en-US" sz="1800" dirty="0" smtClean="0"/>
              <a:t>&gt;Amount&lt;/</a:t>
            </a:r>
            <a:r>
              <a:rPr lang="en-US" sz="1800" dirty="0" err="1" smtClean="0"/>
              <a:t>th</a:t>
            </a:r>
            <a:r>
              <a:rPr lang="en-US" sz="1800" dirty="0" smtClean="0"/>
              <a:t>&gt; &lt;/</a:t>
            </a:r>
            <a:r>
              <a:rPr lang="en-US" sz="1800" dirty="0" err="1" smtClean="0"/>
              <a:t>tr</a:t>
            </a:r>
            <a:r>
              <a:rPr lang="en-US" sz="1800" dirty="0" smtClean="0"/>
              <a:t>&gt;</a:t>
            </a:r>
          </a:p>
          <a:p>
            <a:pPr>
              <a:buNone/>
            </a:pPr>
            <a:r>
              <a:rPr lang="en-US" sz="1800" dirty="0" smtClean="0"/>
              <a:t>&lt;</a:t>
            </a:r>
            <a:r>
              <a:rPr lang="en-US" sz="1800" dirty="0" err="1" smtClean="0"/>
              <a:t>tr</a:t>
            </a:r>
            <a:r>
              <a:rPr lang="en-US" sz="1800" dirty="0" smtClean="0"/>
              <a:t>&gt; &lt;td&gt;Jones&lt;/td&gt; &lt;td&gt;L-1&lt;/td&gt;</a:t>
            </a:r>
          </a:p>
          <a:p>
            <a:pPr>
              <a:buNone/>
            </a:pPr>
            <a:r>
              <a:rPr lang="en-US" sz="1800" dirty="0" smtClean="0"/>
              <a:t>&lt;td&gt;5000&lt;/td&gt;&lt;/</a:t>
            </a:r>
            <a:r>
              <a:rPr lang="en-US" sz="1800" dirty="0" err="1" smtClean="0"/>
              <a:t>tr</a:t>
            </a:r>
            <a:r>
              <a:rPr lang="en-US" sz="1800" dirty="0" smtClean="0"/>
              <a:t>&gt; &lt;/table&gt;&lt;</a:t>
            </a:r>
            <a:r>
              <a:rPr lang="en-US" sz="1800" dirty="0" err="1" smtClean="0"/>
              <a:t>br</a:t>
            </a:r>
            <a:r>
              <a:rPr lang="en-US" sz="1800" dirty="0" smtClean="0"/>
              <a:t>&gt;&lt;</a:t>
            </a:r>
            <a:r>
              <a:rPr lang="en-US" sz="1800" dirty="0" err="1" smtClean="0"/>
              <a:t>br</a:t>
            </a:r>
            <a:r>
              <a:rPr lang="en-US" sz="1800" dirty="0" smtClean="0"/>
              <a:t>&gt;</a:t>
            </a:r>
          </a:p>
          <a:p>
            <a:pPr>
              <a:buNone/>
            </a:pPr>
            <a:r>
              <a:rPr lang="en-US" sz="1800" dirty="0" smtClean="0"/>
              <a:t>&lt;h4&gt;Vertical Header:&lt;/h4&gt;</a:t>
            </a:r>
          </a:p>
          <a:p>
            <a:pPr>
              <a:buNone/>
            </a:pPr>
            <a:r>
              <a:rPr lang="en-US" sz="1800" dirty="0" smtClean="0"/>
              <a:t>&lt;table border="5"&gt;</a:t>
            </a:r>
          </a:p>
          <a:p>
            <a:pPr>
              <a:buNone/>
            </a:pPr>
            <a:r>
              <a:rPr lang="en-US" sz="1800" dirty="0" smtClean="0"/>
              <a:t>&lt;</a:t>
            </a:r>
            <a:r>
              <a:rPr lang="en-US" sz="1800" dirty="0" err="1" smtClean="0"/>
              <a:t>tr</a:t>
            </a:r>
            <a:r>
              <a:rPr lang="en-US" sz="1800" dirty="0" smtClean="0"/>
              <a:t>&gt; &lt;</a:t>
            </a:r>
            <a:r>
              <a:rPr lang="en-US" sz="1800" dirty="0" err="1" smtClean="0"/>
              <a:t>th</a:t>
            </a:r>
            <a:r>
              <a:rPr lang="en-US" sz="1800" dirty="0" smtClean="0"/>
              <a:t>&gt;Name&lt;/</a:t>
            </a:r>
            <a:r>
              <a:rPr lang="en-US" sz="1800" dirty="0" err="1" smtClean="0"/>
              <a:t>th</a:t>
            </a:r>
            <a:r>
              <a:rPr lang="en-US" sz="1800" dirty="0" smtClean="0"/>
              <a:t>&gt; &lt;td&gt;Jones&lt;/td&gt; &lt;/</a:t>
            </a:r>
            <a:r>
              <a:rPr lang="en-US" sz="1800" dirty="0" err="1" smtClean="0"/>
              <a:t>tr</a:t>
            </a:r>
            <a:r>
              <a:rPr lang="en-US" sz="1800" dirty="0" smtClean="0"/>
              <a:t>&gt;</a:t>
            </a:r>
          </a:p>
          <a:p>
            <a:pPr>
              <a:buNone/>
            </a:pPr>
            <a:r>
              <a:rPr lang="en-US" sz="1800" dirty="0" smtClean="0"/>
              <a:t>&lt;</a:t>
            </a:r>
            <a:r>
              <a:rPr lang="en-US" sz="1800" dirty="0" err="1" smtClean="0"/>
              <a:t>tr</a:t>
            </a:r>
            <a:r>
              <a:rPr lang="en-US" sz="1800" dirty="0" smtClean="0"/>
              <a:t>&gt; &lt;</a:t>
            </a:r>
            <a:r>
              <a:rPr lang="en-US" sz="1800" dirty="0" err="1" smtClean="0"/>
              <a:t>th</a:t>
            </a:r>
            <a:r>
              <a:rPr lang="en-US" sz="1800" dirty="0" smtClean="0"/>
              <a:t>&gt;Loan No&lt;/</a:t>
            </a:r>
            <a:r>
              <a:rPr lang="en-US" sz="1800" dirty="0" err="1" smtClean="0"/>
              <a:t>th</a:t>
            </a:r>
            <a:r>
              <a:rPr lang="en-US" sz="1800" dirty="0" smtClean="0"/>
              <a:t>&gt;</a:t>
            </a:r>
          </a:p>
          <a:p>
            <a:pPr>
              <a:buNone/>
            </a:pPr>
            <a:r>
              <a:rPr lang="en-US" sz="1800" dirty="0" smtClean="0"/>
              <a:t>&lt;td&gt;L-1&lt;/td&gt; &lt;/</a:t>
            </a:r>
            <a:r>
              <a:rPr lang="en-US" sz="1800" dirty="0" err="1" smtClean="0"/>
              <a:t>tr</a:t>
            </a:r>
            <a:r>
              <a:rPr lang="en-US" sz="1800" dirty="0" smtClean="0"/>
              <a:t>&gt; </a:t>
            </a:r>
          </a:p>
          <a:p>
            <a:pPr>
              <a:buNone/>
            </a:pPr>
            <a:r>
              <a:rPr lang="en-US" sz="1800" dirty="0" smtClean="0"/>
              <a:t>&lt;</a:t>
            </a:r>
            <a:r>
              <a:rPr lang="en-US" sz="1800" dirty="0" err="1" smtClean="0"/>
              <a:t>tr</a:t>
            </a:r>
            <a:r>
              <a:rPr lang="en-US" sz="1800" dirty="0" smtClean="0"/>
              <a:t>&gt; &lt;</a:t>
            </a:r>
            <a:r>
              <a:rPr lang="en-US" sz="1800" dirty="0" err="1" smtClean="0"/>
              <a:t>th</a:t>
            </a:r>
            <a:r>
              <a:rPr lang="en-US" sz="1800" dirty="0" smtClean="0"/>
              <a:t>&gt;Amount&lt;/</a:t>
            </a:r>
            <a:r>
              <a:rPr lang="en-US" sz="1800" dirty="0" err="1" smtClean="0"/>
              <a:t>th</a:t>
            </a:r>
            <a:r>
              <a:rPr lang="en-US" sz="1800" dirty="0" smtClean="0"/>
              <a:t>&gt; &lt;td&gt;5000&lt;/td&gt;&lt;/</a:t>
            </a:r>
            <a:r>
              <a:rPr lang="en-US" sz="1800" dirty="0" err="1" smtClean="0"/>
              <a:t>tr</a:t>
            </a:r>
            <a:r>
              <a:rPr lang="en-US" sz="1800" dirty="0" smtClean="0"/>
              <a:t>&gt;</a:t>
            </a:r>
          </a:p>
          <a:p>
            <a:pPr>
              <a:buNone/>
            </a:pPr>
            <a:r>
              <a:rPr lang="en-US" sz="1800" dirty="0" smtClean="0"/>
              <a:t>&lt;/table&gt;</a:t>
            </a:r>
          </a:p>
          <a:p>
            <a:pPr>
              <a:buNone/>
            </a:pPr>
            <a:r>
              <a:rPr lang="en-US" sz="1800" dirty="0" smtClean="0"/>
              <a:t>&lt;/body&gt;&lt;/html&gt;</a:t>
            </a:r>
            <a:endParaRPr lang="en-US" sz="1800"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457200" y="1752600"/>
            <a:ext cx="3276600" cy="3009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Versions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Tim </a:t>
            </a:r>
            <a:r>
              <a:rPr lang="en-US" dirty="0" err="1" smtClean="0"/>
              <a:t>Berners</a:t>
            </a:r>
            <a:r>
              <a:rPr lang="en-US" dirty="0" smtClean="0"/>
              <a:t> Lee – person who defined HTML in 1990 at CERN.</a:t>
            </a:r>
          </a:p>
          <a:p>
            <a:r>
              <a:rPr lang="en-US" dirty="0" smtClean="0"/>
              <a:t>HTML 2.0 – 1994 </a:t>
            </a:r>
          </a:p>
          <a:p>
            <a:pPr lvl="1"/>
            <a:r>
              <a:rPr lang="en-US" dirty="0" smtClean="0"/>
              <a:t>launched World Wide Web Consortium(W3C) – standards for html</a:t>
            </a:r>
          </a:p>
          <a:p>
            <a:r>
              <a:rPr lang="en-US" dirty="0" smtClean="0"/>
              <a:t>HTML 4.0 – 1997</a:t>
            </a:r>
          </a:p>
          <a:p>
            <a:pPr lvl="1"/>
            <a:r>
              <a:rPr lang="en-US" dirty="0" smtClean="0"/>
              <a:t>Introduced many new features and deprecated many older features</a:t>
            </a:r>
          </a:p>
          <a:p>
            <a:r>
              <a:rPr lang="en-US" dirty="0" smtClean="0"/>
              <a:t>HTML 4.01 - 1999 - A cleanup of 4.0</a:t>
            </a:r>
          </a:p>
          <a:p>
            <a:r>
              <a:rPr lang="en-US" dirty="0" smtClean="0"/>
              <a:t>XHTML 1.0 – 2000</a:t>
            </a:r>
          </a:p>
          <a:p>
            <a:pPr lvl="1"/>
            <a:r>
              <a:rPr lang="en-US" dirty="0" smtClean="0"/>
              <a:t>Just 4.01 defined using XML, instead of SGML</a:t>
            </a:r>
          </a:p>
          <a:p>
            <a:r>
              <a:rPr lang="en-US" dirty="0" smtClean="0"/>
              <a:t>XHTML 1.1 – 2001</a:t>
            </a:r>
          </a:p>
          <a:p>
            <a:pPr lvl="1"/>
            <a:r>
              <a:rPr lang="en-US" dirty="0" smtClean="0"/>
              <a:t>Modularized 1.0, and drops frames</a:t>
            </a:r>
          </a:p>
          <a:p>
            <a:r>
              <a:rPr lang="en-US" dirty="0" smtClean="0"/>
              <a:t>XHTML 2.0 – development abandoned</a:t>
            </a:r>
          </a:p>
          <a:p>
            <a:r>
              <a:rPr lang="en-US" dirty="0" smtClean="0"/>
              <a:t>HTML 5.0</a:t>
            </a:r>
          </a:p>
          <a:p>
            <a:pPr lvl="1"/>
            <a:r>
              <a:rPr lang="en-US" dirty="0" smtClean="0"/>
              <a:t>Working Draft (not a W3C Recommendation yet)</a:t>
            </a:r>
          </a:p>
          <a:p>
            <a:pPr lvl="1"/>
            <a:r>
              <a:rPr lang="en-US" dirty="0" smtClean="0"/>
              <a:t>HTML and XHTML syntax</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thead</a:t>
            </a:r>
            <a:r>
              <a:rPr lang="en-US" b="1" dirty="0" smtClean="0"/>
              <a:t>&gt; Tag</a:t>
            </a:r>
            <a:endParaRPr lang="en-US" dirty="0"/>
          </a:p>
        </p:txBody>
      </p:sp>
      <p:sp>
        <p:nvSpPr>
          <p:cNvPr id="3" name="Content Placeholder 2"/>
          <p:cNvSpPr>
            <a:spLocks noGrp="1"/>
          </p:cNvSpPr>
          <p:nvPr>
            <p:ph idx="1"/>
          </p:nvPr>
        </p:nvSpPr>
        <p:spPr>
          <a:xfrm>
            <a:off x="457200" y="1295400"/>
            <a:ext cx="8229600" cy="4953000"/>
          </a:xfrm>
        </p:spPr>
        <p:txBody>
          <a:bodyPr>
            <a:normAutofit fontScale="92500" lnSpcReduction="10000"/>
          </a:bodyPr>
          <a:lstStyle/>
          <a:p>
            <a:r>
              <a:rPr lang="en-US" dirty="0" smtClean="0"/>
              <a:t>The &lt;</a:t>
            </a:r>
            <a:r>
              <a:rPr lang="en-US" dirty="0" err="1" smtClean="0"/>
              <a:t>thead</a:t>
            </a:r>
            <a:r>
              <a:rPr lang="en-US" dirty="0" smtClean="0"/>
              <a:t>&gt; tag is used to group header content in an HTML table.</a:t>
            </a:r>
          </a:p>
          <a:p>
            <a:r>
              <a:rPr lang="en-US" dirty="0" smtClean="0"/>
              <a:t>The &lt;</a:t>
            </a:r>
            <a:r>
              <a:rPr lang="en-US" dirty="0" err="1" smtClean="0"/>
              <a:t>thead</a:t>
            </a:r>
            <a:r>
              <a:rPr lang="en-US" dirty="0" smtClean="0"/>
              <a:t>&gt; element is used in conjunction with the &lt;</a:t>
            </a:r>
            <a:r>
              <a:rPr lang="en-US" dirty="0" err="1" smtClean="0"/>
              <a:t>tbody</a:t>
            </a:r>
            <a:r>
              <a:rPr lang="en-US" dirty="0" smtClean="0"/>
              <a:t>&gt; and &lt;</a:t>
            </a:r>
            <a:r>
              <a:rPr lang="en-US" dirty="0" err="1" smtClean="0"/>
              <a:t>tfoot</a:t>
            </a:r>
            <a:r>
              <a:rPr lang="en-US" dirty="0" smtClean="0"/>
              <a:t>&gt; elements to specify each part of a table (header, body, footer).</a:t>
            </a:r>
          </a:p>
          <a:p>
            <a:r>
              <a:rPr lang="en-US" dirty="0" smtClean="0"/>
              <a:t>The &lt;</a:t>
            </a:r>
            <a:r>
              <a:rPr lang="en-US" dirty="0" err="1" smtClean="0"/>
              <a:t>thead</a:t>
            </a:r>
            <a:r>
              <a:rPr lang="en-US" dirty="0" smtClean="0"/>
              <a:t>&gt; tag must be used in the following context: As a child of a &lt;table&gt; element, after any &lt;caption&gt;, and &lt;</a:t>
            </a:r>
            <a:r>
              <a:rPr lang="en-US" dirty="0" err="1" smtClean="0"/>
              <a:t>colgroup</a:t>
            </a:r>
            <a:r>
              <a:rPr lang="en-US" dirty="0" smtClean="0"/>
              <a:t>&gt; elements, and before any &lt;</a:t>
            </a:r>
            <a:r>
              <a:rPr lang="en-US" dirty="0" err="1" smtClean="0"/>
              <a:t>tbody</a:t>
            </a:r>
            <a:r>
              <a:rPr lang="en-US" dirty="0" smtClean="0"/>
              <a:t>&gt;, &lt;</a:t>
            </a:r>
            <a:r>
              <a:rPr lang="en-US" dirty="0" err="1" smtClean="0"/>
              <a:t>tfoot</a:t>
            </a:r>
            <a:r>
              <a:rPr lang="en-US" dirty="0" smtClean="0"/>
              <a:t>&gt;, and &lt;</a:t>
            </a:r>
            <a:r>
              <a:rPr lang="en-US" dirty="0" err="1" smtClean="0"/>
              <a:t>tr</a:t>
            </a:r>
            <a:r>
              <a:rPr lang="en-US" dirty="0" smtClean="0"/>
              <a:t>&gt; elements.</a:t>
            </a:r>
          </a:p>
          <a:p>
            <a:r>
              <a:rPr lang="en-US" dirty="0" smtClean="0"/>
              <a:t>The &lt;</a:t>
            </a:r>
            <a:r>
              <a:rPr lang="en-US" dirty="0" err="1" smtClean="0"/>
              <a:t>thead</a:t>
            </a:r>
            <a:r>
              <a:rPr lang="en-US" dirty="0" smtClean="0"/>
              <a:t>&gt; element must have one or more &lt;</a:t>
            </a:r>
            <a:r>
              <a:rPr lang="en-US" dirty="0" err="1" smtClean="0"/>
              <a:t>tr</a:t>
            </a:r>
            <a:r>
              <a:rPr lang="en-US" dirty="0" smtClean="0"/>
              <a:t>&gt; tags inside.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tbody</a:t>
            </a:r>
            <a:r>
              <a:rPr lang="en-US" b="1" dirty="0" smtClean="0"/>
              <a:t>&gt; Tag</a:t>
            </a:r>
            <a:endParaRPr lang="en-US"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dirty="0" smtClean="0"/>
              <a:t>The &lt;</a:t>
            </a:r>
            <a:r>
              <a:rPr lang="en-US" dirty="0" err="1" smtClean="0"/>
              <a:t>tbody</a:t>
            </a:r>
            <a:r>
              <a:rPr lang="en-US" dirty="0" smtClean="0"/>
              <a:t>&gt; tag is used to group the body content in an HTML table.</a:t>
            </a:r>
          </a:p>
          <a:p>
            <a:r>
              <a:rPr lang="en-US" dirty="0" smtClean="0"/>
              <a:t>The &lt;</a:t>
            </a:r>
            <a:r>
              <a:rPr lang="en-US" dirty="0" err="1" smtClean="0"/>
              <a:t>tbody</a:t>
            </a:r>
            <a:r>
              <a:rPr lang="en-US" dirty="0" smtClean="0"/>
              <a:t>&gt; element is used in conjunction with the &lt;</a:t>
            </a:r>
            <a:r>
              <a:rPr lang="en-US" dirty="0" err="1" smtClean="0"/>
              <a:t>thead</a:t>
            </a:r>
            <a:r>
              <a:rPr lang="en-US" dirty="0" smtClean="0"/>
              <a:t>&gt; and &lt;</a:t>
            </a:r>
            <a:r>
              <a:rPr lang="en-US" dirty="0" err="1" smtClean="0"/>
              <a:t>tfoot</a:t>
            </a:r>
            <a:r>
              <a:rPr lang="en-US" dirty="0" smtClean="0"/>
              <a:t>&gt; elements to specify each part of a table (body, header, footer).</a:t>
            </a:r>
          </a:p>
          <a:p>
            <a:r>
              <a:rPr lang="en-US" dirty="0" smtClean="0"/>
              <a:t>The &lt;</a:t>
            </a:r>
            <a:r>
              <a:rPr lang="en-US" dirty="0" err="1" smtClean="0"/>
              <a:t>tbody</a:t>
            </a:r>
            <a:r>
              <a:rPr lang="en-US" dirty="0" smtClean="0"/>
              <a:t>&gt; tag must be used in the following context: As a child of a &lt;table&gt; element, after any &lt;caption&gt;, &lt;</a:t>
            </a:r>
            <a:r>
              <a:rPr lang="en-US" dirty="0" err="1" smtClean="0"/>
              <a:t>colgroup</a:t>
            </a:r>
            <a:r>
              <a:rPr lang="en-US" dirty="0" smtClean="0"/>
              <a:t>&gt;, and &lt;</a:t>
            </a:r>
            <a:r>
              <a:rPr lang="en-US" dirty="0" err="1" smtClean="0"/>
              <a:t>thead</a:t>
            </a:r>
            <a:r>
              <a:rPr lang="en-US" dirty="0" smtClean="0"/>
              <a:t>&gt; elements.</a:t>
            </a:r>
          </a:p>
          <a:p>
            <a:r>
              <a:rPr lang="en-US" dirty="0" smtClean="0"/>
              <a:t>The &lt;</a:t>
            </a:r>
            <a:r>
              <a:rPr lang="en-US" dirty="0" err="1" smtClean="0"/>
              <a:t>tbody</a:t>
            </a:r>
            <a:r>
              <a:rPr lang="en-US" dirty="0" smtClean="0"/>
              <a:t>&gt; element must have one or more &lt;</a:t>
            </a:r>
            <a:r>
              <a:rPr lang="en-US" dirty="0" err="1" smtClean="0"/>
              <a:t>tr</a:t>
            </a:r>
            <a:r>
              <a:rPr lang="en-US" dirty="0" smtClean="0"/>
              <a:t>&gt; tags inside.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tfoot</a:t>
            </a:r>
            <a:r>
              <a:rPr lang="en-US" b="1" dirty="0" smtClean="0"/>
              <a:t>&gt; Tag</a:t>
            </a:r>
            <a:endParaRPr lang="en-US" dirty="0"/>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r>
              <a:rPr lang="en-US" dirty="0" smtClean="0"/>
              <a:t>The &lt;</a:t>
            </a:r>
            <a:r>
              <a:rPr lang="en-US" dirty="0" err="1" smtClean="0"/>
              <a:t>tfoot</a:t>
            </a:r>
            <a:r>
              <a:rPr lang="en-US" dirty="0" smtClean="0"/>
              <a:t>&gt; tag is used to group footer content in an HTML table.</a:t>
            </a:r>
          </a:p>
          <a:p>
            <a:r>
              <a:rPr lang="en-US" dirty="0" smtClean="0"/>
              <a:t>The &lt;</a:t>
            </a:r>
            <a:r>
              <a:rPr lang="en-US" dirty="0" err="1" smtClean="0"/>
              <a:t>tfoot</a:t>
            </a:r>
            <a:r>
              <a:rPr lang="en-US" dirty="0" smtClean="0"/>
              <a:t>&gt; element is used in conjunction with the &lt;</a:t>
            </a:r>
            <a:r>
              <a:rPr lang="en-US" dirty="0" err="1" smtClean="0"/>
              <a:t>thead</a:t>
            </a:r>
            <a:r>
              <a:rPr lang="en-US" dirty="0" smtClean="0"/>
              <a:t>&gt; and &lt;</a:t>
            </a:r>
            <a:r>
              <a:rPr lang="en-US" dirty="0" err="1" smtClean="0"/>
              <a:t>tbody</a:t>
            </a:r>
            <a:r>
              <a:rPr lang="en-US" dirty="0" smtClean="0"/>
              <a:t>&gt; elements to specify each part of a table (footer, header, body).</a:t>
            </a:r>
          </a:p>
          <a:p>
            <a:r>
              <a:rPr lang="en-US" dirty="0" smtClean="0"/>
              <a:t>The &lt;</a:t>
            </a:r>
            <a:r>
              <a:rPr lang="en-US" dirty="0" err="1" smtClean="0"/>
              <a:t>tfoot</a:t>
            </a:r>
            <a:r>
              <a:rPr lang="en-US" dirty="0" smtClean="0"/>
              <a:t>&gt; tag must be used in the following context: As a child of a &lt;table&gt; element, after any &lt;caption&gt;, &lt;</a:t>
            </a:r>
            <a:r>
              <a:rPr lang="en-US" dirty="0" err="1" smtClean="0"/>
              <a:t>colgroup</a:t>
            </a:r>
            <a:r>
              <a:rPr lang="en-US" dirty="0" smtClean="0"/>
              <a:t>&gt;, and &lt;</a:t>
            </a:r>
            <a:r>
              <a:rPr lang="en-US" dirty="0" err="1" smtClean="0"/>
              <a:t>thead</a:t>
            </a:r>
            <a:r>
              <a:rPr lang="en-US" dirty="0" smtClean="0"/>
              <a:t>&gt; elements and before any &lt;</a:t>
            </a:r>
            <a:r>
              <a:rPr lang="en-US" dirty="0" err="1" smtClean="0"/>
              <a:t>tbody</a:t>
            </a:r>
            <a:r>
              <a:rPr lang="en-US" dirty="0" smtClean="0"/>
              <a:t>&gt; and &lt;</a:t>
            </a:r>
            <a:r>
              <a:rPr lang="en-US" dirty="0" err="1" smtClean="0"/>
              <a:t>tr</a:t>
            </a:r>
            <a:r>
              <a:rPr lang="en-US" dirty="0" smtClean="0"/>
              <a:t>&gt; elements.</a:t>
            </a:r>
          </a:p>
          <a:p>
            <a:r>
              <a:rPr lang="en-US" dirty="0" smtClean="0"/>
              <a:t>The &lt;</a:t>
            </a:r>
            <a:r>
              <a:rPr lang="en-US" dirty="0" err="1" smtClean="0"/>
              <a:t>tfoot</a:t>
            </a:r>
            <a:r>
              <a:rPr lang="en-US" dirty="0" smtClean="0"/>
              <a:t>&gt; element must have one or more &lt;</a:t>
            </a:r>
            <a:r>
              <a:rPr lang="en-US" dirty="0" err="1" smtClean="0"/>
              <a:t>tr</a:t>
            </a:r>
            <a:r>
              <a:rPr lang="en-US" dirty="0" smtClean="0"/>
              <a:t>&gt; tags inside.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Input</a:t>
            </a:r>
            <a:endParaRPr 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990600" y="1295400"/>
            <a:ext cx="7086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1219200" y="1524000"/>
            <a:ext cx="657687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col</a:t>
            </a:r>
            <a:r>
              <a:rPr lang="en-US" b="1" dirty="0" smtClean="0"/>
              <a:t>&gt; Tag</a:t>
            </a:r>
            <a:endParaRPr lang="en-US" dirty="0"/>
          </a:p>
        </p:txBody>
      </p:sp>
      <p:sp>
        <p:nvSpPr>
          <p:cNvPr id="3" name="Content Placeholder 2"/>
          <p:cNvSpPr>
            <a:spLocks noGrp="1"/>
          </p:cNvSpPr>
          <p:nvPr>
            <p:ph idx="1"/>
          </p:nvPr>
        </p:nvSpPr>
        <p:spPr/>
        <p:txBody>
          <a:bodyPr/>
          <a:lstStyle/>
          <a:p>
            <a:r>
              <a:rPr lang="en-US" dirty="0" smtClean="0"/>
              <a:t>The &lt;</a:t>
            </a:r>
            <a:r>
              <a:rPr lang="en-US" dirty="0" err="1" smtClean="0"/>
              <a:t>col</a:t>
            </a:r>
            <a:r>
              <a:rPr lang="en-US" dirty="0" smtClean="0"/>
              <a:t>&gt; tag specifies column properties for each column within a &lt;</a:t>
            </a:r>
            <a:r>
              <a:rPr lang="en-US" dirty="0" err="1" smtClean="0"/>
              <a:t>colgroup</a:t>
            </a:r>
            <a:r>
              <a:rPr lang="en-US" dirty="0" smtClean="0"/>
              <a:t>&gt; element.</a:t>
            </a:r>
          </a:p>
          <a:p>
            <a:r>
              <a:rPr lang="en-US" dirty="0" smtClean="0"/>
              <a:t>The &lt;</a:t>
            </a:r>
            <a:r>
              <a:rPr lang="en-US" dirty="0" err="1" smtClean="0"/>
              <a:t>col</a:t>
            </a:r>
            <a:r>
              <a:rPr lang="en-US" dirty="0" smtClean="0"/>
              <a:t>&gt; tag is useful for applying styles to entire columns, instead of repeating the styles for each cell, for each row.</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a:t>
            </a:r>
            <a:r>
              <a:rPr lang="en-US" b="1" dirty="0" err="1" smtClean="0"/>
              <a:t>colgroup</a:t>
            </a:r>
            <a:r>
              <a:rPr lang="en-US" b="1" dirty="0" smtClean="0"/>
              <a:t>&gt; Tag</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The &lt;</a:t>
            </a:r>
            <a:r>
              <a:rPr lang="en-US" dirty="0" err="1" smtClean="0"/>
              <a:t>colgroup</a:t>
            </a:r>
            <a:r>
              <a:rPr lang="en-US" dirty="0" smtClean="0"/>
              <a:t>&gt; tag specifies a group of one or more columns in a table for formatting.</a:t>
            </a:r>
          </a:p>
          <a:p>
            <a:r>
              <a:rPr lang="en-US" dirty="0" smtClean="0"/>
              <a:t>The &lt;</a:t>
            </a:r>
            <a:r>
              <a:rPr lang="en-US" dirty="0" err="1" smtClean="0"/>
              <a:t>colgroup</a:t>
            </a:r>
            <a:r>
              <a:rPr lang="en-US" dirty="0" smtClean="0"/>
              <a:t>&gt; tag is useful for applying styles to entire columns, instead of repeating the styles for each cell, for each row.</a:t>
            </a:r>
          </a:p>
          <a:p>
            <a:r>
              <a:rPr lang="en-US" dirty="0" smtClean="0"/>
              <a:t>The &lt;</a:t>
            </a:r>
            <a:r>
              <a:rPr lang="en-US" dirty="0" err="1" smtClean="0"/>
              <a:t>colgroup</a:t>
            </a:r>
            <a:r>
              <a:rPr lang="en-US" dirty="0" smtClean="0"/>
              <a:t>&gt; tag must be a child of a &lt;table&gt; element, after any &lt;caption&gt; elements and before any &lt;</a:t>
            </a:r>
            <a:r>
              <a:rPr lang="en-US" dirty="0" err="1" smtClean="0"/>
              <a:t>thead</a:t>
            </a:r>
            <a:r>
              <a:rPr lang="en-US" dirty="0" smtClean="0"/>
              <a:t>&gt;, &lt;</a:t>
            </a:r>
            <a:r>
              <a:rPr lang="en-US" dirty="0" err="1" smtClean="0"/>
              <a:t>tbody</a:t>
            </a:r>
            <a:r>
              <a:rPr lang="en-US" dirty="0" smtClean="0"/>
              <a:t>&gt;, &lt;</a:t>
            </a:r>
            <a:r>
              <a:rPr lang="en-US" dirty="0" err="1" smtClean="0"/>
              <a:t>tfoot</a:t>
            </a:r>
            <a:r>
              <a:rPr lang="en-US" dirty="0" smtClean="0"/>
              <a:t>&gt;, and &lt;</a:t>
            </a:r>
            <a:r>
              <a:rPr lang="en-US" dirty="0" err="1" smtClean="0"/>
              <a:t>tr</a:t>
            </a:r>
            <a:r>
              <a:rPr lang="en-US" dirty="0" smtClean="0"/>
              <a:t>&gt; elements.</a:t>
            </a:r>
          </a:p>
          <a:p>
            <a:r>
              <a:rPr lang="en-US" dirty="0" smtClean="0"/>
              <a:t>To define different properties to a column within a &lt;</a:t>
            </a:r>
            <a:r>
              <a:rPr lang="en-US" dirty="0" err="1" smtClean="0"/>
              <a:t>colgroup</a:t>
            </a:r>
            <a:r>
              <a:rPr lang="en-US" dirty="0" smtClean="0"/>
              <a:t>&gt;, use the &lt;</a:t>
            </a:r>
            <a:r>
              <a:rPr lang="en-US" dirty="0" err="1" smtClean="0"/>
              <a:t>col</a:t>
            </a:r>
            <a:r>
              <a:rPr lang="en-US" dirty="0" smtClean="0"/>
              <a:t>&gt; tag within the &lt;</a:t>
            </a:r>
            <a:r>
              <a:rPr lang="en-US" dirty="0" err="1" smtClean="0"/>
              <a:t>colgroup</a:t>
            </a:r>
            <a:r>
              <a:rPr lang="en-US" dirty="0" smtClean="0"/>
              <a:t>&gt; tag.</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input</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685800" y="990600"/>
            <a:ext cx="7772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output</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1219200" y="1794642"/>
            <a:ext cx="6324600" cy="3615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span input</a:t>
            </a:r>
            <a:endParaRPr lang="en-US"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381000" y="1295400"/>
            <a:ext cx="8534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What Is XHTML?</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XHTML stands for </a:t>
            </a:r>
            <a:r>
              <a:rPr lang="en-US" dirty="0" err="1" smtClean="0"/>
              <a:t>E</a:t>
            </a:r>
            <a:r>
              <a:rPr lang="en-US" b="1" dirty="0" err="1" smtClean="0"/>
              <a:t>X</a:t>
            </a:r>
            <a:r>
              <a:rPr lang="en-US" dirty="0" err="1" smtClean="0"/>
              <a:t>tensible</a:t>
            </a:r>
            <a:r>
              <a:rPr lang="en-US" dirty="0" smtClean="0"/>
              <a:t> </a:t>
            </a:r>
            <a:r>
              <a:rPr lang="en-US" b="1" dirty="0" err="1" smtClean="0"/>
              <a:t>H</a:t>
            </a:r>
            <a:r>
              <a:rPr lang="en-US" dirty="0" err="1" smtClean="0"/>
              <a:t>yper</a:t>
            </a:r>
            <a:r>
              <a:rPr lang="en-US" b="1" dirty="0" err="1" smtClean="0"/>
              <a:t>T</a:t>
            </a:r>
            <a:r>
              <a:rPr lang="en-US" dirty="0" err="1" smtClean="0"/>
              <a:t>ext</a:t>
            </a:r>
            <a:r>
              <a:rPr lang="en-US" dirty="0" smtClean="0"/>
              <a:t> </a:t>
            </a:r>
            <a:r>
              <a:rPr lang="en-US" b="1" dirty="0" smtClean="0"/>
              <a:t>M</a:t>
            </a:r>
            <a:r>
              <a:rPr lang="en-US" dirty="0" smtClean="0"/>
              <a:t>arkup </a:t>
            </a:r>
            <a:r>
              <a:rPr lang="en-US" b="1" dirty="0" smtClean="0"/>
              <a:t>L</a:t>
            </a:r>
            <a:r>
              <a:rPr lang="en-US" dirty="0" smtClean="0"/>
              <a:t>anguage</a:t>
            </a:r>
          </a:p>
          <a:p>
            <a:r>
              <a:rPr lang="en-US" dirty="0" smtClean="0"/>
              <a:t>XHTML is almost identical to HTML</a:t>
            </a:r>
          </a:p>
          <a:p>
            <a:r>
              <a:rPr lang="en-US" dirty="0" smtClean="0"/>
              <a:t>XHTML is stricter than HTML</a:t>
            </a:r>
          </a:p>
          <a:p>
            <a:r>
              <a:rPr lang="en-US" dirty="0" smtClean="0"/>
              <a:t>XHTML is HTML defined as an XML application</a:t>
            </a:r>
          </a:p>
          <a:p>
            <a:r>
              <a:rPr lang="en-US" dirty="0" smtClean="0"/>
              <a:t>XHTML is supported by all major browsers</a:t>
            </a:r>
          </a:p>
          <a:p>
            <a:r>
              <a:rPr lang="en-US" dirty="0" smtClean="0"/>
              <a:t>XHTML was developed by combining the strengths of HTML and XML.</a:t>
            </a:r>
          </a:p>
          <a:p>
            <a:r>
              <a:rPr lang="en-US" dirty="0" smtClean="0"/>
              <a:t>XHTML is HTML redesigned as XML.</a:t>
            </a:r>
          </a:p>
          <a:p>
            <a:pPr>
              <a:buNone/>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Rowspan</a:t>
            </a:r>
            <a:r>
              <a:rPr lang="en-US" dirty="0" smtClean="0"/>
              <a:t> output</a:t>
            </a:r>
            <a:endParaRPr lang="en-US"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1143000" y="1828800"/>
            <a:ext cx="6781800" cy="4241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Colspan</a:t>
            </a:r>
            <a:r>
              <a:rPr lang="en-US" dirty="0" smtClean="0"/>
              <a:t> input</a:t>
            </a:r>
            <a:endParaRPr lang="en-US"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457200" y="1215566"/>
            <a:ext cx="7848600" cy="5642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Colspan</a:t>
            </a:r>
            <a:r>
              <a:rPr lang="en-US" dirty="0" smtClean="0"/>
              <a:t> output</a:t>
            </a:r>
            <a:endParaRPr 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1066800" y="1676400"/>
            <a:ext cx="7086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Table Code with </a:t>
            </a:r>
            <a:r>
              <a:rPr lang="en-US" b="1" dirty="0" err="1" smtClean="0"/>
              <a:t>Colspan</a:t>
            </a:r>
            <a:r>
              <a:rPr lang="en-US" b="1" dirty="0" smtClean="0"/>
              <a:t> &amp;</a:t>
            </a:r>
            <a:br>
              <a:rPr lang="en-US" b="1" dirty="0" smtClean="0"/>
            </a:br>
            <a:r>
              <a:rPr lang="en-US" b="1" dirty="0" err="1" smtClean="0"/>
              <a:t>Rowspan</a:t>
            </a:r>
            <a:endParaRPr lang="en-US" dirty="0"/>
          </a:p>
        </p:txBody>
      </p:sp>
      <p:sp>
        <p:nvSpPr>
          <p:cNvPr id="4" name="Content Placeholder 3"/>
          <p:cNvSpPr>
            <a:spLocks noGrp="1"/>
          </p:cNvSpPr>
          <p:nvPr>
            <p:ph sz="half" idx="2"/>
          </p:nvPr>
        </p:nvSpPr>
        <p:spPr>
          <a:xfrm>
            <a:off x="3962400" y="1676400"/>
            <a:ext cx="4876800" cy="4800600"/>
          </a:xfrm>
        </p:spPr>
        <p:txBody>
          <a:bodyPr>
            <a:normAutofit fontScale="70000" lnSpcReduction="20000"/>
          </a:bodyPr>
          <a:lstStyle/>
          <a:p>
            <a:pPr>
              <a:buNone/>
            </a:pPr>
            <a:r>
              <a:rPr lang="en-US" dirty="0" smtClean="0"/>
              <a:t>&lt;html&gt;&lt;body&gt;</a:t>
            </a:r>
          </a:p>
          <a:p>
            <a:pPr>
              <a:buNone/>
            </a:pPr>
            <a:r>
              <a:rPr lang="en-US" dirty="0" smtClean="0"/>
              <a:t>&lt;h4&gt;Cell that spans two columns:&lt;/h4&gt;</a:t>
            </a:r>
          </a:p>
          <a:p>
            <a:pPr>
              <a:buNone/>
            </a:pPr>
            <a:r>
              <a:rPr lang="en-US" dirty="0" smtClean="0"/>
              <a:t>&lt;table border="4"&gt;</a:t>
            </a:r>
          </a:p>
          <a:p>
            <a:pPr>
              <a:buNone/>
            </a:pPr>
            <a:r>
              <a:rPr lang="en-US" dirty="0" smtClean="0"/>
              <a:t>&lt;</a:t>
            </a:r>
            <a:r>
              <a:rPr lang="en-US" dirty="0" err="1" smtClean="0"/>
              <a:t>tr</a:t>
            </a:r>
            <a:r>
              <a:rPr lang="en-US" dirty="0" smtClean="0"/>
              <a:t>&gt; &lt;</a:t>
            </a:r>
            <a:r>
              <a:rPr lang="en-US" dirty="0" err="1" smtClean="0"/>
              <a:t>th</a:t>
            </a:r>
            <a:r>
              <a:rPr lang="en-US" dirty="0" smtClean="0"/>
              <a:t>&gt;Name&lt;/</a:t>
            </a:r>
            <a:r>
              <a:rPr lang="en-US" dirty="0" err="1" smtClean="0"/>
              <a:t>th</a:t>
            </a:r>
            <a:r>
              <a:rPr lang="en-US" dirty="0" smtClean="0"/>
              <a:t>&gt; </a:t>
            </a:r>
          </a:p>
          <a:p>
            <a:pPr>
              <a:buNone/>
            </a:pPr>
            <a:r>
              <a:rPr lang="en-US" dirty="0" smtClean="0"/>
              <a:t>&lt;</a:t>
            </a:r>
            <a:r>
              <a:rPr lang="en-US" dirty="0" err="1" smtClean="0"/>
              <a:t>th</a:t>
            </a:r>
            <a:r>
              <a:rPr lang="en-US" dirty="0" smtClean="0"/>
              <a:t> </a:t>
            </a:r>
            <a:r>
              <a:rPr lang="en-US" dirty="0" err="1" smtClean="0"/>
              <a:t>colspan</a:t>
            </a:r>
            <a:r>
              <a:rPr lang="en-US" dirty="0" smtClean="0"/>
              <a:t>="2"&gt;Loan No&lt;/</a:t>
            </a:r>
            <a:r>
              <a:rPr lang="en-US" dirty="0" err="1" smtClean="0"/>
              <a:t>th</a:t>
            </a:r>
            <a:r>
              <a:rPr lang="en-US" dirty="0" smtClean="0"/>
              <a:t>&gt; &lt;/</a:t>
            </a:r>
            <a:r>
              <a:rPr lang="en-US" dirty="0" err="1" smtClean="0"/>
              <a:t>tr</a:t>
            </a:r>
            <a:r>
              <a:rPr lang="en-US" dirty="0" smtClean="0"/>
              <a:t>&gt;</a:t>
            </a:r>
          </a:p>
          <a:p>
            <a:pPr>
              <a:buNone/>
            </a:pPr>
            <a:r>
              <a:rPr lang="en-US" dirty="0" smtClean="0"/>
              <a:t>&lt;</a:t>
            </a:r>
            <a:r>
              <a:rPr lang="en-US" dirty="0" err="1" smtClean="0"/>
              <a:t>tr</a:t>
            </a:r>
            <a:r>
              <a:rPr lang="en-US" dirty="0" smtClean="0"/>
              <a:t>&gt; &lt;td&gt;Jones&lt;/td&gt; &lt;td&gt;L-1&lt;/td&gt;</a:t>
            </a:r>
          </a:p>
          <a:p>
            <a:pPr>
              <a:buNone/>
            </a:pPr>
            <a:r>
              <a:rPr lang="en-US" dirty="0" smtClean="0"/>
              <a:t>&lt;td&gt;L-2&lt;/td&gt; &lt;/</a:t>
            </a:r>
            <a:r>
              <a:rPr lang="en-US" dirty="0" err="1" smtClean="0"/>
              <a:t>tr</a:t>
            </a:r>
            <a:r>
              <a:rPr lang="en-US" dirty="0" smtClean="0"/>
              <a:t>&gt; &lt;/table&gt;</a:t>
            </a:r>
          </a:p>
          <a:p>
            <a:pPr>
              <a:buNone/>
            </a:pPr>
            <a:r>
              <a:rPr lang="en-US" dirty="0" smtClean="0"/>
              <a:t>&lt;h4&gt;Cell that spans two rows:&lt;/h4&gt;</a:t>
            </a:r>
          </a:p>
          <a:p>
            <a:pPr>
              <a:buNone/>
            </a:pPr>
            <a:r>
              <a:rPr lang="en-US" dirty="0" smtClean="0"/>
              <a:t>&lt;table border="8"&gt;</a:t>
            </a:r>
          </a:p>
          <a:p>
            <a:pPr>
              <a:buNone/>
            </a:pPr>
            <a:r>
              <a:rPr lang="en-US" dirty="0" smtClean="0"/>
              <a:t>&lt;</a:t>
            </a:r>
            <a:r>
              <a:rPr lang="en-US" dirty="0" err="1" smtClean="0"/>
              <a:t>tr</a:t>
            </a:r>
            <a:r>
              <a:rPr lang="en-US" dirty="0" smtClean="0"/>
              <a:t>&gt; &lt;</a:t>
            </a:r>
            <a:r>
              <a:rPr lang="en-US" dirty="0" err="1" smtClean="0"/>
              <a:t>th</a:t>
            </a:r>
            <a:r>
              <a:rPr lang="en-US" dirty="0" smtClean="0"/>
              <a:t>&gt;Name&lt;/</a:t>
            </a:r>
            <a:r>
              <a:rPr lang="en-US" dirty="0" err="1" smtClean="0"/>
              <a:t>th</a:t>
            </a:r>
            <a:r>
              <a:rPr lang="en-US" dirty="0" smtClean="0"/>
              <a:t>&gt; </a:t>
            </a:r>
          </a:p>
          <a:p>
            <a:pPr>
              <a:buNone/>
            </a:pPr>
            <a:r>
              <a:rPr lang="en-US" dirty="0" smtClean="0"/>
              <a:t>&lt;td&gt;Jones&lt;/td&gt;&lt;/</a:t>
            </a:r>
            <a:r>
              <a:rPr lang="en-US" dirty="0" err="1" smtClean="0"/>
              <a:t>tr</a:t>
            </a:r>
            <a:r>
              <a:rPr lang="en-US" dirty="0" smtClean="0"/>
              <a:t>&gt;</a:t>
            </a:r>
          </a:p>
          <a:p>
            <a:pPr>
              <a:buNone/>
            </a:pPr>
            <a:r>
              <a:rPr lang="en-US" dirty="0" smtClean="0"/>
              <a:t>&lt;</a:t>
            </a:r>
            <a:r>
              <a:rPr lang="en-US" dirty="0" err="1" smtClean="0"/>
              <a:t>tr</a:t>
            </a:r>
            <a:r>
              <a:rPr lang="en-US" dirty="0" smtClean="0"/>
              <a:t>&gt; &lt;</a:t>
            </a:r>
            <a:r>
              <a:rPr lang="en-US" dirty="0" err="1" smtClean="0"/>
              <a:t>th</a:t>
            </a:r>
            <a:r>
              <a:rPr lang="en-US" dirty="0" smtClean="0"/>
              <a:t> </a:t>
            </a:r>
            <a:r>
              <a:rPr lang="en-US" dirty="0" err="1" smtClean="0"/>
              <a:t>rowspan</a:t>
            </a:r>
            <a:r>
              <a:rPr lang="en-US" dirty="0" smtClean="0"/>
              <a:t>="2"&gt;Loan No&lt;/</a:t>
            </a:r>
            <a:r>
              <a:rPr lang="en-US" dirty="0" err="1" smtClean="0"/>
              <a:t>th</a:t>
            </a:r>
            <a:r>
              <a:rPr lang="en-US" dirty="0" smtClean="0"/>
              <a:t>&gt;</a:t>
            </a:r>
          </a:p>
          <a:p>
            <a:pPr>
              <a:buNone/>
            </a:pPr>
            <a:r>
              <a:rPr lang="en-US" dirty="0" smtClean="0"/>
              <a:t>&lt;td&gt;L-1&lt;/td&gt;&lt;/</a:t>
            </a:r>
            <a:r>
              <a:rPr lang="en-US" dirty="0" err="1" smtClean="0"/>
              <a:t>tr</a:t>
            </a:r>
            <a:r>
              <a:rPr lang="en-US" dirty="0" smtClean="0"/>
              <a:t>&gt;</a:t>
            </a:r>
          </a:p>
          <a:p>
            <a:pPr>
              <a:buNone/>
            </a:pPr>
            <a:r>
              <a:rPr lang="en-US" dirty="0" smtClean="0"/>
              <a:t>&lt;</a:t>
            </a:r>
            <a:r>
              <a:rPr lang="en-US" dirty="0" err="1" smtClean="0"/>
              <a:t>tr</a:t>
            </a:r>
            <a:r>
              <a:rPr lang="en-US" dirty="0" smtClean="0"/>
              <a:t>&gt; &lt;td&gt;L-2&lt;/td&gt;&lt;/</a:t>
            </a:r>
            <a:r>
              <a:rPr lang="en-US" dirty="0" err="1" smtClean="0"/>
              <a:t>tr</a:t>
            </a:r>
            <a:r>
              <a:rPr lang="en-US" dirty="0" smtClean="0"/>
              <a:t>&gt; &lt;/table&gt;</a:t>
            </a:r>
          </a:p>
          <a:p>
            <a:pPr>
              <a:buNone/>
            </a:pPr>
            <a:r>
              <a:rPr lang="en-US" dirty="0" smtClean="0"/>
              <a:t>&lt;/body&gt;&lt;/html&gt;</a:t>
            </a:r>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533400" y="1676400"/>
            <a:ext cx="3200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Table Code with Caption &amp;</a:t>
            </a:r>
            <a:br>
              <a:rPr lang="en-US" b="1" dirty="0" smtClean="0"/>
            </a:br>
            <a:r>
              <a:rPr lang="en-US" b="1" dirty="0" err="1" smtClean="0"/>
              <a:t>ColSpacing</a:t>
            </a:r>
            <a:r>
              <a:rPr lang="en-US" b="1" dirty="0" smtClean="0"/>
              <a:t/>
            </a:r>
            <a:br>
              <a:rPr lang="en-US" b="1" dirty="0" smtClean="0"/>
            </a:br>
            <a:endParaRPr lang="en-US" dirty="0"/>
          </a:p>
        </p:txBody>
      </p:sp>
      <p:sp>
        <p:nvSpPr>
          <p:cNvPr id="4" name="Content Placeholder 3"/>
          <p:cNvSpPr>
            <a:spLocks noGrp="1"/>
          </p:cNvSpPr>
          <p:nvPr>
            <p:ph sz="half" idx="2"/>
          </p:nvPr>
        </p:nvSpPr>
        <p:spPr>
          <a:xfrm>
            <a:off x="3657600" y="1600200"/>
            <a:ext cx="5029200" cy="4876800"/>
          </a:xfrm>
        </p:spPr>
        <p:txBody>
          <a:bodyPr>
            <a:normAutofit fontScale="70000" lnSpcReduction="20000"/>
          </a:bodyPr>
          <a:lstStyle/>
          <a:p>
            <a:pPr>
              <a:buNone/>
            </a:pPr>
            <a:r>
              <a:rPr lang="en-US" dirty="0" smtClean="0"/>
              <a:t> &lt;html&gt;</a:t>
            </a:r>
          </a:p>
          <a:p>
            <a:pPr>
              <a:buNone/>
            </a:pPr>
            <a:r>
              <a:rPr lang="en-US" dirty="0" smtClean="0"/>
              <a:t> &lt;body&gt;</a:t>
            </a:r>
          </a:p>
          <a:p>
            <a:pPr>
              <a:buNone/>
            </a:pPr>
            <a:r>
              <a:rPr lang="en-US" dirty="0" smtClean="0"/>
              <a:t> &lt;table border="1"&gt;</a:t>
            </a:r>
          </a:p>
          <a:p>
            <a:pPr>
              <a:buNone/>
            </a:pPr>
            <a:r>
              <a:rPr lang="en-US" dirty="0" smtClean="0"/>
              <a:t> &lt;caption&gt;My Caption&lt;/caption&gt;</a:t>
            </a:r>
          </a:p>
          <a:p>
            <a:pPr>
              <a:buNone/>
            </a:pPr>
            <a:r>
              <a:rPr lang="en-US" dirty="0" smtClean="0"/>
              <a:t> &lt;</a:t>
            </a:r>
            <a:r>
              <a:rPr lang="en-US" dirty="0" err="1" smtClean="0"/>
              <a:t>tr</a:t>
            </a:r>
            <a:r>
              <a:rPr lang="en-US" dirty="0" smtClean="0"/>
              <a:t>&gt;</a:t>
            </a:r>
          </a:p>
          <a:p>
            <a:pPr>
              <a:buNone/>
            </a:pPr>
            <a:r>
              <a:rPr lang="en-US" dirty="0" smtClean="0"/>
              <a:t> &lt;td&gt;Milk&lt;/td&gt;</a:t>
            </a:r>
          </a:p>
          <a:p>
            <a:pPr>
              <a:buNone/>
            </a:pPr>
            <a:r>
              <a:rPr lang="en-US" dirty="0" smtClean="0"/>
              <a:t> &lt;td&gt;Tea&lt;/td&gt;</a:t>
            </a:r>
          </a:p>
          <a:p>
            <a:pPr>
              <a:buNone/>
            </a:pPr>
            <a:r>
              <a:rPr lang="en-US" dirty="0" smtClean="0"/>
              <a:t> &lt;/</a:t>
            </a:r>
            <a:r>
              <a:rPr lang="en-US" dirty="0" err="1" smtClean="0"/>
              <a:t>tr</a:t>
            </a:r>
            <a:r>
              <a:rPr lang="en-US" dirty="0" smtClean="0"/>
              <a:t>&gt;</a:t>
            </a:r>
          </a:p>
          <a:p>
            <a:pPr>
              <a:buNone/>
            </a:pPr>
            <a:r>
              <a:rPr lang="en-US" dirty="0" smtClean="0"/>
              <a:t> &lt;</a:t>
            </a:r>
            <a:r>
              <a:rPr lang="en-US" dirty="0" err="1" smtClean="0"/>
              <a:t>tr</a:t>
            </a:r>
            <a:r>
              <a:rPr lang="en-US" dirty="0" smtClean="0"/>
              <a:t>&gt;</a:t>
            </a:r>
          </a:p>
          <a:p>
            <a:pPr>
              <a:buNone/>
            </a:pPr>
            <a:r>
              <a:rPr lang="en-US" dirty="0" smtClean="0"/>
              <a:t> &lt;td&gt;&lt;/td&gt;</a:t>
            </a:r>
          </a:p>
          <a:p>
            <a:pPr>
              <a:buNone/>
            </a:pPr>
            <a:r>
              <a:rPr lang="en-US" dirty="0" smtClean="0"/>
              <a:t> &lt;td&gt;Coffee&lt;/td&gt;</a:t>
            </a:r>
          </a:p>
          <a:p>
            <a:pPr>
              <a:buNone/>
            </a:pPr>
            <a:r>
              <a:rPr lang="en-US" dirty="0" smtClean="0"/>
              <a:t> &lt;/</a:t>
            </a:r>
            <a:r>
              <a:rPr lang="en-US" dirty="0" err="1" smtClean="0"/>
              <a:t>tr</a:t>
            </a:r>
            <a:r>
              <a:rPr lang="en-US" dirty="0" smtClean="0"/>
              <a:t>&gt;</a:t>
            </a:r>
          </a:p>
          <a:p>
            <a:pPr>
              <a:buNone/>
            </a:pPr>
            <a:r>
              <a:rPr lang="en-US" dirty="0" smtClean="0"/>
              <a:t> &lt;/table&gt;</a:t>
            </a:r>
          </a:p>
          <a:p>
            <a:pPr>
              <a:buNone/>
            </a:pPr>
            <a:r>
              <a:rPr lang="en-US" dirty="0" smtClean="0"/>
              <a:t> &lt;/body&gt;</a:t>
            </a:r>
          </a:p>
          <a:p>
            <a:pPr>
              <a:buNone/>
            </a:pPr>
            <a:r>
              <a:rPr lang="en-US" dirty="0" smtClean="0"/>
              <a:t> &lt;/html&gt;</a:t>
            </a:r>
            <a:endParaRPr lang="en-US"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457200" y="1752600"/>
            <a:ext cx="30480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Cellpadding</a:t>
            </a:r>
            <a:r>
              <a:rPr lang="en-US" b="1" dirty="0" smtClean="0"/>
              <a:t>, Image &amp;</a:t>
            </a:r>
            <a:br>
              <a:rPr lang="en-US" b="1" dirty="0" smtClean="0"/>
            </a:br>
            <a:r>
              <a:rPr lang="en-US" b="1" dirty="0" err="1" smtClean="0"/>
              <a:t>Backcolor</a:t>
            </a:r>
            <a:r>
              <a:rPr lang="en-US" b="1" dirty="0" smtClean="0"/>
              <a:t> Code</a:t>
            </a:r>
            <a:endParaRPr lang="en-US" dirty="0"/>
          </a:p>
        </p:txBody>
      </p:sp>
      <p:sp>
        <p:nvSpPr>
          <p:cNvPr id="4" name="Content Placeholder 3"/>
          <p:cNvSpPr>
            <a:spLocks noGrp="1"/>
          </p:cNvSpPr>
          <p:nvPr>
            <p:ph sz="half" idx="2"/>
          </p:nvPr>
        </p:nvSpPr>
        <p:spPr>
          <a:xfrm>
            <a:off x="3886200" y="1600200"/>
            <a:ext cx="4800600" cy="4800600"/>
          </a:xfrm>
        </p:spPr>
        <p:txBody>
          <a:bodyPr>
            <a:normAutofit fontScale="62500" lnSpcReduction="20000"/>
          </a:bodyPr>
          <a:lstStyle/>
          <a:p>
            <a:pPr>
              <a:buNone/>
            </a:pPr>
            <a:r>
              <a:rPr lang="en-US" dirty="0" smtClean="0"/>
              <a:t>&lt;html&gt;&lt;body&gt;</a:t>
            </a:r>
          </a:p>
          <a:p>
            <a:pPr>
              <a:buNone/>
            </a:pPr>
            <a:r>
              <a:rPr lang="en-US" dirty="0" smtClean="0"/>
              <a:t>&lt;h3&gt;Without </a:t>
            </a:r>
            <a:r>
              <a:rPr lang="en-US" dirty="0" err="1" smtClean="0"/>
              <a:t>cellpadding</a:t>
            </a:r>
            <a:r>
              <a:rPr lang="en-US" dirty="0" smtClean="0"/>
              <a:t>:&lt;/h3&gt;</a:t>
            </a:r>
          </a:p>
          <a:p>
            <a:pPr>
              <a:buNone/>
            </a:pPr>
            <a:r>
              <a:rPr lang="en-US" dirty="0" smtClean="0"/>
              <a:t>&lt;table border="2" </a:t>
            </a:r>
            <a:r>
              <a:rPr lang="en-US" dirty="0" err="1" smtClean="0"/>
              <a:t>bgcolor</a:t>
            </a:r>
            <a:r>
              <a:rPr lang="en-US" dirty="0" smtClean="0"/>
              <a:t>="green"&gt;</a:t>
            </a:r>
          </a:p>
          <a:p>
            <a:pPr>
              <a:buNone/>
            </a:pPr>
            <a:r>
              <a:rPr lang="en-US" dirty="0" smtClean="0"/>
              <a:t>&lt;</a:t>
            </a:r>
            <a:r>
              <a:rPr lang="en-US" dirty="0" err="1" smtClean="0"/>
              <a:t>tr</a:t>
            </a:r>
            <a:r>
              <a:rPr lang="en-US" dirty="0" smtClean="0"/>
              <a:t>&gt; &lt;td&gt;Jones&lt;/td&gt;</a:t>
            </a:r>
          </a:p>
          <a:p>
            <a:pPr>
              <a:buNone/>
            </a:pPr>
            <a:r>
              <a:rPr lang="en-US" dirty="0" smtClean="0"/>
              <a:t>&lt;td&gt;Smith&lt;/td&gt;&lt;/</a:t>
            </a:r>
            <a:r>
              <a:rPr lang="en-US" dirty="0" err="1" smtClean="0"/>
              <a:t>tr</a:t>
            </a:r>
            <a:r>
              <a:rPr lang="en-US" dirty="0" smtClean="0"/>
              <a:t>&gt;</a:t>
            </a:r>
          </a:p>
          <a:p>
            <a:pPr>
              <a:buNone/>
            </a:pPr>
            <a:r>
              <a:rPr lang="en-US" dirty="0" smtClean="0"/>
              <a:t>&lt;</a:t>
            </a:r>
            <a:r>
              <a:rPr lang="en-US" dirty="0" err="1" smtClean="0"/>
              <a:t>tr</a:t>
            </a:r>
            <a:r>
              <a:rPr lang="en-US" dirty="0" smtClean="0"/>
              <a:t>&gt; &lt;td&gt;Hayes&lt;/td&gt;</a:t>
            </a:r>
          </a:p>
          <a:p>
            <a:pPr>
              <a:buNone/>
            </a:pPr>
            <a:r>
              <a:rPr lang="en-US" dirty="0" smtClean="0"/>
              <a:t>&lt;td&gt;Jackson&lt;/td&gt;&lt;/</a:t>
            </a:r>
            <a:r>
              <a:rPr lang="en-US" dirty="0" err="1" smtClean="0"/>
              <a:t>tr</a:t>
            </a:r>
            <a:r>
              <a:rPr lang="en-US" dirty="0" smtClean="0"/>
              <a:t>&gt;&lt;/table&gt;</a:t>
            </a:r>
          </a:p>
          <a:p>
            <a:pPr>
              <a:buNone/>
            </a:pPr>
            <a:endParaRPr lang="en-US" dirty="0" smtClean="0"/>
          </a:p>
          <a:p>
            <a:pPr>
              <a:buNone/>
            </a:pPr>
            <a:r>
              <a:rPr lang="en-US" dirty="0" smtClean="0"/>
              <a:t>&lt;h4&gt;With </a:t>
            </a:r>
            <a:r>
              <a:rPr lang="en-US" dirty="0" err="1" smtClean="0"/>
              <a:t>cellpadding</a:t>
            </a:r>
            <a:r>
              <a:rPr lang="en-US" dirty="0" smtClean="0"/>
              <a:t>:&lt;/h4&gt;</a:t>
            </a:r>
          </a:p>
          <a:p>
            <a:pPr>
              <a:buNone/>
            </a:pPr>
            <a:r>
              <a:rPr lang="en-US" dirty="0" smtClean="0"/>
              <a:t>&lt;table border="8“ </a:t>
            </a:r>
            <a:r>
              <a:rPr lang="en-US" dirty="0" err="1" smtClean="0"/>
              <a:t>cellpadding</a:t>
            </a:r>
            <a:r>
              <a:rPr lang="en-US" dirty="0" smtClean="0"/>
              <a:t>="10" background="file:///C:/WINDOWS/ FeatherTexture.bmp"&gt;</a:t>
            </a:r>
          </a:p>
          <a:p>
            <a:pPr>
              <a:buNone/>
            </a:pPr>
            <a:r>
              <a:rPr lang="en-US" dirty="0" smtClean="0"/>
              <a:t>&lt;</a:t>
            </a:r>
            <a:r>
              <a:rPr lang="en-US" dirty="0" err="1" smtClean="0"/>
              <a:t>tr</a:t>
            </a:r>
            <a:r>
              <a:rPr lang="en-US" dirty="0" smtClean="0"/>
              <a:t>&gt; &lt;td&gt;Jones&lt;/td&gt;</a:t>
            </a:r>
          </a:p>
          <a:p>
            <a:pPr>
              <a:buNone/>
            </a:pPr>
            <a:r>
              <a:rPr lang="en-US" dirty="0" smtClean="0"/>
              <a:t>&lt;td&gt;Smith&lt;/td&gt;&lt;/</a:t>
            </a:r>
            <a:r>
              <a:rPr lang="en-US" dirty="0" err="1" smtClean="0"/>
              <a:t>tr</a:t>
            </a:r>
            <a:r>
              <a:rPr lang="en-US" dirty="0" smtClean="0"/>
              <a:t>&gt;</a:t>
            </a:r>
          </a:p>
          <a:p>
            <a:pPr>
              <a:buNone/>
            </a:pPr>
            <a:r>
              <a:rPr lang="en-US" dirty="0" smtClean="0"/>
              <a:t>&lt;</a:t>
            </a:r>
            <a:r>
              <a:rPr lang="en-US" dirty="0" err="1" smtClean="0"/>
              <a:t>tr</a:t>
            </a:r>
            <a:r>
              <a:rPr lang="en-US" dirty="0" smtClean="0"/>
              <a:t>&gt; &lt;td&gt;Hayes&lt;/td&gt;</a:t>
            </a:r>
          </a:p>
          <a:p>
            <a:pPr>
              <a:buNone/>
            </a:pPr>
            <a:r>
              <a:rPr lang="en-US" dirty="0" smtClean="0"/>
              <a:t>&lt;td&gt;Jackson&lt;/td&gt;&lt;/</a:t>
            </a:r>
            <a:r>
              <a:rPr lang="en-US" dirty="0" err="1" smtClean="0"/>
              <a:t>tr</a:t>
            </a:r>
            <a:r>
              <a:rPr lang="en-US" dirty="0" smtClean="0"/>
              <a:t>&gt;&lt;/table&gt;</a:t>
            </a:r>
          </a:p>
          <a:p>
            <a:pPr>
              <a:buNone/>
            </a:pPr>
            <a:r>
              <a:rPr lang="en-US" dirty="0" smtClean="0"/>
              <a:t>&lt;/body&gt;&lt;/html&gt;</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609600" y="1524000"/>
            <a:ext cx="28956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HTML List Tag</a:t>
            </a:r>
            <a:endParaRPr lang="en-US" dirty="0"/>
          </a:p>
        </p:txBody>
      </p:sp>
      <p:sp>
        <p:nvSpPr>
          <p:cNvPr id="3" name="Content Placeholder 2"/>
          <p:cNvSpPr>
            <a:spLocks noGrp="1"/>
          </p:cNvSpPr>
          <p:nvPr>
            <p:ph idx="1"/>
          </p:nvPr>
        </p:nvSpPr>
        <p:spPr/>
        <p:txBody>
          <a:bodyPr>
            <a:normAutofit/>
          </a:bodyPr>
          <a:lstStyle/>
          <a:p>
            <a:r>
              <a:rPr lang="en-US" dirty="0" smtClean="0"/>
              <a:t>Lists provide methods to show item or element sequences in document content.</a:t>
            </a:r>
          </a:p>
          <a:p>
            <a:r>
              <a:rPr lang="en-US" dirty="0" smtClean="0"/>
              <a:t>There are three main types of lists:-&gt;</a:t>
            </a:r>
          </a:p>
          <a:p>
            <a:pPr marL="1090613" indent="-1090613">
              <a:buNone/>
            </a:pPr>
            <a:r>
              <a:rPr lang="en-US" dirty="0" smtClean="0"/>
              <a:t>      – </a:t>
            </a:r>
            <a:r>
              <a:rPr lang="en-US" b="1" u="sng" dirty="0" smtClean="0"/>
              <a:t>Unordered lists</a:t>
            </a:r>
            <a:r>
              <a:rPr lang="en-US" b="1" dirty="0" smtClean="0"/>
              <a:t>:-unordered lists are bulleted</a:t>
            </a:r>
          </a:p>
          <a:p>
            <a:pPr marL="1090613" indent="-1090613">
              <a:buNone/>
            </a:pPr>
            <a:r>
              <a:rPr lang="en-US" b="1" dirty="0" smtClean="0"/>
              <a:t>      </a:t>
            </a:r>
            <a:r>
              <a:rPr lang="en-US" dirty="0" smtClean="0"/>
              <a:t>– </a:t>
            </a:r>
            <a:r>
              <a:rPr lang="en-US" b="1" u="sng" dirty="0" smtClean="0"/>
              <a:t>Ordered lists</a:t>
            </a:r>
            <a:r>
              <a:rPr lang="en-US" b="1" dirty="0" smtClean="0"/>
              <a:t>:- Ordered lists are numbered</a:t>
            </a:r>
          </a:p>
          <a:p>
            <a:pPr marL="1090613" indent="-1090613">
              <a:buNone/>
            </a:pPr>
            <a:r>
              <a:rPr lang="en-US" b="1" dirty="0" smtClean="0"/>
              <a:t>      </a:t>
            </a:r>
            <a:r>
              <a:rPr lang="en-US" dirty="0" smtClean="0"/>
              <a:t>– </a:t>
            </a:r>
            <a:r>
              <a:rPr lang="en-US" b="1" u="sng" dirty="0" smtClean="0"/>
              <a:t>Definition lists</a:t>
            </a:r>
            <a:r>
              <a:rPr lang="en-US" b="1" dirty="0" smtClean="0"/>
              <a:t>:- Used to create a definition list</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List Tags</a:t>
            </a:r>
            <a:endParaRPr lang="en-US" dirty="0"/>
          </a:p>
        </p:txBody>
      </p:sp>
      <p:sp>
        <p:nvSpPr>
          <p:cNvPr id="3" name="Content Placeholder 2"/>
          <p:cNvSpPr>
            <a:spLocks noGrp="1"/>
          </p:cNvSpPr>
          <p:nvPr>
            <p:ph idx="1"/>
          </p:nvPr>
        </p:nvSpPr>
        <p:spPr/>
        <p:txBody>
          <a:bodyPr>
            <a:normAutofit fontScale="92500" lnSpcReduction="10000"/>
          </a:bodyPr>
          <a:lstStyle/>
          <a:p>
            <a:pPr marL="914400" indent="-914400">
              <a:buNone/>
            </a:pPr>
            <a:r>
              <a:rPr lang="en-US" b="1" dirty="0" smtClean="0"/>
              <a:t>&lt;LI&gt;  </a:t>
            </a:r>
            <a:r>
              <a:rPr lang="en-US" dirty="0" smtClean="0"/>
              <a:t>&lt;LI&gt; is an empty tag. it is used for     representing the list items</a:t>
            </a:r>
            <a:endParaRPr lang="en-US" b="1" dirty="0" smtClean="0"/>
          </a:p>
          <a:p>
            <a:pPr>
              <a:buNone/>
            </a:pPr>
            <a:r>
              <a:rPr lang="en-US" b="1" dirty="0" smtClean="0"/>
              <a:t>&lt;OL&gt;	</a:t>
            </a:r>
            <a:r>
              <a:rPr lang="en-US" dirty="0" smtClean="0"/>
              <a:t>Ordered list</a:t>
            </a:r>
            <a:endParaRPr lang="en-US" b="1" dirty="0" smtClean="0"/>
          </a:p>
          <a:p>
            <a:pPr>
              <a:buNone/>
            </a:pPr>
            <a:r>
              <a:rPr lang="en-US" b="1" dirty="0" smtClean="0"/>
              <a:t>&lt;UL&gt;	</a:t>
            </a:r>
            <a:r>
              <a:rPr lang="en-US" dirty="0" smtClean="0"/>
              <a:t>Unordered list</a:t>
            </a:r>
            <a:endParaRPr lang="en-US" b="1" dirty="0" smtClean="0"/>
          </a:p>
          <a:p>
            <a:pPr>
              <a:buNone/>
            </a:pPr>
            <a:r>
              <a:rPr lang="en-US" b="1" dirty="0" smtClean="0"/>
              <a:t>&lt;DL&gt;	</a:t>
            </a:r>
            <a:r>
              <a:rPr lang="en-US" dirty="0" smtClean="0"/>
              <a:t>Defines a definition list</a:t>
            </a:r>
            <a:endParaRPr lang="en-US" b="1" dirty="0" smtClean="0"/>
          </a:p>
          <a:p>
            <a:pPr>
              <a:buNone/>
            </a:pPr>
            <a:r>
              <a:rPr lang="en-US" b="1" dirty="0" smtClean="0"/>
              <a:t>		&lt;DT&gt;	</a:t>
            </a:r>
            <a:r>
              <a:rPr lang="en-US" dirty="0" smtClean="0"/>
              <a:t>Defines a term (an item) in a definition list</a:t>
            </a:r>
            <a:endParaRPr lang="en-US" b="1" dirty="0" smtClean="0"/>
          </a:p>
          <a:p>
            <a:pPr marL="914400" indent="-914400">
              <a:buNone/>
            </a:pPr>
            <a:r>
              <a:rPr lang="en-US" b="1" dirty="0" smtClean="0"/>
              <a:t>	&lt;</a:t>
            </a:r>
            <a:r>
              <a:rPr lang="en-US" b="1" smtClean="0"/>
              <a:t>DD&gt; </a:t>
            </a:r>
            <a:r>
              <a:rPr lang="en-US" smtClean="0"/>
              <a:t>Defines </a:t>
            </a:r>
            <a:r>
              <a:rPr lang="en-US" dirty="0" smtClean="0"/>
              <a:t>a description of a term in a definition list</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Unordered List</a:t>
            </a:r>
            <a:endParaRPr lang="en-US" dirty="0"/>
          </a:p>
        </p:txBody>
      </p:sp>
      <p:sp>
        <p:nvSpPr>
          <p:cNvPr id="3" name="Content Placeholder 2"/>
          <p:cNvSpPr>
            <a:spLocks noGrp="1"/>
          </p:cNvSpPr>
          <p:nvPr>
            <p:ph idx="1"/>
          </p:nvPr>
        </p:nvSpPr>
        <p:spPr/>
        <p:txBody>
          <a:bodyPr>
            <a:normAutofit/>
          </a:bodyPr>
          <a:lstStyle/>
          <a:p>
            <a:r>
              <a:rPr lang="en-US" dirty="0" smtClean="0"/>
              <a:t>TYPE attribute to the &lt;UL&gt; tag to show different bullets like:-</a:t>
            </a:r>
          </a:p>
          <a:p>
            <a:pPr>
              <a:buNone/>
            </a:pPr>
            <a:r>
              <a:rPr lang="en-US" dirty="0" smtClean="0"/>
              <a:t>	–Disc</a:t>
            </a:r>
          </a:p>
          <a:p>
            <a:pPr>
              <a:buNone/>
            </a:pPr>
            <a:r>
              <a:rPr lang="en-US" dirty="0" smtClean="0"/>
              <a:t>	–Circle</a:t>
            </a:r>
          </a:p>
          <a:p>
            <a:pPr>
              <a:buNone/>
            </a:pPr>
            <a:r>
              <a:rPr lang="en-US" dirty="0" smtClean="0"/>
              <a:t>	–Square</a:t>
            </a:r>
          </a:p>
          <a:p>
            <a:pPr>
              <a:buNone/>
            </a:pPr>
            <a:r>
              <a:rPr lang="en-US" b="1" dirty="0" smtClean="0"/>
              <a:t>		&lt;</a:t>
            </a:r>
            <a:r>
              <a:rPr lang="en-US" b="1" dirty="0" err="1" smtClean="0"/>
              <a:t>ul</a:t>
            </a:r>
            <a:r>
              <a:rPr lang="en-US" b="1" dirty="0" smtClean="0"/>
              <a:t> Type =“disc”&gt;…..&lt;/</a:t>
            </a:r>
            <a:r>
              <a:rPr lang="en-US" b="1" dirty="0" err="1" smtClean="0"/>
              <a:t>ul</a:t>
            </a:r>
            <a:r>
              <a:rPr lang="en-US" b="1" dirty="0" smtClean="0"/>
              <a:t>&gt;</a:t>
            </a:r>
          </a:p>
          <a:p>
            <a:r>
              <a:rPr lang="en-US" dirty="0" smtClean="0"/>
              <a:t> The attribute TYPE can also be used with &lt;LI&gt; element.</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Code &amp; Result of the</a:t>
            </a:r>
            <a:br>
              <a:rPr lang="en-US" b="1" dirty="0" smtClean="0"/>
            </a:br>
            <a:r>
              <a:rPr lang="en-US" b="1" dirty="0" smtClean="0"/>
              <a:t>Unordered List</a:t>
            </a:r>
            <a:endParaRPr lang="en-US" dirty="0"/>
          </a:p>
        </p:txBody>
      </p:sp>
      <p:sp>
        <p:nvSpPr>
          <p:cNvPr id="4" name="Content Placeholder 3"/>
          <p:cNvSpPr>
            <a:spLocks noGrp="1"/>
          </p:cNvSpPr>
          <p:nvPr>
            <p:ph sz="half" idx="2"/>
          </p:nvPr>
        </p:nvSpPr>
        <p:spPr>
          <a:xfrm>
            <a:off x="3810000" y="1600200"/>
            <a:ext cx="4876800" cy="4953000"/>
          </a:xfrm>
        </p:spPr>
        <p:txBody>
          <a:bodyPr>
            <a:normAutofit fontScale="62500" lnSpcReduction="20000"/>
          </a:bodyPr>
          <a:lstStyle/>
          <a:p>
            <a:pPr>
              <a:buNone/>
            </a:pPr>
            <a:r>
              <a:rPr lang="en-US" dirty="0" smtClean="0"/>
              <a:t>&lt;html&gt;&lt;body&gt;</a:t>
            </a:r>
          </a:p>
          <a:p>
            <a:pPr>
              <a:buNone/>
            </a:pPr>
            <a:r>
              <a:rPr lang="en-US" dirty="0" smtClean="0">
                <a:solidFill>
                  <a:srgbClr val="0070C0"/>
                </a:solidFill>
              </a:rPr>
              <a:t>&lt;h4&gt;Disc bullets list:&lt;/h4&gt;</a:t>
            </a:r>
          </a:p>
          <a:p>
            <a:pPr>
              <a:buNone/>
            </a:pPr>
            <a:r>
              <a:rPr lang="it-IT" dirty="0" smtClean="0">
                <a:solidFill>
                  <a:srgbClr val="0070C0"/>
                </a:solidFill>
              </a:rPr>
              <a:t>&lt;ul type="disc"&gt; &lt;li&gt;Jones&lt;/li&gt;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&gt;Smith&lt;/</a:t>
            </a:r>
            <a:r>
              <a:rPr lang="en-US" dirty="0" err="1" smtClean="0">
                <a:solidFill>
                  <a:srgbClr val="0070C0"/>
                </a:solidFill>
              </a:rPr>
              <a:t>li</a:t>
            </a:r>
            <a:r>
              <a:rPr lang="en-US" dirty="0" smtClean="0">
                <a:solidFill>
                  <a:srgbClr val="0070C0"/>
                </a:solidFill>
              </a:rPr>
              <a:t>&gt;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&gt;Hayes&lt;/</a:t>
            </a:r>
            <a:r>
              <a:rPr lang="en-US" dirty="0" err="1" smtClean="0">
                <a:solidFill>
                  <a:srgbClr val="0070C0"/>
                </a:solidFill>
              </a:rPr>
              <a:t>li</a:t>
            </a:r>
            <a:r>
              <a:rPr lang="en-US" dirty="0" smtClean="0">
                <a:solidFill>
                  <a:srgbClr val="0070C0"/>
                </a:solidFill>
              </a:rPr>
              <a:t>&gt;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&gt;Jackson&lt;/</a:t>
            </a:r>
            <a:r>
              <a:rPr lang="en-US" dirty="0" err="1" smtClean="0">
                <a:solidFill>
                  <a:srgbClr val="0070C0"/>
                </a:solidFill>
              </a:rPr>
              <a:t>li</a:t>
            </a:r>
            <a:r>
              <a:rPr lang="en-US" dirty="0" smtClean="0">
                <a:solidFill>
                  <a:srgbClr val="0070C0"/>
                </a:solidFill>
              </a:rPr>
              <a:t>&gt;&lt;/</a:t>
            </a:r>
            <a:r>
              <a:rPr lang="en-US" dirty="0" err="1" smtClean="0">
                <a:solidFill>
                  <a:srgbClr val="0070C0"/>
                </a:solidFill>
              </a:rPr>
              <a:t>ul</a:t>
            </a:r>
            <a:r>
              <a:rPr lang="en-US" dirty="0" smtClean="0">
                <a:solidFill>
                  <a:srgbClr val="0070C0"/>
                </a:solidFill>
              </a:rPr>
              <a:t>&gt;</a:t>
            </a:r>
          </a:p>
          <a:p>
            <a:pPr>
              <a:buNone/>
            </a:pPr>
            <a:r>
              <a:rPr lang="en-US" dirty="0" smtClean="0">
                <a:solidFill>
                  <a:srgbClr val="C00000"/>
                </a:solidFill>
              </a:rPr>
              <a:t>&lt;h4&gt;Circle bullets list:&lt;/h4&gt;</a:t>
            </a:r>
          </a:p>
          <a:p>
            <a:pPr>
              <a:buNone/>
            </a:pPr>
            <a:r>
              <a:rPr lang="it-IT" dirty="0" smtClean="0">
                <a:solidFill>
                  <a:srgbClr val="C00000"/>
                </a:solidFill>
              </a:rPr>
              <a:t>&lt;ul type="circle"&gt; &lt;li&gt;Jones&lt;/li&gt;</a:t>
            </a:r>
          </a:p>
          <a:p>
            <a:pPr>
              <a:buNone/>
            </a:pPr>
            <a:r>
              <a:rPr lang="en-US" dirty="0" smtClean="0">
                <a:solidFill>
                  <a:srgbClr val="C00000"/>
                </a:solidFill>
              </a:rPr>
              <a:t>&lt;</a:t>
            </a:r>
            <a:r>
              <a:rPr lang="en-US" dirty="0" err="1" smtClean="0">
                <a:solidFill>
                  <a:srgbClr val="C00000"/>
                </a:solidFill>
              </a:rPr>
              <a:t>li</a:t>
            </a:r>
            <a:r>
              <a:rPr lang="en-US" dirty="0" smtClean="0">
                <a:solidFill>
                  <a:srgbClr val="C00000"/>
                </a:solidFill>
              </a:rPr>
              <a:t>&gt;</a:t>
            </a:r>
            <a:r>
              <a:rPr lang="en-US" dirty="0" err="1" smtClean="0">
                <a:solidFill>
                  <a:srgbClr val="C00000"/>
                </a:solidFill>
              </a:rPr>
              <a:t>Simth</a:t>
            </a:r>
            <a:r>
              <a:rPr lang="en-US" dirty="0" smtClean="0">
                <a:solidFill>
                  <a:srgbClr val="C00000"/>
                </a:solidFill>
              </a:rPr>
              <a:t>&lt;/</a:t>
            </a:r>
            <a:r>
              <a:rPr lang="en-US" dirty="0" err="1" smtClean="0">
                <a:solidFill>
                  <a:srgbClr val="C00000"/>
                </a:solidFill>
              </a:rPr>
              <a:t>li</a:t>
            </a:r>
            <a:r>
              <a:rPr lang="en-US" dirty="0" smtClean="0">
                <a:solidFill>
                  <a:srgbClr val="C00000"/>
                </a:solidFill>
              </a:rPr>
              <a:t>&gt;</a:t>
            </a:r>
          </a:p>
          <a:p>
            <a:pPr>
              <a:buNone/>
            </a:pPr>
            <a:r>
              <a:rPr lang="en-US" dirty="0" smtClean="0">
                <a:solidFill>
                  <a:srgbClr val="C00000"/>
                </a:solidFill>
              </a:rPr>
              <a:t>&lt;</a:t>
            </a:r>
            <a:r>
              <a:rPr lang="en-US" dirty="0" err="1" smtClean="0">
                <a:solidFill>
                  <a:srgbClr val="C00000"/>
                </a:solidFill>
              </a:rPr>
              <a:t>li</a:t>
            </a:r>
            <a:r>
              <a:rPr lang="en-US" dirty="0" smtClean="0">
                <a:solidFill>
                  <a:srgbClr val="C00000"/>
                </a:solidFill>
              </a:rPr>
              <a:t>&gt;Hayes&lt;/</a:t>
            </a:r>
            <a:r>
              <a:rPr lang="en-US" dirty="0" err="1" smtClean="0">
                <a:solidFill>
                  <a:srgbClr val="C00000"/>
                </a:solidFill>
              </a:rPr>
              <a:t>li</a:t>
            </a:r>
            <a:r>
              <a:rPr lang="en-US" dirty="0" smtClean="0">
                <a:solidFill>
                  <a:srgbClr val="C00000"/>
                </a:solidFill>
              </a:rPr>
              <a:t>&gt;</a:t>
            </a:r>
          </a:p>
          <a:p>
            <a:pPr>
              <a:buNone/>
            </a:pPr>
            <a:r>
              <a:rPr lang="en-US" dirty="0" smtClean="0">
                <a:solidFill>
                  <a:srgbClr val="C00000"/>
                </a:solidFill>
              </a:rPr>
              <a:t>&lt;</a:t>
            </a:r>
            <a:r>
              <a:rPr lang="en-US" dirty="0" err="1" smtClean="0">
                <a:solidFill>
                  <a:srgbClr val="C00000"/>
                </a:solidFill>
              </a:rPr>
              <a:t>li</a:t>
            </a:r>
            <a:r>
              <a:rPr lang="en-US" dirty="0" smtClean="0">
                <a:solidFill>
                  <a:srgbClr val="C00000"/>
                </a:solidFill>
              </a:rPr>
              <a:t>&gt;Jackson&lt;/</a:t>
            </a:r>
            <a:r>
              <a:rPr lang="en-US" dirty="0" err="1" smtClean="0">
                <a:solidFill>
                  <a:srgbClr val="C00000"/>
                </a:solidFill>
              </a:rPr>
              <a:t>li</a:t>
            </a:r>
            <a:r>
              <a:rPr lang="en-US" dirty="0" smtClean="0">
                <a:solidFill>
                  <a:srgbClr val="C00000"/>
                </a:solidFill>
              </a:rPr>
              <a:t>&gt;&lt;/</a:t>
            </a:r>
            <a:r>
              <a:rPr lang="en-US" dirty="0" err="1" smtClean="0">
                <a:solidFill>
                  <a:srgbClr val="C00000"/>
                </a:solidFill>
              </a:rPr>
              <a:t>ul</a:t>
            </a:r>
            <a:r>
              <a:rPr lang="en-US" dirty="0" smtClean="0">
                <a:solidFill>
                  <a:srgbClr val="C00000"/>
                </a:solidFill>
              </a:rPr>
              <a:t>&gt;</a:t>
            </a:r>
          </a:p>
          <a:p>
            <a:pPr>
              <a:buNone/>
            </a:pPr>
            <a:r>
              <a:rPr lang="en-US" dirty="0" smtClean="0">
                <a:solidFill>
                  <a:srgbClr val="00B050"/>
                </a:solidFill>
              </a:rPr>
              <a:t>&lt;h4&gt;Square bullets list:&lt;/h4&gt;</a:t>
            </a:r>
          </a:p>
          <a:p>
            <a:pPr>
              <a:buNone/>
            </a:pPr>
            <a:r>
              <a:rPr lang="it-IT" dirty="0" smtClean="0">
                <a:solidFill>
                  <a:srgbClr val="00B050"/>
                </a:solidFill>
              </a:rPr>
              <a:t>&lt;ul type="square"&gt; &lt;li&gt;Jones&lt;/li&gt;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&gt;Smith&lt;/</a:t>
            </a:r>
            <a:r>
              <a:rPr lang="en-US" dirty="0" err="1" smtClean="0">
                <a:solidFill>
                  <a:srgbClr val="00B050"/>
                </a:solidFill>
              </a:rPr>
              <a:t>li</a:t>
            </a:r>
            <a:r>
              <a:rPr lang="en-US" dirty="0" smtClean="0">
                <a:solidFill>
                  <a:srgbClr val="00B050"/>
                </a:solidFill>
              </a:rPr>
              <a:t>&gt;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&gt;Hayes&lt;/</a:t>
            </a:r>
            <a:r>
              <a:rPr lang="en-US" dirty="0" err="1" smtClean="0">
                <a:solidFill>
                  <a:srgbClr val="00B050"/>
                </a:solidFill>
              </a:rPr>
              <a:t>li</a:t>
            </a:r>
            <a:r>
              <a:rPr lang="en-US" dirty="0" smtClean="0">
                <a:solidFill>
                  <a:srgbClr val="00B050"/>
                </a:solidFill>
              </a:rPr>
              <a:t>&gt;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&gt;Jackson&lt;/</a:t>
            </a:r>
            <a:r>
              <a:rPr lang="en-US" dirty="0" err="1" smtClean="0">
                <a:solidFill>
                  <a:srgbClr val="00B050"/>
                </a:solidFill>
              </a:rPr>
              <a:t>li</a:t>
            </a:r>
            <a:r>
              <a:rPr lang="en-US" dirty="0" smtClean="0">
                <a:solidFill>
                  <a:srgbClr val="00B050"/>
                </a:solidFill>
              </a:rPr>
              <a:t>&gt;&lt;/</a:t>
            </a:r>
            <a:r>
              <a:rPr lang="en-US" dirty="0" err="1" smtClean="0">
                <a:solidFill>
                  <a:srgbClr val="00B050"/>
                </a:solidFill>
              </a:rPr>
              <a:t>ul</a:t>
            </a:r>
            <a:r>
              <a:rPr lang="en-US" dirty="0" smtClean="0">
                <a:solidFill>
                  <a:srgbClr val="00B050"/>
                </a:solidFill>
              </a:rPr>
              <a:t>&gt;</a:t>
            </a:r>
          </a:p>
          <a:p>
            <a:pPr>
              <a:buNone/>
            </a:pPr>
            <a:r>
              <a:rPr lang="en-US" dirty="0" smtClean="0"/>
              <a:t>&lt;/body&gt;&lt;/html&gt;</a:t>
            </a:r>
            <a:endParaRPr lang="en-US" dirty="0"/>
          </a:p>
        </p:txBody>
      </p:sp>
      <p:pic>
        <p:nvPicPr>
          <p:cNvPr id="15362" name="Picture 2"/>
          <p:cNvPicPr>
            <a:picLocks noGrp="1" noChangeAspect="1" noChangeArrowheads="1"/>
          </p:cNvPicPr>
          <p:nvPr>
            <p:ph sz="half" idx="1"/>
          </p:nvPr>
        </p:nvPicPr>
        <p:blipFill>
          <a:blip r:embed="rId2" cstate="print"/>
          <a:srcRect/>
          <a:stretch>
            <a:fillRect/>
          </a:stretch>
        </p:blipFill>
        <p:spPr bwMode="auto">
          <a:xfrm>
            <a:off x="609600" y="1600200"/>
            <a:ext cx="3200400" cy="4343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Most Important Differences from HTML</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Document Structure</a:t>
            </a:r>
          </a:p>
          <a:p>
            <a:pPr lvl="1"/>
            <a:r>
              <a:rPr lang="en-US" dirty="0" smtClean="0"/>
              <a:t>XHTML DOCTYPE is </a:t>
            </a:r>
            <a:r>
              <a:rPr lang="en-US" b="1" dirty="0" smtClean="0"/>
              <a:t>mandatory</a:t>
            </a:r>
            <a:endParaRPr lang="en-US" dirty="0" smtClean="0"/>
          </a:p>
          <a:p>
            <a:pPr lvl="1"/>
            <a:r>
              <a:rPr lang="en-US" dirty="0" smtClean="0"/>
              <a:t>The </a:t>
            </a:r>
            <a:r>
              <a:rPr lang="en-US" dirty="0" err="1" smtClean="0"/>
              <a:t>xmlns</a:t>
            </a:r>
            <a:r>
              <a:rPr lang="en-US" dirty="0" smtClean="0"/>
              <a:t> attribute in &lt;html&gt; is </a:t>
            </a:r>
            <a:r>
              <a:rPr lang="en-US" b="1" dirty="0" smtClean="0"/>
              <a:t>mandatory</a:t>
            </a:r>
            <a:endParaRPr lang="en-US" dirty="0" smtClean="0"/>
          </a:p>
          <a:p>
            <a:pPr lvl="1"/>
            <a:r>
              <a:rPr lang="en-US" dirty="0" smtClean="0"/>
              <a:t>&lt;html&gt;, &lt;head&gt;, &lt;title&gt;, and &lt;body&gt; are </a:t>
            </a:r>
            <a:r>
              <a:rPr lang="en-US" b="1" dirty="0" smtClean="0"/>
              <a:t>mandatory</a:t>
            </a:r>
            <a:endParaRPr lang="en-US" dirty="0" smtClean="0"/>
          </a:p>
          <a:p>
            <a:r>
              <a:rPr lang="en-US" dirty="0" smtClean="0"/>
              <a:t>XHTML Elements</a:t>
            </a:r>
          </a:p>
          <a:p>
            <a:pPr lvl="1"/>
            <a:r>
              <a:rPr lang="en-US" dirty="0" smtClean="0"/>
              <a:t>XHTML elements must be </a:t>
            </a:r>
            <a:r>
              <a:rPr lang="en-US" b="1" dirty="0" smtClean="0"/>
              <a:t>properly nested</a:t>
            </a:r>
            <a:endParaRPr lang="en-US" dirty="0" smtClean="0"/>
          </a:p>
          <a:p>
            <a:pPr lvl="1"/>
            <a:r>
              <a:rPr lang="en-US" dirty="0" smtClean="0"/>
              <a:t>XHTML elements must always be </a:t>
            </a:r>
            <a:r>
              <a:rPr lang="en-US" b="1" dirty="0" smtClean="0"/>
              <a:t>closed</a:t>
            </a:r>
            <a:endParaRPr lang="en-US" dirty="0" smtClean="0"/>
          </a:p>
          <a:p>
            <a:pPr lvl="1"/>
            <a:r>
              <a:rPr lang="en-US" dirty="0" smtClean="0"/>
              <a:t>XHTML elements must be in </a:t>
            </a:r>
            <a:r>
              <a:rPr lang="en-US" b="1" dirty="0" smtClean="0"/>
              <a:t>lowercase</a:t>
            </a:r>
            <a:endParaRPr lang="en-US" dirty="0" smtClean="0"/>
          </a:p>
          <a:p>
            <a:pPr lvl="1"/>
            <a:r>
              <a:rPr lang="en-US" dirty="0" smtClean="0"/>
              <a:t>XHTML documents must have </a:t>
            </a:r>
            <a:r>
              <a:rPr lang="en-US" b="1" dirty="0" smtClean="0"/>
              <a:t>one root element</a:t>
            </a:r>
            <a:endParaRPr lang="en-US" dirty="0" smtClean="0"/>
          </a:p>
          <a:p>
            <a:r>
              <a:rPr lang="en-US" dirty="0" smtClean="0"/>
              <a:t>XHTML Attributes</a:t>
            </a:r>
          </a:p>
          <a:p>
            <a:pPr lvl="1"/>
            <a:r>
              <a:rPr lang="en-US" dirty="0" smtClean="0"/>
              <a:t>Attribute names must be in </a:t>
            </a:r>
            <a:r>
              <a:rPr lang="en-US" b="1" dirty="0" smtClean="0"/>
              <a:t>lower case</a:t>
            </a:r>
            <a:endParaRPr lang="en-US" dirty="0" smtClean="0"/>
          </a:p>
          <a:p>
            <a:pPr lvl="1"/>
            <a:r>
              <a:rPr lang="en-US" dirty="0" smtClean="0"/>
              <a:t>Attribute values must be </a:t>
            </a:r>
            <a:r>
              <a:rPr lang="en-US" b="1" dirty="0" smtClean="0"/>
              <a:t>quoted</a:t>
            </a:r>
            <a:endParaRPr lang="en-US" dirty="0" smtClean="0"/>
          </a:p>
          <a:p>
            <a:pPr lvl="1"/>
            <a:r>
              <a:rPr lang="en-US" dirty="0" smtClean="0"/>
              <a:t>Attribute minimization is </a:t>
            </a:r>
            <a:r>
              <a:rPr lang="en-US" b="1" dirty="0" smtClean="0"/>
              <a:t>forbidden</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Ordered List</a:t>
            </a:r>
            <a:endParaRPr lang="en-US" dirty="0"/>
          </a:p>
        </p:txBody>
      </p:sp>
      <p:sp>
        <p:nvSpPr>
          <p:cNvPr id="3" name="Content Placeholder 2"/>
          <p:cNvSpPr>
            <a:spLocks noGrp="1"/>
          </p:cNvSpPr>
          <p:nvPr>
            <p:ph idx="1"/>
          </p:nvPr>
        </p:nvSpPr>
        <p:spPr/>
        <p:txBody>
          <a:bodyPr>
            <a:normAutofit lnSpcReduction="10000"/>
          </a:bodyPr>
          <a:lstStyle/>
          <a:p>
            <a:r>
              <a:rPr lang="en-US" dirty="0" smtClean="0"/>
              <a:t>The TYPE attribute has the following value like:-</a:t>
            </a:r>
          </a:p>
          <a:p>
            <a:pPr>
              <a:buNone/>
            </a:pPr>
            <a:r>
              <a:rPr lang="en-US" dirty="0" smtClean="0"/>
              <a:t>		–TYPE = "1" (Arabic numbers)</a:t>
            </a:r>
          </a:p>
          <a:p>
            <a:pPr>
              <a:buNone/>
            </a:pPr>
            <a:r>
              <a:rPr lang="en-US" dirty="0" smtClean="0"/>
              <a:t>		–TYPE = "a" (Lowercase alphanumeric)</a:t>
            </a:r>
          </a:p>
          <a:p>
            <a:pPr>
              <a:buNone/>
            </a:pPr>
            <a:r>
              <a:rPr lang="en-US" dirty="0" smtClean="0"/>
              <a:t>		–TYPE = "A" (Uppercase alphanumeric)</a:t>
            </a:r>
          </a:p>
          <a:p>
            <a:pPr>
              <a:buNone/>
            </a:pPr>
            <a:r>
              <a:rPr lang="en-US" dirty="0" smtClean="0"/>
              <a:t>		–TYPE = "</a:t>
            </a:r>
            <a:r>
              <a:rPr lang="en-US" dirty="0" err="1" smtClean="0"/>
              <a:t>i</a:t>
            </a:r>
            <a:r>
              <a:rPr lang="en-US" dirty="0" smtClean="0"/>
              <a:t>" (Lowercase Roman numbers)</a:t>
            </a:r>
          </a:p>
          <a:p>
            <a:pPr>
              <a:buNone/>
            </a:pPr>
            <a:r>
              <a:rPr lang="en-US" dirty="0" smtClean="0"/>
              <a:t>		–TYPE = "I" (Uppercase Roman numbers)</a:t>
            </a:r>
          </a:p>
          <a:p>
            <a:r>
              <a:rPr lang="en-US" dirty="0" smtClean="0"/>
              <a:t>By default </a:t>
            </a:r>
            <a:r>
              <a:rPr lang="en-US" b="1" dirty="0" smtClean="0"/>
              <a:t>Arabic numbers are used</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Code &amp; Result of the Ordered</a:t>
            </a:r>
            <a:br>
              <a:rPr lang="en-US" b="1" dirty="0" smtClean="0"/>
            </a:br>
            <a:r>
              <a:rPr lang="en-US" b="1" dirty="0" smtClean="0"/>
              <a:t>List</a:t>
            </a:r>
            <a:endParaRPr lang="en-US" dirty="0"/>
          </a:p>
        </p:txBody>
      </p:sp>
      <p:sp>
        <p:nvSpPr>
          <p:cNvPr id="4" name="Content Placeholder 3"/>
          <p:cNvSpPr>
            <a:spLocks noGrp="1"/>
          </p:cNvSpPr>
          <p:nvPr>
            <p:ph sz="half" idx="2"/>
          </p:nvPr>
        </p:nvSpPr>
        <p:spPr>
          <a:xfrm>
            <a:off x="3962400" y="1600200"/>
            <a:ext cx="4724400" cy="4876800"/>
          </a:xfrm>
        </p:spPr>
        <p:txBody>
          <a:bodyPr>
            <a:normAutofit fontScale="62500" lnSpcReduction="20000"/>
          </a:bodyPr>
          <a:lstStyle/>
          <a:p>
            <a:pPr>
              <a:buNone/>
            </a:pPr>
            <a:r>
              <a:rPr lang="en-US" dirty="0" smtClean="0"/>
              <a:t>&lt;html&gt;&lt;body&gt;</a:t>
            </a:r>
          </a:p>
          <a:p>
            <a:pPr>
              <a:buNone/>
            </a:pPr>
            <a:r>
              <a:rPr lang="en-US" dirty="0" smtClean="0">
                <a:solidFill>
                  <a:srgbClr val="FF0000"/>
                </a:solidFill>
              </a:rPr>
              <a:t>&lt;h4&gt;Numbered list:&lt;/h4&gt;</a:t>
            </a:r>
          </a:p>
          <a:p>
            <a:pPr>
              <a:buNone/>
            </a:pPr>
            <a:r>
              <a:rPr lang="en-US" dirty="0" smtClean="0">
                <a:solidFill>
                  <a:srgbClr val="FF0000"/>
                </a:solidFill>
              </a:rPr>
              <a:t>&lt;</a:t>
            </a:r>
            <a:r>
              <a:rPr lang="en-US" dirty="0" err="1" smtClean="0">
                <a:solidFill>
                  <a:srgbClr val="FF0000"/>
                </a:solidFill>
              </a:rPr>
              <a:t>ol</a:t>
            </a:r>
            <a:r>
              <a:rPr lang="en-US" dirty="0" smtClean="0">
                <a:solidFill>
                  <a:srgbClr val="FF0000"/>
                </a:solidFill>
              </a:rPr>
              <a:t>&gt; &lt;</a:t>
            </a:r>
            <a:r>
              <a:rPr lang="en-US" dirty="0" err="1" smtClean="0">
                <a:solidFill>
                  <a:srgbClr val="FF0000"/>
                </a:solidFill>
              </a:rPr>
              <a:t>li</a:t>
            </a:r>
            <a:r>
              <a:rPr lang="en-US" dirty="0" smtClean="0">
                <a:solidFill>
                  <a:srgbClr val="FF0000"/>
                </a:solidFill>
              </a:rPr>
              <a:t>&gt;Jones&lt;/</a:t>
            </a:r>
            <a:r>
              <a:rPr lang="en-US" dirty="0" err="1" smtClean="0">
                <a:solidFill>
                  <a:srgbClr val="FF0000"/>
                </a:solidFill>
              </a:rPr>
              <a:t>li</a:t>
            </a:r>
            <a:r>
              <a:rPr lang="en-US" dirty="0" smtClean="0">
                <a:solidFill>
                  <a:srgbClr val="FF0000"/>
                </a:solidFill>
              </a:rPr>
              <a:t>&gt;</a:t>
            </a:r>
          </a:p>
          <a:p>
            <a:pPr>
              <a:buNone/>
            </a:pPr>
            <a:r>
              <a:rPr lang="en-US" dirty="0" smtClean="0">
                <a:solidFill>
                  <a:srgbClr val="FF0000"/>
                </a:solidFill>
              </a:rPr>
              <a:t>&lt;</a:t>
            </a:r>
            <a:r>
              <a:rPr lang="en-US" dirty="0" err="1" smtClean="0">
                <a:solidFill>
                  <a:srgbClr val="FF0000"/>
                </a:solidFill>
              </a:rPr>
              <a:t>li</a:t>
            </a:r>
            <a:r>
              <a:rPr lang="en-US" dirty="0" smtClean="0">
                <a:solidFill>
                  <a:srgbClr val="FF0000"/>
                </a:solidFill>
              </a:rPr>
              <a:t>&gt;Smith&lt;/</a:t>
            </a:r>
            <a:r>
              <a:rPr lang="en-US" dirty="0" err="1" smtClean="0">
                <a:solidFill>
                  <a:srgbClr val="FF0000"/>
                </a:solidFill>
              </a:rPr>
              <a:t>li</a:t>
            </a:r>
            <a:r>
              <a:rPr lang="en-US" dirty="0" smtClean="0">
                <a:solidFill>
                  <a:srgbClr val="FF0000"/>
                </a:solidFill>
              </a:rPr>
              <a:t>&gt;</a:t>
            </a:r>
          </a:p>
          <a:p>
            <a:pPr>
              <a:buNone/>
            </a:pPr>
            <a:r>
              <a:rPr lang="en-US" dirty="0" smtClean="0">
                <a:solidFill>
                  <a:srgbClr val="FF0000"/>
                </a:solidFill>
              </a:rPr>
              <a:t>&lt;</a:t>
            </a:r>
            <a:r>
              <a:rPr lang="en-US" dirty="0" err="1" smtClean="0">
                <a:solidFill>
                  <a:srgbClr val="FF0000"/>
                </a:solidFill>
              </a:rPr>
              <a:t>li</a:t>
            </a:r>
            <a:r>
              <a:rPr lang="en-US" dirty="0" smtClean="0">
                <a:solidFill>
                  <a:srgbClr val="FF0000"/>
                </a:solidFill>
              </a:rPr>
              <a:t>&gt;Hayes&lt;/</a:t>
            </a:r>
            <a:r>
              <a:rPr lang="en-US" dirty="0" err="1" smtClean="0">
                <a:solidFill>
                  <a:srgbClr val="FF0000"/>
                </a:solidFill>
              </a:rPr>
              <a:t>li</a:t>
            </a:r>
            <a:r>
              <a:rPr lang="en-US" dirty="0" smtClean="0">
                <a:solidFill>
                  <a:srgbClr val="FF0000"/>
                </a:solidFill>
              </a:rPr>
              <a:t>&gt;</a:t>
            </a:r>
          </a:p>
          <a:p>
            <a:pPr>
              <a:buNone/>
            </a:pPr>
            <a:r>
              <a:rPr lang="en-US" dirty="0" smtClean="0">
                <a:solidFill>
                  <a:srgbClr val="FF0000"/>
                </a:solidFill>
              </a:rPr>
              <a:t>&lt;</a:t>
            </a:r>
            <a:r>
              <a:rPr lang="en-US" dirty="0" err="1" smtClean="0">
                <a:solidFill>
                  <a:srgbClr val="FF0000"/>
                </a:solidFill>
              </a:rPr>
              <a:t>li</a:t>
            </a:r>
            <a:r>
              <a:rPr lang="en-US" dirty="0" smtClean="0">
                <a:solidFill>
                  <a:srgbClr val="FF0000"/>
                </a:solidFill>
              </a:rPr>
              <a:t>&gt;Jackson&lt;/</a:t>
            </a:r>
            <a:r>
              <a:rPr lang="en-US" dirty="0" err="1" smtClean="0">
                <a:solidFill>
                  <a:srgbClr val="FF0000"/>
                </a:solidFill>
              </a:rPr>
              <a:t>li</a:t>
            </a:r>
            <a:r>
              <a:rPr lang="en-US" dirty="0" smtClean="0">
                <a:solidFill>
                  <a:srgbClr val="FF0000"/>
                </a:solidFill>
              </a:rPr>
              <a:t>&gt;&lt;/</a:t>
            </a:r>
            <a:r>
              <a:rPr lang="en-US" dirty="0" err="1" smtClean="0">
                <a:solidFill>
                  <a:srgbClr val="FF0000"/>
                </a:solidFill>
              </a:rPr>
              <a:t>ol</a:t>
            </a:r>
            <a:r>
              <a:rPr lang="en-US" dirty="0" smtClean="0">
                <a:solidFill>
                  <a:srgbClr val="FF0000"/>
                </a:solidFill>
              </a:rPr>
              <a:t>&gt;</a:t>
            </a:r>
          </a:p>
          <a:p>
            <a:pPr>
              <a:buNone/>
            </a:pPr>
            <a:r>
              <a:rPr lang="en-US" dirty="0" smtClean="0">
                <a:solidFill>
                  <a:srgbClr val="00B050"/>
                </a:solidFill>
              </a:rPr>
              <a:t>&lt;h4&gt;Letters list:&lt;/h4&gt;</a:t>
            </a:r>
          </a:p>
          <a:p>
            <a:pPr>
              <a:buNone/>
            </a:pPr>
            <a:r>
              <a:rPr lang="it-IT" dirty="0" smtClean="0">
                <a:solidFill>
                  <a:srgbClr val="00B050"/>
                </a:solidFill>
              </a:rPr>
              <a:t>&lt;ol type="A"&gt; &lt;li&gt;Jones&lt;/li&gt;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&gt;Smith&lt;/</a:t>
            </a:r>
            <a:r>
              <a:rPr lang="en-US" dirty="0" err="1" smtClean="0">
                <a:solidFill>
                  <a:srgbClr val="00B050"/>
                </a:solidFill>
              </a:rPr>
              <a:t>li</a:t>
            </a:r>
            <a:r>
              <a:rPr lang="en-US" dirty="0" smtClean="0">
                <a:solidFill>
                  <a:srgbClr val="00B050"/>
                </a:solidFill>
              </a:rPr>
              <a:t>&gt;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&gt;Hayes&lt;/</a:t>
            </a:r>
            <a:r>
              <a:rPr lang="en-US" dirty="0" err="1" smtClean="0">
                <a:solidFill>
                  <a:srgbClr val="00B050"/>
                </a:solidFill>
              </a:rPr>
              <a:t>li</a:t>
            </a:r>
            <a:r>
              <a:rPr lang="en-US" dirty="0" smtClean="0">
                <a:solidFill>
                  <a:srgbClr val="00B050"/>
                </a:solidFill>
              </a:rPr>
              <a:t>&gt;</a:t>
            </a:r>
          </a:p>
          <a:p>
            <a:pPr>
              <a:buNone/>
            </a:pPr>
            <a:r>
              <a:rPr lang="en-US" dirty="0" smtClean="0">
                <a:solidFill>
                  <a:srgbClr val="00B050"/>
                </a:solidFill>
              </a:rPr>
              <a:t>&lt;</a:t>
            </a:r>
            <a:r>
              <a:rPr lang="en-US" dirty="0" err="1" smtClean="0">
                <a:solidFill>
                  <a:srgbClr val="00B050"/>
                </a:solidFill>
              </a:rPr>
              <a:t>li</a:t>
            </a:r>
            <a:r>
              <a:rPr lang="en-US" dirty="0" smtClean="0">
                <a:solidFill>
                  <a:srgbClr val="00B050"/>
                </a:solidFill>
              </a:rPr>
              <a:t>&gt;Jackson&lt;/</a:t>
            </a:r>
            <a:r>
              <a:rPr lang="en-US" dirty="0" err="1" smtClean="0">
                <a:solidFill>
                  <a:srgbClr val="00B050"/>
                </a:solidFill>
              </a:rPr>
              <a:t>li</a:t>
            </a:r>
            <a:r>
              <a:rPr lang="en-US" dirty="0" smtClean="0">
                <a:solidFill>
                  <a:srgbClr val="00B050"/>
                </a:solidFill>
              </a:rPr>
              <a:t>&gt;&lt;/</a:t>
            </a:r>
            <a:r>
              <a:rPr lang="en-US" dirty="0" err="1" smtClean="0">
                <a:solidFill>
                  <a:srgbClr val="00B050"/>
                </a:solidFill>
              </a:rPr>
              <a:t>ol</a:t>
            </a:r>
            <a:r>
              <a:rPr lang="en-US" dirty="0" smtClean="0">
                <a:solidFill>
                  <a:srgbClr val="00B050"/>
                </a:solidFill>
              </a:rPr>
              <a:t>&gt;</a:t>
            </a:r>
          </a:p>
          <a:p>
            <a:pPr>
              <a:buNone/>
            </a:pPr>
            <a:r>
              <a:rPr lang="en-US" dirty="0" smtClean="0">
                <a:solidFill>
                  <a:srgbClr val="0070C0"/>
                </a:solidFill>
              </a:rPr>
              <a:t>&lt;h4&gt;Roman numbers list:&lt;/h4&gt;</a:t>
            </a:r>
          </a:p>
          <a:p>
            <a:pPr>
              <a:buNone/>
            </a:pPr>
            <a:r>
              <a:rPr lang="it-IT" dirty="0" smtClean="0">
                <a:solidFill>
                  <a:srgbClr val="0070C0"/>
                </a:solidFill>
              </a:rPr>
              <a:t>&lt;ol type="I"&gt; &lt;li&gt;Jones&lt;/li&gt;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&gt;Smith&lt;/</a:t>
            </a:r>
            <a:r>
              <a:rPr lang="en-US" dirty="0" err="1" smtClean="0">
                <a:solidFill>
                  <a:srgbClr val="0070C0"/>
                </a:solidFill>
              </a:rPr>
              <a:t>li</a:t>
            </a:r>
            <a:r>
              <a:rPr lang="en-US" dirty="0" smtClean="0">
                <a:solidFill>
                  <a:srgbClr val="0070C0"/>
                </a:solidFill>
              </a:rPr>
              <a:t>&gt;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&gt;Hayes&lt;/</a:t>
            </a:r>
            <a:r>
              <a:rPr lang="en-US" dirty="0" err="1" smtClean="0">
                <a:solidFill>
                  <a:srgbClr val="0070C0"/>
                </a:solidFill>
              </a:rPr>
              <a:t>li</a:t>
            </a:r>
            <a:r>
              <a:rPr lang="en-US" dirty="0" smtClean="0">
                <a:solidFill>
                  <a:srgbClr val="0070C0"/>
                </a:solidFill>
              </a:rPr>
              <a:t>&gt;</a:t>
            </a:r>
          </a:p>
          <a:p>
            <a:pPr>
              <a:buNone/>
            </a:pPr>
            <a:r>
              <a:rPr lang="en-US" dirty="0" smtClean="0">
                <a:solidFill>
                  <a:srgbClr val="0070C0"/>
                </a:solidFill>
              </a:rPr>
              <a:t>&lt;</a:t>
            </a:r>
            <a:r>
              <a:rPr lang="en-US" dirty="0" err="1" smtClean="0">
                <a:solidFill>
                  <a:srgbClr val="0070C0"/>
                </a:solidFill>
              </a:rPr>
              <a:t>li</a:t>
            </a:r>
            <a:r>
              <a:rPr lang="en-US" dirty="0" smtClean="0">
                <a:solidFill>
                  <a:srgbClr val="0070C0"/>
                </a:solidFill>
              </a:rPr>
              <a:t>&gt;Jackson&lt;/</a:t>
            </a:r>
            <a:r>
              <a:rPr lang="en-US" dirty="0" err="1" smtClean="0">
                <a:solidFill>
                  <a:srgbClr val="0070C0"/>
                </a:solidFill>
              </a:rPr>
              <a:t>li</a:t>
            </a:r>
            <a:r>
              <a:rPr lang="en-US" dirty="0" smtClean="0">
                <a:solidFill>
                  <a:srgbClr val="0070C0"/>
                </a:solidFill>
              </a:rPr>
              <a:t>&gt;&lt;/</a:t>
            </a:r>
            <a:r>
              <a:rPr lang="en-US" dirty="0" err="1" smtClean="0">
                <a:solidFill>
                  <a:srgbClr val="0070C0"/>
                </a:solidFill>
              </a:rPr>
              <a:t>ol</a:t>
            </a:r>
            <a:r>
              <a:rPr lang="en-US" dirty="0" smtClean="0">
                <a:solidFill>
                  <a:srgbClr val="0070C0"/>
                </a:solidFill>
              </a:rPr>
              <a:t>&gt;</a:t>
            </a:r>
          </a:p>
          <a:p>
            <a:pPr>
              <a:buNone/>
            </a:pPr>
            <a:r>
              <a:rPr lang="en-US" dirty="0" smtClean="0"/>
              <a:t>&lt;/body&gt;&lt;/html&gt;</a:t>
            </a:r>
            <a:endParaRPr lang="en-US"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457200" y="1676400"/>
            <a:ext cx="3200400" cy="41910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start Attribute</a:t>
            </a:r>
            <a:endParaRPr lang="en-US" dirty="0"/>
          </a:p>
        </p:txBody>
      </p:sp>
      <p:sp>
        <p:nvSpPr>
          <p:cNvPr id="3" name="Content Placeholder 2"/>
          <p:cNvSpPr>
            <a:spLocks noGrp="1"/>
          </p:cNvSpPr>
          <p:nvPr>
            <p:ph sz="half" idx="1"/>
          </p:nvPr>
        </p:nvSpPr>
        <p:spPr>
          <a:xfrm>
            <a:off x="685800" y="1447800"/>
            <a:ext cx="7620000" cy="1828800"/>
          </a:xfrm>
        </p:spPr>
        <p:txBody>
          <a:bodyPr>
            <a:normAutofit/>
          </a:bodyPr>
          <a:lstStyle/>
          <a:p>
            <a:r>
              <a:rPr lang="en-US" dirty="0" smtClean="0"/>
              <a:t>You can use </a:t>
            </a:r>
            <a:r>
              <a:rPr lang="en-US" b="1" dirty="0" smtClean="0"/>
              <a:t>start</a:t>
            </a:r>
            <a:r>
              <a:rPr lang="en-US" dirty="0" smtClean="0"/>
              <a:t> attribute for &lt;</a:t>
            </a:r>
            <a:r>
              <a:rPr lang="en-US" dirty="0" err="1" smtClean="0"/>
              <a:t>ol</a:t>
            </a:r>
            <a:r>
              <a:rPr lang="en-US" dirty="0" smtClean="0"/>
              <a:t>&gt; tag to specify the starting point of numbering you need. Following are the possible options −</a:t>
            </a:r>
            <a:endParaRPr lang="en-US" dirty="0"/>
          </a:p>
        </p:txBody>
      </p:sp>
      <p:sp>
        <p:nvSpPr>
          <p:cNvPr id="4" name="Content Placeholder 3"/>
          <p:cNvSpPr>
            <a:spLocks noGrp="1"/>
          </p:cNvSpPr>
          <p:nvPr>
            <p:ph sz="half" idx="2"/>
          </p:nvPr>
        </p:nvSpPr>
        <p:spPr>
          <a:xfrm>
            <a:off x="457200" y="3429000"/>
            <a:ext cx="8229600" cy="2697163"/>
          </a:xfrm>
        </p:spPr>
        <p:txBody>
          <a:bodyPr>
            <a:normAutofit/>
          </a:bodyPr>
          <a:lstStyle/>
          <a:p>
            <a:r>
              <a:rPr lang="en-US" dirty="0" smtClean="0"/>
              <a:t>&lt;</a:t>
            </a:r>
            <a:r>
              <a:rPr lang="en-US" dirty="0" err="1" smtClean="0"/>
              <a:t>ol</a:t>
            </a:r>
            <a:r>
              <a:rPr lang="en-US" dirty="0" smtClean="0"/>
              <a:t> type = "1" start = "4"&gt; - Numerals starts with 4. &lt;</a:t>
            </a:r>
            <a:r>
              <a:rPr lang="en-US" dirty="0" err="1" smtClean="0"/>
              <a:t>ol</a:t>
            </a:r>
            <a:r>
              <a:rPr lang="en-US" dirty="0" smtClean="0"/>
              <a:t> type = "I" start = "4"&gt; - Numerals starts with IV. &lt;</a:t>
            </a:r>
            <a:r>
              <a:rPr lang="en-US" dirty="0" err="1" smtClean="0"/>
              <a:t>ol</a:t>
            </a:r>
            <a:r>
              <a:rPr lang="en-US" dirty="0" smtClean="0"/>
              <a:t> type = "</a:t>
            </a:r>
            <a:r>
              <a:rPr lang="en-US" dirty="0" err="1" smtClean="0"/>
              <a:t>i</a:t>
            </a:r>
            <a:r>
              <a:rPr lang="en-US" dirty="0" smtClean="0"/>
              <a:t>" start = "4"&gt; - Numerals starts with iv. &lt;</a:t>
            </a:r>
            <a:r>
              <a:rPr lang="en-US" dirty="0" err="1" smtClean="0"/>
              <a:t>ol</a:t>
            </a:r>
            <a:r>
              <a:rPr lang="en-US" dirty="0" smtClean="0"/>
              <a:t> type = "a" start = "4"&gt; - Letters starts with d.     &lt;</a:t>
            </a:r>
            <a:r>
              <a:rPr lang="en-US" dirty="0" err="1" smtClean="0"/>
              <a:t>ol</a:t>
            </a:r>
            <a:r>
              <a:rPr lang="en-US" dirty="0" smtClean="0"/>
              <a:t> type = "A" start = "4"&gt; - Letters starts with D.</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br>
              <a:rPr lang="en-US" dirty="0" smtClean="0"/>
            </a:br>
            <a:r>
              <a:rPr lang="en-US" sz="2000" dirty="0" smtClean="0"/>
              <a:t>Following is an example where we used &lt;</a:t>
            </a:r>
            <a:r>
              <a:rPr lang="en-US" sz="2000" dirty="0" err="1" smtClean="0"/>
              <a:t>ol</a:t>
            </a:r>
            <a:r>
              <a:rPr lang="en-US" sz="2000" dirty="0" smtClean="0"/>
              <a:t> type = "</a:t>
            </a:r>
            <a:r>
              <a:rPr lang="en-US" sz="2000" dirty="0" err="1" smtClean="0"/>
              <a:t>i</a:t>
            </a:r>
            <a:r>
              <a:rPr lang="en-US" sz="2000" dirty="0" smtClean="0"/>
              <a:t>" start = "4" &gt;</a:t>
            </a:r>
            <a:endParaRPr lang="en-US" sz="2000" dirty="0"/>
          </a:p>
        </p:txBody>
      </p:sp>
      <p:sp>
        <p:nvSpPr>
          <p:cNvPr id="3" name="Content Placeholder 2"/>
          <p:cNvSpPr>
            <a:spLocks noGrp="1"/>
          </p:cNvSpPr>
          <p:nvPr>
            <p:ph sz="half" idx="1"/>
          </p:nvPr>
        </p:nvSpPr>
        <p:spPr>
          <a:xfrm>
            <a:off x="457200" y="1600201"/>
            <a:ext cx="8153400" cy="4724399"/>
          </a:xfrm>
        </p:spPr>
        <p:txBody>
          <a:bodyPr>
            <a:normAutofit fontScale="77500" lnSpcReduction="20000"/>
          </a:bodyPr>
          <a:lstStyle/>
          <a:p>
            <a:pPr>
              <a:buNone/>
            </a:pPr>
            <a:r>
              <a:rPr lang="en-US" dirty="0" smtClean="0"/>
              <a:t>&lt;!DOCTYPE html&gt;</a:t>
            </a:r>
          </a:p>
          <a:p>
            <a:pPr>
              <a:buNone/>
            </a:pPr>
            <a:r>
              <a:rPr lang="en-US" dirty="0" smtClean="0"/>
              <a:t> &lt;html&gt; </a:t>
            </a:r>
          </a:p>
          <a:p>
            <a:pPr>
              <a:buNone/>
            </a:pPr>
            <a:r>
              <a:rPr lang="en-US" dirty="0" smtClean="0"/>
              <a:t>	&lt;head&gt; </a:t>
            </a:r>
          </a:p>
          <a:p>
            <a:pPr>
              <a:buNone/>
            </a:pPr>
            <a:r>
              <a:rPr lang="en-US" dirty="0" smtClean="0"/>
              <a:t>	&lt;title&gt;HTML Ordered List&lt;/title&gt; </a:t>
            </a:r>
          </a:p>
          <a:p>
            <a:pPr>
              <a:buNone/>
            </a:pPr>
            <a:r>
              <a:rPr lang="en-US" dirty="0" smtClean="0"/>
              <a:t>	&lt;/head&gt; </a:t>
            </a:r>
          </a:p>
          <a:p>
            <a:pPr>
              <a:buNone/>
            </a:pPr>
            <a:r>
              <a:rPr lang="en-US" dirty="0" smtClean="0"/>
              <a:t>	&lt;body&gt; </a:t>
            </a:r>
          </a:p>
          <a:p>
            <a:pPr>
              <a:buNone/>
            </a:pPr>
            <a:r>
              <a:rPr lang="en-US" dirty="0" smtClean="0"/>
              <a:t>		&lt;</a:t>
            </a:r>
            <a:r>
              <a:rPr lang="en-US" dirty="0" err="1" smtClean="0"/>
              <a:t>ol</a:t>
            </a:r>
            <a:r>
              <a:rPr lang="en-US" dirty="0" smtClean="0"/>
              <a:t> type = "</a:t>
            </a:r>
            <a:r>
              <a:rPr lang="en-US" dirty="0" err="1" smtClean="0"/>
              <a:t>i</a:t>
            </a:r>
            <a:r>
              <a:rPr lang="en-US" dirty="0" smtClean="0"/>
              <a:t>" start = "4"&gt; </a:t>
            </a:r>
          </a:p>
          <a:p>
            <a:pPr>
              <a:buNone/>
            </a:pPr>
            <a:r>
              <a:rPr lang="en-US" dirty="0" smtClean="0"/>
              <a:t>			&lt;</a:t>
            </a:r>
            <a:r>
              <a:rPr lang="en-US" dirty="0" err="1" smtClean="0"/>
              <a:t>li</a:t>
            </a:r>
            <a:r>
              <a:rPr lang="en-US" dirty="0" smtClean="0"/>
              <a:t>&gt;Beetroot&lt;/</a:t>
            </a:r>
            <a:r>
              <a:rPr lang="en-US" dirty="0" err="1" smtClean="0"/>
              <a:t>li</a:t>
            </a:r>
            <a:r>
              <a:rPr lang="en-US" dirty="0" smtClean="0"/>
              <a:t>&gt;</a:t>
            </a:r>
          </a:p>
          <a:p>
            <a:pPr>
              <a:buNone/>
            </a:pPr>
            <a:r>
              <a:rPr lang="en-US" dirty="0" smtClean="0"/>
              <a:t>			&lt;</a:t>
            </a:r>
            <a:r>
              <a:rPr lang="en-US" dirty="0" err="1" smtClean="0"/>
              <a:t>li</a:t>
            </a:r>
            <a:r>
              <a:rPr lang="en-US" dirty="0" smtClean="0"/>
              <a:t>&gt;Ginger&lt;/</a:t>
            </a:r>
            <a:r>
              <a:rPr lang="en-US" dirty="0" err="1" smtClean="0"/>
              <a:t>li</a:t>
            </a:r>
            <a:r>
              <a:rPr lang="en-US" dirty="0" smtClean="0"/>
              <a:t>&gt; </a:t>
            </a:r>
          </a:p>
          <a:p>
            <a:pPr>
              <a:buNone/>
            </a:pPr>
            <a:r>
              <a:rPr lang="en-US" dirty="0" smtClean="0"/>
              <a:t>			&lt;</a:t>
            </a:r>
            <a:r>
              <a:rPr lang="en-US" dirty="0" err="1" smtClean="0"/>
              <a:t>li</a:t>
            </a:r>
            <a:r>
              <a:rPr lang="en-US" dirty="0" smtClean="0"/>
              <a:t>&gt;Potato&lt;/</a:t>
            </a:r>
            <a:r>
              <a:rPr lang="en-US" dirty="0" err="1" smtClean="0"/>
              <a:t>li</a:t>
            </a:r>
            <a:r>
              <a:rPr lang="en-US" dirty="0" smtClean="0"/>
              <a:t>&gt;</a:t>
            </a:r>
          </a:p>
          <a:p>
            <a:pPr>
              <a:buNone/>
            </a:pPr>
            <a:r>
              <a:rPr lang="en-US" dirty="0" smtClean="0"/>
              <a:t>			 &lt;</a:t>
            </a:r>
            <a:r>
              <a:rPr lang="en-US" dirty="0" err="1" smtClean="0"/>
              <a:t>li</a:t>
            </a:r>
            <a:r>
              <a:rPr lang="en-US" dirty="0" smtClean="0"/>
              <a:t>&gt;Radish&lt;/</a:t>
            </a:r>
            <a:r>
              <a:rPr lang="en-US" dirty="0" err="1" smtClean="0"/>
              <a:t>li</a:t>
            </a:r>
            <a:r>
              <a:rPr lang="en-US" dirty="0" smtClean="0"/>
              <a:t>&gt;</a:t>
            </a:r>
          </a:p>
          <a:p>
            <a:pPr>
              <a:buNone/>
            </a:pPr>
            <a:r>
              <a:rPr lang="en-US" dirty="0" smtClean="0"/>
              <a:t>		 &lt;/</a:t>
            </a:r>
            <a:r>
              <a:rPr lang="en-US" dirty="0" err="1" smtClean="0"/>
              <a:t>ol</a:t>
            </a:r>
            <a:r>
              <a:rPr lang="en-US" dirty="0" smtClean="0"/>
              <a:t>&gt; </a:t>
            </a:r>
          </a:p>
          <a:p>
            <a:pPr>
              <a:buNone/>
            </a:pPr>
            <a:r>
              <a:rPr lang="en-US" dirty="0" smtClean="0"/>
              <a:t>	&lt;/body&gt; </a:t>
            </a:r>
          </a:p>
          <a:p>
            <a:pPr>
              <a:buNone/>
            </a:pPr>
            <a:r>
              <a:rPr lang="en-US" dirty="0" smtClean="0"/>
              <a:t>&lt;/html&gt;</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81600" y="2590800"/>
            <a:ext cx="3581400" cy="235267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DEFINTION LIST</a:t>
            </a:r>
            <a:endParaRPr lang="en-US" b="1" dirty="0"/>
          </a:p>
        </p:txBody>
      </p:sp>
      <p:sp>
        <p:nvSpPr>
          <p:cNvPr id="3" name="Content Placeholder 2"/>
          <p:cNvSpPr>
            <a:spLocks noGrp="1"/>
          </p:cNvSpPr>
          <p:nvPr>
            <p:ph sz="half" idx="1"/>
          </p:nvPr>
        </p:nvSpPr>
        <p:spPr>
          <a:xfrm>
            <a:off x="457200" y="1219201"/>
            <a:ext cx="8001000" cy="1828800"/>
          </a:xfrm>
        </p:spPr>
        <p:txBody>
          <a:bodyPr>
            <a:normAutofit lnSpcReduction="10000"/>
          </a:bodyPr>
          <a:lstStyle/>
          <a:p>
            <a:r>
              <a:rPr lang="en-US" dirty="0" smtClean="0"/>
              <a:t>Used for definitions. Like </a:t>
            </a:r>
            <a:r>
              <a:rPr lang="en-US" dirty="0" err="1" smtClean="0"/>
              <a:t>google</a:t>
            </a:r>
            <a:r>
              <a:rPr lang="en-US" dirty="0" smtClean="0"/>
              <a:t> define (ex: define: </a:t>
            </a:r>
            <a:r>
              <a:rPr lang="en-US" dirty="0" err="1" smtClean="0"/>
              <a:t>php</a:t>
            </a:r>
            <a:r>
              <a:rPr lang="en-US" dirty="0" smtClean="0"/>
              <a:t>). </a:t>
            </a:r>
          </a:p>
          <a:p>
            <a:r>
              <a:rPr lang="en-US" dirty="0" smtClean="0"/>
              <a:t>Starts with &lt;dl&gt; tag. Each term starts with &lt;</a:t>
            </a:r>
            <a:r>
              <a:rPr lang="en-US" dirty="0" err="1" smtClean="0"/>
              <a:t>dt</a:t>
            </a:r>
            <a:r>
              <a:rPr lang="en-US" dirty="0" smtClean="0"/>
              <a:t>&gt; tag.</a:t>
            </a:r>
          </a:p>
          <a:p>
            <a:r>
              <a:rPr lang="en-US" dirty="0" smtClean="0"/>
              <a:t>Description of term starts with &lt;</a:t>
            </a:r>
            <a:r>
              <a:rPr lang="en-US" dirty="0" err="1" smtClean="0"/>
              <a:t>dd</a:t>
            </a:r>
            <a:r>
              <a:rPr lang="en-US" dirty="0" smtClean="0"/>
              <a:t>&gt; tag.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2971800"/>
            <a:ext cx="7696200" cy="35433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HTML FRAMES</a:t>
            </a:r>
            <a:br>
              <a:rPr lang="en-US" dirty="0" smtClean="0"/>
            </a:br>
            <a:endParaRPr lang="en-US" dirty="0"/>
          </a:p>
        </p:txBody>
      </p:sp>
      <p:sp>
        <p:nvSpPr>
          <p:cNvPr id="3" name="Content Placeholder 2"/>
          <p:cNvSpPr>
            <a:spLocks noGrp="1"/>
          </p:cNvSpPr>
          <p:nvPr>
            <p:ph idx="1"/>
          </p:nvPr>
        </p:nvSpPr>
        <p:spPr/>
        <p:txBody>
          <a:bodyPr/>
          <a:lstStyle/>
          <a:p>
            <a:r>
              <a:rPr lang="en-US" dirty="0" smtClean="0"/>
              <a:t>Frame is a container window that can display a web page; Many web pages can display; Break the page into different sections</a:t>
            </a:r>
          </a:p>
          <a:p>
            <a:pPr>
              <a:buNone/>
            </a:pPr>
            <a:r>
              <a:rPr lang="en-US" dirty="0" smtClean="0"/>
              <a:t>	– Title</a:t>
            </a:r>
          </a:p>
          <a:p>
            <a:pPr>
              <a:buNone/>
            </a:pPr>
            <a:r>
              <a:rPr lang="en-US" dirty="0" smtClean="0"/>
              <a:t>	– Navigational</a:t>
            </a:r>
          </a:p>
          <a:p>
            <a:pPr>
              <a:buNone/>
            </a:pPr>
            <a:r>
              <a:rPr lang="en-US" dirty="0" smtClean="0"/>
              <a:t>	– Contents</a:t>
            </a:r>
          </a:p>
          <a:p>
            <a:pPr>
              <a:buNone/>
            </a:pPr>
            <a:r>
              <a:rPr lang="en-US" dirty="0" smtClean="0"/>
              <a:t>	– Footer</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Tags</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smtClean="0"/>
              <a:t>&lt;frameset&gt;</a:t>
            </a:r>
          </a:p>
          <a:p>
            <a:r>
              <a:rPr lang="en-US" dirty="0" smtClean="0"/>
              <a:t>Define the style and no. of frames</a:t>
            </a:r>
          </a:p>
          <a:p>
            <a:r>
              <a:rPr lang="en-US" dirty="0" smtClean="0"/>
              <a:t>Nested &lt;frameset&gt; also allowed</a:t>
            </a:r>
          </a:p>
          <a:p>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838200" y="3505200"/>
            <a:ext cx="7086600" cy="26670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a:t>
            </a:r>
            <a:r>
              <a:rPr lang="en-US" dirty="0" err="1" smtClean="0"/>
              <a:t>contd</a:t>
            </a:r>
            <a:r>
              <a:rPr lang="en-US" dirty="0" smtClean="0"/>
              <a:t>…</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&lt;frame&gt;</a:t>
            </a:r>
          </a:p>
          <a:p>
            <a:r>
              <a:rPr lang="en-US" dirty="0" smtClean="0"/>
              <a:t>Nested in frameset tag</a:t>
            </a:r>
            <a:endParaRPr lang="en-US" dirty="0"/>
          </a:p>
        </p:txBody>
      </p:sp>
      <p:pic>
        <p:nvPicPr>
          <p:cNvPr id="104451" name="Picture 3"/>
          <p:cNvPicPr>
            <a:picLocks noChangeAspect="1" noChangeArrowheads="1"/>
          </p:cNvPicPr>
          <p:nvPr/>
        </p:nvPicPr>
        <p:blipFill>
          <a:blip r:embed="rId2" cstate="print"/>
          <a:srcRect/>
          <a:stretch>
            <a:fillRect/>
          </a:stretch>
        </p:blipFill>
        <p:spPr bwMode="auto">
          <a:xfrm>
            <a:off x="918136" y="2819400"/>
            <a:ext cx="7235264" cy="35814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 </a:t>
            </a:r>
            <a:r>
              <a:rPr lang="en-US" dirty="0" err="1" smtClean="0"/>
              <a:t>contd</a:t>
            </a:r>
            <a:r>
              <a:rPr lang="en-US" dirty="0" smtClean="0"/>
              <a: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Target Frame</a:t>
            </a:r>
            <a:endParaRPr lang="en-US" dirty="0"/>
          </a:p>
        </p:txBody>
      </p:sp>
      <p:pic>
        <p:nvPicPr>
          <p:cNvPr id="105474" name="Picture 2"/>
          <p:cNvPicPr>
            <a:picLocks noChangeAspect="1" noChangeArrowheads="1"/>
          </p:cNvPicPr>
          <p:nvPr/>
        </p:nvPicPr>
        <p:blipFill>
          <a:blip r:embed="rId2" cstate="print"/>
          <a:srcRect/>
          <a:stretch>
            <a:fillRect/>
          </a:stretch>
        </p:blipFill>
        <p:spPr bwMode="auto">
          <a:xfrm>
            <a:off x="990600" y="2286000"/>
            <a:ext cx="7086600" cy="363855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Creating Frames - &lt;frameset&gt;</a:t>
            </a:r>
            <a:br>
              <a:rPr lang="en-US" b="1" dirty="0" smtClean="0"/>
            </a:br>
            <a:r>
              <a:rPr lang="en-US" b="1" dirty="0" smtClean="0"/>
              <a:t>Element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&lt;frameset&gt; tag replaces the &lt;body&gt; element in frameset documents.</a:t>
            </a:r>
          </a:p>
          <a:p>
            <a:r>
              <a:rPr lang="en-US" dirty="0" smtClean="0"/>
              <a:t>The &lt;frameset&gt; tag defines how to divide the window into frames.</a:t>
            </a:r>
          </a:p>
          <a:p>
            <a:r>
              <a:rPr lang="en-US" dirty="0" smtClean="0"/>
              <a:t>Each frameset defines a set of rows </a:t>
            </a:r>
            <a:r>
              <a:rPr lang="en-US" b="1" dirty="0" smtClean="0"/>
              <a:t>or columns. If you </a:t>
            </a:r>
            <a:r>
              <a:rPr lang="en-US" dirty="0" smtClean="0"/>
              <a:t>define frames by using rows then horizontal frames are created. If you define frames by using columns then vertical frames are created.</a:t>
            </a:r>
          </a:p>
          <a:p>
            <a:r>
              <a:rPr lang="en-US" dirty="0" smtClean="0"/>
              <a:t>The values of the rows/columns indicate the amount of screen area each row/column will occupy.</a:t>
            </a:r>
          </a:p>
          <a:p>
            <a:r>
              <a:rPr lang="en-US" dirty="0" smtClean="0"/>
              <a:t>Each frame is indicated by &lt;frame&gt; tag and it defines what HTML document to put into the frame.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11778</Words>
  <Application>Microsoft Office PowerPoint</Application>
  <PresentationFormat>On-screen Show (4:3)</PresentationFormat>
  <Paragraphs>2038</Paragraphs>
  <Slides>224</Slides>
  <Notes>0</Notes>
  <HiddenSlides>0</HiddenSlides>
  <MMClips>0</MMClips>
  <ScaleCrop>false</ScaleCrop>
  <HeadingPairs>
    <vt:vector size="4" baseType="variant">
      <vt:variant>
        <vt:lpstr>Theme</vt:lpstr>
      </vt:variant>
      <vt:variant>
        <vt:i4>1</vt:i4>
      </vt:variant>
      <vt:variant>
        <vt:lpstr>Slide Titles</vt:lpstr>
      </vt:variant>
      <vt:variant>
        <vt:i4>224</vt:i4>
      </vt:variant>
    </vt:vector>
  </HeadingPairs>
  <TitlesOfParts>
    <vt:vector size="225" baseType="lpstr">
      <vt:lpstr>Office Theme</vt:lpstr>
      <vt:lpstr>Unit-1  HTML &amp; CSS</vt:lpstr>
      <vt:lpstr>Contents</vt:lpstr>
      <vt:lpstr>What are Markup Languages?</vt:lpstr>
      <vt:lpstr>INTRODUCTION TO HTML</vt:lpstr>
      <vt:lpstr>Slide 5</vt:lpstr>
      <vt:lpstr>Origins and Evolution of HTML</vt:lpstr>
      <vt:lpstr>Recent Versions</vt:lpstr>
      <vt:lpstr>  What Is XHTML?  </vt:lpstr>
      <vt:lpstr> Most Important Differences from HTML </vt:lpstr>
      <vt:lpstr> How to Convert from HTML to XHTML </vt:lpstr>
      <vt:lpstr> &lt;!DOCTYPE ....&gt; Is Mandatory </vt:lpstr>
      <vt:lpstr>EXAMPLE</vt:lpstr>
      <vt:lpstr>Slide 13</vt:lpstr>
      <vt:lpstr>Slide 14</vt:lpstr>
      <vt:lpstr>Slide 15</vt:lpstr>
      <vt:lpstr>Slide 16</vt:lpstr>
      <vt:lpstr>HTML vs XHTML</vt:lpstr>
      <vt:lpstr>HTML vs XHTML</vt:lpstr>
      <vt:lpstr>Slide 19</vt:lpstr>
      <vt:lpstr>Slide 20</vt:lpstr>
      <vt:lpstr>Slide 21</vt:lpstr>
      <vt:lpstr>Slide 22</vt:lpstr>
      <vt:lpstr>HTML Parts</vt:lpstr>
      <vt:lpstr>HTML Document Structure</vt:lpstr>
      <vt:lpstr>Slide 25</vt:lpstr>
      <vt:lpstr>Slide 26</vt:lpstr>
      <vt:lpstr>Slide 27</vt:lpstr>
      <vt:lpstr>Slide 28</vt:lpstr>
      <vt:lpstr>Slide 29</vt:lpstr>
      <vt:lpstr>Slide 30</vt:lpstr>
      <vt:lpstr>HTML Elements and Tags</vt:lpstr>
      <vt:lpstr>HOW TO START</vt:lpstr>
      <vt:lpstr>HTML syntax</vt:lpstr>
      <vt:lpstr>Slide 34</vt:lpstr>
      <vt:lpstr>Slide 35</vt:lpstr>
      <vt:lpstr>Code With HTML</vt:lpstr>
      <vt:lpstr>Types of HTML Tags</vt:lpstr>
      <vt:lpstr>Text Formatting Tags</vt:lpstr>
      <vt:lpstr>Heading Tag Code</vt:lpstr>
      <vt:lpstr>Result of Heading Code</vt:lpstr>
      <vt:lpstr>HTML Paragraph Tag</vt:lpstr>
      <vt:lpstr>Line Break &amp; Horizontal Line Tag</vt:lpstr>
      <vt:lpstr>Text Formatting Tags</vt:lpstr>
      <vt:lpstr>Text Formatting Code</vt:lpstr>
      <vt:lpstr>Result of Text Formatting Code</vt:lpstr>
      <vt:lpstr>Font Tag</vt:lpstr>
      <vt:lpstr>Font Tag Code</vt:lpstr>
      <vt:lpstr>Result of Font Code</vt:lpstr>
      <vt:lpstr>Background &amp; Text Color Tag</vt:lpstr>
      <vt:lpstr>Text Alignment Tag</vt:lpstr>
      <vt:lpstr>Hyperlink Tag</vt:lpstr>
      <vt:lpstr>Result of Hyperlink Code</vt:lpstr>
      <vt:lpstr>Image Tag</vt:lpstr>
      <vt:lpstr>Image attributes - &lt;img&gt; tag</vt:lpstr>
      <vt:lpstr>Slide 55</vt:lpstr>
      <vt:lpstr>Slide 56</vt:lpstr>
      <vt:lpstr>Slide 57</vt:lpstr>
      <vt:lpstr>HTML Table Tag</vt:lpstr>
      <vt:lpstr>&lt;table&gt; Tag</vt:lpstr>
      <vt:lpstr>&lt;th&gt; Tag</vt:lpstr>
      <vt:lpstr>&lt;td&gt; Tag</vt:lpstr>
      <vt:lpstr>&lt;tr&gt; Tag</vt:lpstr>
      <vt:lpstr>&lt;table&gt; input</vt:lpstr>
      <vt:lpstr>&lt;table&gt;output</vt:lpstr>
      <vt:lpstr>Code &amp; Result of the Table</vt:lpstr>
      <vt:lpstr>&lt;caption&gt; Tag</vt:lpstr>
      <vt:lpstr>&lt;caption&gt; input</vt:lpstr>
      <vt:lpstr>&lt;caption&gt; output</vt:lpstr>
      <vt:lpstr>Table Code with Border &amp; Header</vt:lpstr>
      <vt:lpstr>&lt;thead&gt; Tag</vt:lpstr>
      <vt:lpstr>&lt;tbody&gt; Tag</vt:lpstr>
      <vt:lpstr>&lt;tfoot&gt; Tag</vt:lpstr>
      <vt:lpstr>Input</vt:lpstr>
      <vt:lpstr>output</vt:lpstr>
      <vt:lpstr>&lt;col&gt; Tag</vt:lpstr>
      <vt:lpstr>&lt;colgroup&gt; Tag</vt:lpstr>
      <vt:lpstr>input</vt:lpstr>
      <vt:lpstr>output</vt:lpstr>
      <vt:lpstr>Row span input</vt:lpstr>
      <vt:lpstr>Rowspan output</vt:lpstr>
      <vt:lpstr>Colspan input</vt:lpstr>
      <vt:lpstr>Colspan output</vt:lpstr>
      <vt:lpstr>Table Code with Colspan &amp; Rowspan</vt:lpstr>
      <vt:lpstr> Table Code with Caption &amp; ColSpacing </vt:lpstr>
      <vt:lpstr>Cellpadding, Image &amp; Backcolor Code</vt:lpstr>
      <vt:lpstr>HTML List Tag</vt:lpstr>
      <vt:lpstr>List Tags</vt:lpstr>
      <vt:lpstr>Unordered List</vt:lpstr>
      <vt:lpstr>Code &amp; Result of the Unordered List</vt:lpstr>
      <vt:lpstr>Ordered List</vt:lpstr>
      <vt:lpstr>Code &amp; Result of the Ordered List</vt:lpstr>
      <vt:lpstr>The start Attribute</vt:lpstr>
      <vt:lpstr>Example Following is an example where we used &lt;ol type = "i" start = "4" &gt;</vt:lpstr>
      <vt:lpstr>DEFINTION LIST</vt:lpstr>
      <vt:lpstr> HTML FRAMES </vt:lpstr>
      <vt:lpstr>FRAME Tags</vt:lpstr>
      <vt:lpstr>Tags contd…</vt:lpstr>
      <vt:lpstr>Tags contd….</vt:lpstr>
      <vt:lpstr>Creating Frames - &lt;frameset&gt; Element</vt:lpstr>
      <vt:lpstr>The &lt;frameset&gt; Element Attributes</vt:lpstr>
      <vt:lpstr>The &lt;frameset&gt; Element Attributes</vt:lpstr>
      <vt:lpstr>Loading Content - &lt;frame&gt; Element</vt:lpstr>
      <vt:lpstr>The &lt;frame&gt; Element Attributes</vt:lpstr>
      <vt:lpstr>The &lt;frame&gt; Element Attributes</vt:lpstr>
      <vt:lpstr>Browser Support - &lt;noframes&gt; Element</vt:lpstr>
      <vt:lpstr>Example-1</vt:lpstr>
      <vt:lpstr>Example-2</vt:lpstr>
      <vt:lpstr>Slide 108</vt:lpstr>
      <vt:lpstr>Slide 109</vt:lpstr>
      <vt:lpstr>Slide 110</vt:lpstr>
      <vt:lpstr>Output</vt:lpstr>
      <vt:lpstr>HTML Form</vt:lpstr>
      <vt:lpstr>Form Tags</vt:lpstr>
      <vt:lpstr>Code of the HTML Form</vt:lpstr>
      <vt:lpstr>Result of the Form Code</vt:lpstr>
      <vt:lpstr>CSS-What is CSS?</vt:lpstr>
      <vt:lpstr>CSS Versions</vt:lpstr>
      <vt:lpstr>Why to Learn CSS?</vt:lpstr>
      <vt:lpstr>Applications of CSS</vt:lpstr>
      <vt:lpstr>HTML Without CSS</vt:lpstr>
      <vt:lpstr>HTML &amp; CSS</vt:lpstr>
      <vt:lpstr>Hello World using CSS.</vt:lpstr>
      <vt:lpstr>Features of CSS</vt:lpstr>
      <vt:lpstr>CSS - Syntax</vt:lpstr>
      <vt:lpstr>Understanding Style Rules</vt:lpstr>
      <vt:lpstr>Slide 126</vt:lpstr>
      <vt:lpstr>Slide 127</vt:lpstr>
      <vt:lpstr>CSS - Measurement Units</vt:lpstr>
      <vt:lpstr>CSS Selectors</vt:lpstr>
      <vt:lpstr>Simple Selector</vt:lpstr>
      <vt:lpstr>Universal Selector</vt:lpstr>
      <vt:lpstr> CSS Element Selector </vt:lpstr>
      <vt:lpstr>ID Selector</vt:lpstr>
      <vt:lpstr>CSS Class Selector </vt:lpstr>
      <vt:lpstr>CSS Attribute Selector</vt:lpstr>
      <vt:lpstr>Slide 136</vt:lpstr>
      <vt:lpstr>Slide 137</vt:lpstr>
      <vt:lpstr>Multiple Style Rules </vt:lpstr>
      <vt:lpstr>Pseudo-class</vt:lpstr>
      <vt:lpstr> Grouping Selectors </vt:lpstr>
      <vt:lpstr>Different types of Stylesheets</vt:lpstr>
      <vt:lpstr>Inline Stylesheet</vt:lpstr>
      <vt:lpstr>How to write In-line CSS Style</vt:lpstr>
      <vt:lpstr>Example</vt:lpstr>
      <vt:lpstr>Internal Stylesheet</vt:lpstr>
      <vt:lpstr>How to write Internal CSS Style</vt:lpstr>
      <vt:lpstr>Slide 147</vt:lpstr>
      <vt:lpstr>External Stylesheet</vt:lpstr>
      <vt:lpstr>How to write External Stylesheet</vt:lpstr>
      <vt:lpstr>&lt;link&gt; Tag</vt:lpstr>
      <vt:lpstr>Example</vt:lpstr>
      <vt:lpstr>@import Style Sheet</vt:lpstr>
      <vt:lpstr>Example</vt:lpstr>
      <vt:lpstr>CSS Text Properties</vt:lpstr>
      <vt:lpstr>CSS Color</vt:lpstr>
      <vt:lpstr>CSS Text-Direction</vt:lpstr>
      <vt:lpstr>CSS Text-Align</vt:lpstr>
      <vt:lpstr>Slide 158</vt:lpstr>
      <vt:lpstr>CSS Text-Indent</vt:lpstr>
      <vt:lpstr>CSS Text-Decoration</vt:lpstr>
      <vt:lpstr>CSS Text-Transformation</vt:lpstr>
      <vt:lpstr>CSS Letter-Spacing</vt:lpstr>
      <vt:lpstr>CSS Word-Spacing</vt:lpstr>
      <vt:lpstr>CSS White-Space</vt:lpstr>
      <vt:lpstr>CSS Text-Shadow</vt:lpstr>
      <vt:lpstr>CSS Font Properties</vt:lpstr>
      <vt:lpstr>CSS Font-Family</vt:lpstr>
      <vt:lpstr>Text Property-Font-Families</vt:lpstr>
      <vt:lpstr>CSS Font-Style</vt:lpstr>
      <vt:lpstr>CSS Font-Variant</vt:lpstr>
      <vt:lpstr>CSS Font-Weight</vt:lpstr>
      <vt:lpstr>CSS Font-Size</vt:lpstr>
      <vt:lpstr>CSS Font-Size Adjust</vt:lpstr>
      <vt:lpstr>CSS Font-Shorthands</vt:lpstr>
      <vt:lpstr>CSS Images</vt:lpstr>
      <vt:lpstr>Slide 176</vt:lpstr>
      <vt:lpstr>CSS Background Properties</vt:lpstr>
      <vt:lpstr>Slide 178</vt:lpstr>
      <vt:lpstr>CSS - Links</vt:lpstr>
      <vt:lpstr>Slide 180</vt:lpstr>
      <vt:lpstr>CSS Lists</vt:lpstr>
      <vt:lpstr>CSS list-style-type</vt:lpstr>
      <vt:lpstr>Slide 183</vt:lpstr>
      <vt:lpstr>Slide 184</vt:lpstr>
      <vt:lpstr>Slide 185</vt:lpstr>
      <vt:lpstr>CSS Layout Style</vt:lpstr>
      <vt:lpstr>CSS Border</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CSS Margin</vt:lpstr>
      <vt:lpstr>Slide 202</vt:lpstr>
      <vt:lpstr>Slide 203</vt:lpstr>
      <vt:lpstr>Slide 204</vt:lpstr>
      <vt:lpstr>CSS Padding</vt:lpstr>
      <vt:lpstr>Slide 206</vt:lpstr>
      <vt:lpstr>Slide 207</vt:lpstr>
      <vt:lpstr>Slide 208</vt:lpstr>
      <vt:lpstr>CSS Display</vt:lpstr>
      <vt:lpstr>Slide 210</vt:lpstr>
      <vt:lpstr>Slide 211</vt:lpstr>
      <vt:lpstr>Slide 212</vt:lpstr>
      <vt:lpstr>Slide 213</vt:lpstr>
      <vt:lpstr>CSS Position</vt:lpstr>
      <vt:lpstr>Slide 215</vt:lpstr>
      <vt:lpstr>Slide 216</vt:lpstr>
      <vt:lpstr>CSS - Cursors</vt:lpstr>
      <vt:lpstr>Slide 218</vt:lpstr>
      <vt:lpstr>Slide 219</vt:lpstr>
      <vt:lpstr>Slide 220</vt:lpstr>
      <vt:lpstr>&lt;span&gt; and &lt;div&gt; Tags</vt:lpstr>
      <vt:lpstr>Slide 222</vt:lpstr>
      <vt:lpstr>References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214</cp:revision>
  <dcterms:created xsi:type="dcterms:W3CDTF">2019-12-13T09:14:12Z</dcterms:created>
  <dcterms:modified xsi:type="dcterms:W3CDTF">2021-09-16T06:53:51Z</dcterms:modified>
</cp:coreProperties>
</file>